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</p:sldMasterIdLst>
  <p:notesMasterIdLst>
    <p:notesMasterId r:id="rId32"/>
  </p:notesMasterIdLst>
  <p:handoutMasterIdLst>
    <p:handoutMasterId r:id="rId33"/>
  </p:handoutMasterIdLst>
  <p:sldIdLst>
    <p:sldId id="316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17" r:id="rId31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  <p15:guide id="3" orient="horz" pos="3108">
          <p15:clr>
            <a:srgbClr val="A4A3A4"/>
          </p15:clr>
        </p15:guide>
        <p15:guide id="4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FF"/>
    <a:srgbClr val="F7DFBB"/>
    <a:srgbClr val="FFFFFF"/>
    <a:srgbClr val="FFFFCC"/>
    <a:srgbClr val="000066"/>
    <a:srgbClr val="FFCC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7" autoAdjust="0"/>
    <p:restoredTop sz="94780" autoAdjust="0"/>
  </p:normalViewPr>
  <p:slideViewPr>
    <p:cSldViewPr>
      <p:cViewPr varScale="1">
        <p:scale>
          <a:sx n="79" d="100"/>
          <a:sy n="79" d="100"/>
        </p:scale>
        <p:origin x="4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24" y="1770"/>
      </p:cViewPr>
      <p:guideLst>
        <p:guide orient="horz" pos="3131"/>
        <p:guide pos="2144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2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cssxv11\G220\G2201807\02&#20107;&#26989;&#21029;\&#21002;&#34892;&#29289;\&#9314;&#36039;&#26009;&#21029;\&#38651;&#23376;&#25945;&#26448;\&#12402;&#12392;&#12426;&#31435;&#12385;&#38651;&#23376;&#21270;\&#65305;&#12288;2023&#24180;&#24230;&#20316;&#26989;&#65288;&#12487;&#12540;&#12479;&#25913;&#35330;2023&#24180;3&#26376;&#65289;\&#20316;&#26989;&#29992;&#12501;&#12449;&#12452;&#12523;\&#12527;&#12540;&#12463;&#65305;&#65288;&#22793;&#26356;&#12354;&#12426;&#65289;\&#30772;&#29987;&#30003;&#31435;&#32773;&#12398;&#36000;&#20661;&#12398;&#21407;&#22240;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26479829332322"/>
          <c:y val="0.10004181943221209"/>
          <c:w val="0.59327378106552453"/>
          <c:h val="0.826416491984318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1F-48AF-9762-07BF697AA8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1F-48AF-9762-07BF697AA8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1F-48AF-9762-07BF697AA8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1F-48AF-9762-07BF697AA8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1F-48AF-9762-07BF697AA82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1F-48AF-9762-07BF697AA8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1F-48AF-9762-07BF697AA82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A1F-48AF-9762-07BF697AA82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A1F-48AF-9762-07BF697AA82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A1F-48AF-9762-07BF697AA82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A1F-48AF-9762-07BF697AA82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A1F-48AF-9762-07BF697AA82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A1F-48AF-9762-07BF697AA82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A1F-48AF-9762-07BF697AA82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A1F-48AF-9762-07BF697AA82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A1F-48AF-9762-07BF697AA82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5A1F-48AF-9762-07BF697AA82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5A1F-48AF-9762-07BF697AA8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Sheet1!$B$3:$B$20</c:f>
              <c:strCache>
                <c:ptCount val="18"/>
                <c:pt idx="0">
                  <c:v>生活苦・低所得</c:v>
                </c:pt>
                <c:pt idx="1">
                  <c:v>病気・医療費</c:v>
                </c:pt>
                <c:pt idx="2">
                  <c:v>失業・転職</c:v>
                </c:pt>
                <c:pt idx="3">
                  <c:v>給料の減少</c:v>
                </c:pt>
                <c:pt idx="4">
                  <c:v>事業資金</c:v>
                </c:pt>
                <c:pt idx="5">
                  <c:v>負債の返済</c:v>
                </c:pt>
                <c:pt idx="6">
                  <c:v>保証債務</c:v>
                </c:pt>
                <c:pt idx="7">
                  <c:v>債務の肩代わり</c:v>
                </c:pt>
                <c:pt idx="8">
                  <c:v>名義貸し</c:v>
                </c:pt>
                <c:pt idx="9">
                  <c:v>生活用品の購入</c:v>
                </c:pt>
                <c:pt idx="10">
                  <c:v>教育資金</c:v>
                </c:pt>
                <c:pt idx="11">
                  <c:v>冠婚葬祭</c:v>
                </c:pt>
                <c:pt idx="12">
                  <c:v>住宅購入</c:v>
                </c:pt>
                <c:pt idx="13">
                  <c:v>ギャンブル</c:v>
                </c:pt>
                <c:pt idx="14">
                  <c:v>浪費・遊興費</c:v>
                </c:pt>
                <c:pt idx="15">
                  <c:v>投資</c:v>
                </c:pt>
                <c:pt idx="16">
                  <c:v>ｸﾚｼﾞｯﾄｶｰﾄﾞによる購入</c:v>
                </c:pt>
                <c:pt idx="17">
                  <c:v>その他</c:v>
                </c:pt>
              </c:strCache>
            </c:strRef>
          </c:cat>
          <c:val>
            <c:numRef>
              <c:f>Sheet1!$C$3:$C$20</c:f>
              <c:numCache>
                <c:formatCode>0.00%</c:formatCode>
                <c:ptCount val="18"/>
                <c:pt idx="0">
                  <c:v>0.25679999999999997</c:v>
                </c:pt>
                <c:pt idx="1">
                  <c:v>9.7000000000000003E-2</c:v>
                </c:pt>
                <c:pt idx="2">
                  <c:v>7.3200000000000001E-2</c:v>
                </c:pt>
                <c:pt idx="3">
                  <c:v>0.04</c:v>
                </c:pt>
                <c:pt idx="4">
                  <c:v>6.7100000000000007E-2</c:v>
                </c:pt>
                <c:pt idx="5">
                  <c:v>8.5199999999999998E-2</c:v>
                </c:pt>
                <c:pt idx="6">
                  <c:v>3.9300000000000002E-2</c:v>
                </c:pt>
                <c:pt idx="7">
                  <c:v>1.17E-2</c:v>
                </c:pt>
                <c:pt idx="8">
                  <c:v>5.4000000000000003E-3</c:v>
                </c:pt>
                <c:pt idx="9">
                  <c:v>6.1400000000000003E-2</c:v>
                </c:pt>
                <c:pt idx="10">
                  <c:v>4.1000000000000002E-2</c:v>
                </c:pt>
                <c:pt idx="11">
                  <c:v>6.7000000000000002E-3</c:v>
                </c:pt>
                <c:pt idx="12">
                  <c:v>3.0200000000000001E-2</c:v>
                </c:pt>
                <c:pt idx="13">
                  <c:v>2.9899999999999999E-2</c:v>
                </c:pt>
                <c:pt idx="14">
                  <c:v>4.7300000000000002E-2</c:v>
                </c:pt>
                <c:pt idx="15">
                  <c:v>6.4000000000000003E-3</c:v>
                </c:pt>
                <c:pt idx="16">
                  <c:v>3.8899999999999997E-2</c:v>
                </c:pt>
                <c:pt idx="17">
                  <c:v>6.2399999999999997E-2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A1F-48AF-9762-07BF697AA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302" cy="493237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890" y="0"/>
            <a:ext cx="2919302" cy="493237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7BF635A9-3AB0-4460-A098-D866DB3CD632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501"/>
            <a:ext cx="2919302" cy="49323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890" y="9371501"/>
            <a:ext cx="2919302" cy="49323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AF8EA536-4D97-4950-9C13-68434BEB36A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947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5BE3DAEE-7482-4433-89F6-1637D68B7171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41363"/>
            <a:ext cx="4927600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54" tIns="45327" rIns="90654" bIns="45327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654" tIns="45327" rIns="90654" bIns="45327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BF8A4C6E-3C49-4790-98FA-9342F395D2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4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95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47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03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13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94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32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97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97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99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25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2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91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308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034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758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41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49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10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67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41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0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2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9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8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9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63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4C6E-3C49-4790-98FA-9342F395D230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4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二等辺三角形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二等辺三角形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219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42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二等辺三角形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52195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34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88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2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79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95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8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02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0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二等辺三角形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5384F54-E9D9-44F0-8C8C-04F05587932E}" type="datetimeFigureOut">
              <a:rPr kumimoji="1" lang="ja-JP" altLang="en-US" smtClean="0"/>
              <a:pPr/>
              <a:t>2024/6/19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1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5384F54-E9D9-44F0-8C8C-04F05587932E}" type="datetimeFigureOut">
              <a:rPr kumimoji="1" lang="ja-JP" altLang="en-US" smtClean="0">
                <a:solidFill>
                  <a:prstClr val="white"/>
                </a:solidFill>
              </a:rPr>
              <a:pPr/>
              <a:t>2024/6/19</a:t>
            </a:fld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5B3E77B-BA91-4073-81C7-95759CB5C0F9}" type="slidenum">
              <a:rPr kumimoji="1" lang="ja-JP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7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1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w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uko\Pictures\Image3.bmp"/>
          <p:cNvPicPr>
            <a:picLocks noChangeAspect="1" noChangeArrowheads="1"/>
          </p:cNvPicPr>
          <p:nvPr/>
        </p:nvPicPr>
        <p:blipFill>
          <a:blip r:embed="rId3" cstate="print"/>
          <a:srcRect t="718" r="62954"/>
          <a:stretch>
            <a:fillRect/>
          </a:stretch>
        </p:blipFill>
        <p:spPr bwMode="auto">
          <a:xfrm rot="16200000">
            <a:off x="3361556" y="1291580"/>
            <a:ext cx="2420888" cy="9144001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395536" y="548680"/>
            <a:ext cx="8496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 smtClean="0">
                <a:ln w="12700">
                  <a:solidFill>
                    <a:srgbClr val="D2D2D2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カード</a:t>
            </a:r>
            <a:r>
              <a:rPr lang="ja-JP" altLang="en-US" sz="6600" b="1" dirty="0">
                <a:ln w="12700">
                  <a:solidFill>
                    <a:srgbClr val="D2D2D2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社会の歩き方１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251520" y="1700808"/>
            <a:ext cx="6444208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4632">
              <a:spcBef>
                <a:spcPct val="0"/>
              </a:spcBef>
              <a:defRPr/>
            </a:pPr>
            <a:r>
              <a:rPr lang="ja-JP" altLang="en-US" sz="36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00B0F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クレジットカードの基本</a:t>
            </a:r>
          </a:p>
        </p:txBody>
      </p:sp>
      <p:pic>
        <p:nvPicPr>
          <p:cNvPr id="5" name="Picture 2" descr="F:\20150703\P23_スタート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2"/>
            <a:ext cx="3059832" cy="29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7236296" y="4653136"/>
            <a:ext cx="1907704" cy="43204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95536" y="2276872"/>
            <a:ext cx="3728707" cy="3960440"/>
            <a:chOff x="827584" y="2348880"/>
            <a:chExt cx="3728707" cy="3960440"/>
          </a:xfrm>
        </p:grpSpPr>
        <p:pic>
          <p:nvPicPr>
            <p:cNvPr id="2" name="Picture 2" descr="D:\Users\b27055\Desktop\20150623\P23_トラブルの泉③（ぼくがはらうの！？）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27584" y="2348880"/>
              <a:ext cx="3728707" cy="3960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3203848" y="4797152"/>
              <a:ext cx="1296144" cy="72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dirty="0">
                  <a:solidFill>
                    <a:srgbClr val="FF388C"/>
                  </a:solidFill>
                  <a:latin typeface="HGP創英角ﾎﾟｯﾌﾟ体" pitchFamily="50" charset="-128"/>
                  <a:ea typeface="HGP創英角ﾎﾟｯﾌﾟ体" pitchFamily="50" charset="-128"/>
                </a:rPr>
                <a:t>利息</a:t>
              </a: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307802" y="260648"/>
            <a:ext cx="8656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キャッシング</a:t>
            </a:r>
            <a:r>
              <a:rPr lang="ja-JP" altLang="en-US" sz="4000" dirty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は、</a:t>
            </a:r>
            <a:endParaRPr lang="en-US" altLang="ja-JP" sz="4800" dirty="0">
              <a:solidFill>
                <a:prstClr val="white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4000" dirty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預ける時と比べると</a:t>
            </a:r>
            <a:r>
              <a:rPr lang="ja-JP" altLang="en-US" sz="4000" dirty="0" err="1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す</a:t>
            </a:r>
            <a:r>
              <a:rPr lang="ja-JP" altLang="en-US" sz="4000" dirty="0">
                <a:solidFill>
                  <a:prstClr val="white"/>
                </a:solidFill>
                <a:latin typeface="HGP創英角ﾎﾟｯﾌﾟ体" pitchFamily="50" charset="-128"/>
                <a:ea typeface="HGP創英角ﾎﾟｯﾌﾟ体" pitchFamily="50" charset="-128"/>
              </a:rPr>
              <a:t>ごーく高いんだね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9872" y="4005064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ひぇ～</a:t>
            </a:r>
          </a:p>
        </p:txBody>
      </p:sp>
      <p:pic>
        <p:nvPicPr>
          <p:cNvPr id="7" name="Picture 2" descr="F:\20150618\P29_先生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 flipH="1">
            <a:off x="6516216" y="4509120"/>
            <a:ext cx="2088232" cy="179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形吹き出し 7"/>
          <p:cNvSpPr/>
          <p:nvPr/>
        </p:nvSpPr>
        <p:spPr>
          <a:xfrm>
            <a:off x="4860032" y="2780928"/>
            <a:ext cx="4104455" cy="1440160"/>
          </a:xfrm>
          <a:prstGeom prst="wedgeEllipseCallout">
            <a:avLst>
              <a:gd name="adj1" fmla="val 3877"/>
              <a:gd name="adj2" fmla="val 6864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利息をなめては</a:t>
            </a:r>
            <a:endParaRPr lang="en-US" altLang="ja-JP" sz="32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いけません</a:t>
            </a:r>
          </a:p>
        </p:txBody>
      </p:sp>
    </p:spTree>
    <p:extLst>
      <p:ext uri="{BB962C8B-B14F-4D97-AF65-F5344CB8AC3E}">
        <p14:creationId xmlns:p14="http://schemas.microsoft.com/office/powerpoint/2010/main" val="10611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17591" y="3244334"/>
            <a:ext cx="66264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クレジットカードは誰でも持てるの？</a:t>
            </a:r>
          </a:p>
        </p:txBody>
      </p:sp>
      <p:pic>
        <p:nvPicPr>
          <p:cNvPr id="5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r="28074" b="53121"/>
          <a:stretch/>
        </p:blipFill>
        <p:spPr bwMode="auto">
          <a:xfrm>
            <a:off x="539552" y="476672"/>
            <a:ext cx="2232248" cy="29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クレジットカード申込書を</a:t>
            </a:r>
            <a:r>
              <a:rPr kumimoji="1" lang="en-US" altLang="ja-JP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/>
            </a:r>
            <a:br>
              <a:rPr kumimoji="1" lang="en-US" altLang="ja-JP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</a:br>
            <a:r>
              <a:rPr kumimoji="1" lang="ja-JP" altLang="en-US" b="1" dirty="0"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見てみよう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96" y="2060848"/>
            <a:ext cx="592828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6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7344816" cy="1399032"/>
          </a:xfrm>
        </p:spPr>
        <p:txBody>
          <a:bodyPr>
            <a:normAutofit fontScale="90000"/>
          </a:bodyPr>
          <a:lstStyle/>
          <a:p>
            <a:r>
              <a:rPr kumimoji="1" lang="ja-JP" altLang="en-US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信用（</a:t>
            </a:r>
            <a:r>
              <a:rPr kumimoji="1" lang="en-US" altLang="ja-JP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Credit</a:t>
            </a:r>
            <a:r>
              <a:rPr kumimoji="1" lang="ja-JP" altLang="en-US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）の４Ｃ</a:t>
            </a:r>
            <a:r>
              <a:rPr kumimoji="1" lang="en-US" altLang="ja-JP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kumimoji="1" lang="en-US" altLang="ja-JP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lang="ja-JP" altLang="en-US" sz="6000" b="1" dirty="0">
                <a:effectLst/>
                <a:latin typeface="HGP創英角ｺﾞｼｯｸUB" pitchFamily="50" charset="-128"/>
                <a:ea typeface="HGP創英角ｺﾞｼｯｸUB" pitchFamily="50" charset="-128"/>
              </a:rPr>
              <a:t>が基本条件です</a:t>
            </a:r>
            <a:endParaRPr kumimoji="1" lang="ja-JP" altLang="en-US" sz="6000" b="1" dirty="0"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11560" y="2276872"/>
            <a:ext cx="8229600" cy="3922456"/>
          </a:xfrm>
        </p:spPr>
        <p:txBody>
          <a:bodyPr>
            <a:normAutofit/>
          </a:bodyPr>
          <a:lstStyle/>
          <a:p>
            <a:r>
              <a:rPr kumimoji="1" lang="en-US" altLang="ja-JP" sz="5400" dirty="0"/>
              <a:t>Character</a:t>
            </a:r>
            <a:r>
              <a:rPr kumimoji="1" lang="ja-JP" altLang="en-US" sz="5400" dirty="0"/>
              <a:t>（人間性）</a:t>
            </a:r>
            <a:endParaRPr kumimoji="1" lang="en-US" altLang="ja-JP" sz="5400" dirty="0"/>
          </a:p>
          <a:p>
            <a:r>
              <a:rPr lang="en-US" altLang="ja-JP" sz="5400" dirty="0"/>
              <a:t>Capacity</a:t>
            </a:r>
            <a:r>
              <a:rPr lang="ja-JP" altLang="en-US" sz="5400" dirty="0"/>
              <a:t>（返済能力）</a:t>
            </a:r>
            <a:endParaRPr lang="en-US" altLang="ja-JP" sz="5400" dirty="0"/>
          </a:p>
          <a:p>
            <a:r>
              <a:rPr kumimoji="1" lang="en-US" altLang="ja-JP" sz="5400" dirty="0"/>
              <a:t>Capital</a:t>
            </a:r>
            <a:r>
              <a:rPr kumimoji="1" lang="ja-JP" altLang="en-US" sz="5400" dirty="0"/>
              <a:t>（資産）</a:t>
            </a:r>
            <a:endParaRPr kumimoji="1" lang="en-US" altLang="ja-JP" sz="5400" dirty="0"/>
          </a:p>
          <a:p>
            <a:r>
              <a:rPr lang="en-US" altLang="ja-JP" sz="5400" dirty="0"/>
              <a:t>Control</a:t>
            </a:r>
            <a:r>
              <a:rPr lang="ja-JP" altLang="en-US" sz="5400" dirty="0"/>
              <a:t>（管理能力）</a:t>
            </a:r>
            <a:endParaRPr kumimoji="1" lang="ja-JP" altLang="en-US" sz="5400" dirty="0"/>
          </a:p>
        </p:txBody>
      </p:sp>
      <p:pic>
        <p:nvPicPr>
          <p:cNvPr id="6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>
            <a:off x="467544" y="188640"/>
            <a:ext cx="261408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メモ 6"/>
          <p:cNvSpPr/>
          <p:nvPr/>
        </p:nvSpPr>
        <p:spPr>
          <a:xfrm>
            <a:off x="755576" y="2348880"/>
            <a:ext cx="2808312" cy="42484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年収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勤務先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家族構成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電話番号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生年月日</a:t>
            </a:r>
            <a:endParaRPr lang="en-US" altLang="ja-JP" sz="3600" b="1" dirty="0">
              <a:solidFill>
                <a:prstClr val="white"/>
              </a:solidFill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3600" b="1" dirty="0">
                <a:solidFill>
                  <a:prstClr val="white"/>
                </a:solidFill>
                <a:latin typeface="AR P丸ゴシック体M" pitchFamily="50" charset="-128"/>
                <a:ea typeface="AR P丸ゴシック体M" pitchFamily="50" charset="-128"/>
              </a:rPr>
              <a:t>住宅</a:t>
            </a:r>
          </a:p>
        </p:txBody>
      </p:sp>
      <p:sp>
        <p:nvSpPr>
          <p:cNvPr id="8" name="メモ 7"/>
          <p:cNvSpPr/>
          <p:nvPr/>
        </p:nvSpPr>
        <p:spPr>
          <a:xfrm>
            <a:off x="3707904" y="2348880"/>
            <a:ext cx="2448272" cy="432048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dirty="0">
                <a:solidFill>
                  <a:prstClr val="white"/>
                </a:solidFill>
              </a:rPr>
              <a:t>自社の利用状況</a:t>
            </a:r>
          </a:p>
        </p:txBody>
      </p:sp>
      <p:sp>
        <p:nvSpPr>
          <p:cNvPr id="10" name="メモ 9"/>
          <p:cNvSpPr/>
          <p:nvPr/>
        </p:nvSpPr>
        <p:spPr>
          <a:xfrm>
            <a:off x="6372200" y="2348880"/>
            <a:ext cx="2448272" cy="42484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3600" dirty="0">
                <a:solidFill>
                  <a:prstClr val="white"/>
                </a:solidFill>
              </a:rPr>
              <a:t>指定信用情報機関の情報</a:t>
            </a:r>
          </a:p>
        </p:txBody>
      </p:sp>
    </p:spTree>
    <p:extLst>
      <p:ext uri="{BB962C8B-B14F-4D97-AF65-F5344CB8AC3E}">
        <p14:creationId xmlns:p14="http://schemas.microsoft.com/office/powerpoint/2010/main" val="24506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2996" y="364099"/>
            <a:ext cx="8064896" cy="980728"/>
          </a:xfrm>
        </p:spPr>
        <p:txBody>
          <a:bodyPr>
            <a:normAutofit fontScale="90000"/>
          </a:bodyPr>
          <a:lstStyle/>
          <a:p>
            <a:r>
              <a:rPr kumimoji="1" lang="ja-JP" altLang="en-US" sz="6600" b="1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カード</a:t>
            </a:r>
            <a:r>
              <a:rPr kumimoji="1" lang="ja-JP" altLang="en-US" sz="6600" b="1" dirty="0">
                <a:latin typeface="HGP創英角ｺﾞｼｯｸUB" pitchFamily="50" charset="-128"/>
                <a:ea typeface="HGP創英角ｺﾞｼｯｸUB" pitchFamily="50" charset="-128"/>
              </a:rPr>
              <a:t>基本ルール</a:t>
            </a:r>
            <a:r>
              <a:rPr kumimoji="1" lang="ja-JP" alt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確認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78496" y="1412776"/>
            <a:ext cx="8965504" cy="5805264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4800" b="1" dirty="0"/>
              <a:t>カードの裏には自筆の</a:t>
            </a:r>
            <a:r>
              <a:rPr kumimoji="1" lang="ja-JP" altLang="en-US" sz="4800" b="1" dirty="0">
                <a:solidFill>
                  <a:srgbClr val="FFFF00"/>
                </a:solidFill>
              </a:rPr>
              <a:t>記名</a:t>
            </a:r>
            <a:endParaRPr kumimoji="1" lang="en-US" altLang="ja-JP" sz="4800" b="1" dirty="0">
              <a:solidFill>
                <a:srgbClr val="FFFF00"/>
              </a:solidFill>
            </a:endParaRPr>
          </a:p>
          <a:p>
            <a:r>
              <a:rPr lang="ja-JP" altLang="en-US" sz="4800" b="1" dirty="0"/>
              <a:t>暗証番号は絶対</a:t>
            </a:r>
            <a:r>
              <a:rPr lang="ja-JP" altLang="en-US" sz="4800" b="1" dirty="0">
                <a:solidFill>
                  <a:srgbClr val="FFFF00"/>
                </a:solidFill>
              </a:rPr>
              <a:t>ひみつ</a:t>
            </a:r>
            <a:endParaRPr lang="en-US" altLang="ja-JP" sz="4800" b="1" dirty="0">
              <a:solidFill>
                <a:srgbClr val="FFFF00"/>
              </a:solidFill>
            </a:endParaRPr>
          </a:p>
          <a:p>
            <a:r>
              <a:rPr kumimoji="1" lang="ja-JP" altLang="en-US" sz="4800" b="1" dirty="0"/>
              <a:t>カードは人に</a:t>
            </a:r>
            <a:r>
              <a:rPr kumimoji="1" lang="ja-JP" altLang="en-US" sz="4800" b="1" dirty="0">
                <a:solidFill>
                  <a:srgbClr val="FFFF00"/>
                </a:solidFill>
              </a:rPr>
              <a:t>貸し</a:t>
            </a:r>
            <a:r>
              <a:rPr kumimoji="1" lang="ja-JP" altLang="en-US" sz="4800" b="1" dirty="0"/>
              <a:t>たりしない</a:t>
            </a:r>
            <a:endParaRPr kumimoji="1" lang="en-US" altLang="ja-JP" sz="4800" b="1" dirty="0"/>
          </a:p>
          <a:p>
            <a:r>
              <a:rPr lang="ja-JP" altLang="en-US" sz="4800" b="1" dirty="0"/>
              <a:t>なくしたら、すぐに</a:t>
            </a:r>
            <a:endParaRPr lang="en-US" altLang="ja-JP" sz="4800" b="1" dirty="0"/>
          </a:p>
          <a:p>
            <a:pPr>
              <a:buNone/>
            </a:pPr>
            <a:r>
              <a:rPr lang="ja-JP" altLang="en-US" sz="4800" b="1" dirty="0"/>
              <a:t>　</a:t>
            </a:r>
            <a:r>
              <a:rPr lang="ja-JP" altLang="en-US" sz="4800" b="1" dirty="0">
                <a:solidFill>
                  <a:srgbClr val="FFFF00"/>
                </a:solidFill>
              </a:rPr>
              <a:t>クレジット会社</a:t>
            </a:r>
            <a:r>
              <a:rPr lang="ja-JP" altLang="en-US" sz="4800" b="1" dirty="0"/>
              <a:t>と</a:t>
            </a:r>
            <a:r>
              <a:rPr lang="ja-JP" altLang="en-US" sz="4800" b="1" dirty="0">
                <a:solidFill>
                  <a:srgbClr val="FFFF00"/>
                </a:solidFill>
              </a:rPr>
              <a:t>警察</a:t>
            </a:r>
            <a:r>
              <a:rPr lang="ja-JP" altLang="en-US" sz="4800" b="1" dirty="0"/>
              <a:t>へ連絡</a:t>
            </a:r>
            <a:endParaRPr lang="en-US" altLang="ja-JP" sz="4800" b="1" dirty="0">
              <a:solidFill>
                <a:srgbClr val="FFFF00"/>
              </a:solidFill>
            </a:endParaRPr>
          </a:p>
          <a:p>
            <a:r>
              <a:rPr lang="ja-JP" altLang="en-US" sz="4800" b="1" dirty="0"/>
              <a:t>利用明細・領収書はしっかり　　　　　</a:t>
            </a:r>
            <a:r>
              <a:rPr lang="ja-JP" altLang="en-US" sz="4800" b="1" dirty="0">
                <a:solidFill>
                  <a:srgbClr val="FFFF00"/>
                </a:solidFill>
              </a:rPr>
              <a:t>保管</a:t>
            </a:r>
            <a:r>
              <a:rPr lang="ja-JP" altLang="en-US" sz="4800" b="1" dirty="0"/>
              <a:t>しておく</a:t>
            </a:r>
            <a:endParaRPr lang="en-US" altLang="ja-JP" sz="4800" b="1" dirty="0"/>
          </a:p>
          <a:p>
            <a:pPr>
              <a:buNone/>
            </a:pPr>
            <a:endParaRPr kumimoji="1" lang="ja-JP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876256" y="1412776"/>
            <a:ext cx="1440160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5076056" y="2204864"/>
            <a:ext cx="1944216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427984" y="2996952"/>
            <a:ext cx="1224136" cy="79208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827584" y="4653136"/>
            <a:ext cx="4392488" cy="72008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5868144" y="4653136"/>
            <a:ext cx="1224136" cy="64807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83568" y="6165304"/>
            <a:ext cx="1368152" cy="5760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6" name="Picture 2" descr="F:\20150618\P29_先生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r="1440" b="68524"/>
          <a:stretch/>
        </p:blipFill>
        <p:spPr bwMode="auto">
          <a:xfrm>
            <a:off x="98268" y="81568"/>
            <a:ext cx="1645522" cy="133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4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吹き出し 4"/>
          <p:cNvSpPr/>
          <p:nvPr/>
        </p:nvSpPr>
        <p:spPr>
          <a:xfrm>
            <a:off x="2987824" y="260648"/>
            <a:ext cx="5652120" cy="2304256"/>
          </a:xfrm>
          <a:prstGeom prst="wedgeRoundRectCallout">
            <a:avLst>
              <a:gd name="adj1" fmla="val -62071"/>
              <a:gd name="adj2" fmla="val -218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創英角ｺﾞｼｯｸUB" pitchFamily="49" charset="-128"/>
                <a:ea typeface="HG創英角ｺﾞｼｯｸUB" pitchFamily="49" charset="-128"/>
              </a:rPr>
              <a:t>  クレジットも</a:t>
            </a:r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創英角ｺﾞｼｯｸUB" pitchFamily="49" charset="-128"/>
                <a:ea typeface="HG創英角ｺﾞｼｯｸUB" pitchFamily="49" charset="-128"/>
              </a:rPr>
              <a:t>　キャッシングも</a:t>
            </a:r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pPr algn="ctr"/>
            <a:r>
              <a:rPr lang="ja-JP" altLang="en-US" sz="4400" b="1" dirty="0">
                <a:ln w="31550" cmpd="sng">
                  <a:gradFill>
                    <a:gsLst>
                      <a:gs pos="70000">
                        <a:srgbClr val="00349E">
                          <a:shade val="50000"/>
                          <a:satMod val="190000"/>
                        </a:srgbClr>
                      </a:gs>
                      <a:gs pos="0">
                        <a:srgbClr val="00349E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r>
              <a:rPr lang="ja-JP" altLang="en-US" sz="5400" b="1" dirty="0">
                <a:ln w="31550" cmpd="sng">
                  <a:gradFill>
                    <a:gsLst>
                      <a:gs pos="70000">
                        <a:srgbClr val="00349E">
                          <a:shade val="50000"/>
                          <a:satMod val="190000"/>
                        </a:srgbClr>
                      </a:gs>
                      <a:gs pos="0">
                        <a:srgbClr val="00349E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借 金</a:t>
            </a:r>
            <a:r>
              <a:rPr lang="ja-JP" altLang="en-US" sz="4400" b="1" dirty="0">
                <a:ln w="31550" cmpd="sng">
                  <a:gradFill>
                    <a:gsLst>
                      <a:gs pos="70000">
                        <a:srgbClr val="00349E">
                          <a:shade val="50000"/>
                          <a:satMod val="190000"/>
                        </a:srgbClr>
                      </a:gs>
                      <a:gs pos="0">
                        <a:srgbClr val="00349E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349E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r>
              <a:rPr lang="ja-JP" altLang="en-US" sz="4400" dirty="0">
                <a:solidFill>
                  <a:prstClr val="white"/>
                </a:solidFill>
                <a:latin typeface="HG創英角ｺﾞｼｯｸUB" pitchFamily="49" charset="-128"/>
                <a:ea typeface="HG創英角ｺﾞｼｯｸUB" pitchFamily="49" charset="-128"/>
              </a:rPr>
              <a:t>です。</a:t>
            </a:r>
            <a:endParaRPr lang="en-US" altLang="ja-JP" sz="44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  <a:p>
            <a:pPr algn="ctr"/>
            <a:endParaRPr lang="ja-JP" altLang="en-US" sz="3600" dirty="0">
              <a:solidFill>
                <a:prstClr val="white"/>
              </a:solidFill>
              <a:latin typeface="HG創英角ｺﾞｼｯｸUB" pitchFamily="49" charset="-128"/>
              <a:ea typeface="HG創英角ｺﾞｼｯｸUB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99592" y="4149080"/>
            <a:ext cx="8028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600" b="1" dirty="0">
                <a:ln w="24500" cmpd="dbl">
                  <a:solidFill>
                    <a:srgbClr val="E4005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40059">
                        <a:tint val="10000"/>
                        <a:satMod val="155000"/>
                      </a:srgbClr>
                    </a:gs>
                    <a:gs pos="60000">
                      <a:srgbClr val="E40059">
                        <a:tint val="30000"/>
                        <a:satMod val="155000"/>
                      </a:srgbClr>
                    </a:gs>
                    <a:gs pos="100000">
                      <a:srgbClr val="E4005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返済方法を理解して</a:t>
            </a:r>
            <a:endParaRPr lang="en-US" altLang="ja-JP" sz="6600" b="1" dirty="0">
              <a:ln w="24500" cmpd="dbl">
                <a:solidFill>
                  <a:srgbClr val="E40059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E40059">
                      <a:tint val="10000"/>
                      <a:satMod val="155000"/>
                    </a:srgbClr>
                  </a:gs>
                  <a:gs pos="60000">
                    <a:srgbClr val="E40059">
                      <a:tint val="30000"/>
                      <a:satMod val="155000"/>
                    </a:srgbClr>
                  </a:gs>
                  <a:gs pos="100000">
                    <a:srgbClr val="E40059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HGS創英角ｺﾞｼｯｸUB" pitchFamily="50" charset="-128"/>
              <a:ea typeface="HGS創英角ｺﾞｼｯｸUB" pitchFamily="50" charset="-128"/>
            </a:endParaRPr>
          </a:p>
          <a:p>
            <a:pPr algn="ctr"/>
            <a:r>
              <a:rPr lang="ja-JP" altLang="en-US" sz="6600" b="1" dirty="0">
                <a:ln w="24500" cmpd="dbl">
                  <a:solidFill>
                    <a:srgbClr val="E40059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40059">
                        <a:tint val="10000"/>
                        <a:satMod val="155000"/>
                      </a:srgbClr>
                    </a:gs>
                    <a:gs pos="60000">
                      <a:srgbClr val="E40059">
                        <a:tint val="30000"/>
                        <a:satMod val="155000"/>
                      </a:srgbClr>
                    </a:gs>
                    <a:gs pos="100000">
                      <a:srgbClr val="E40059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HGS創英角ｺﾞｼｯｸUB" pitchFamily="50" charset="-128"/>
                <a:ea typeface="HGS創英角ｺﾞｼｯｸUB" pitchFamily="50" charset="-128"/>
              </a:rPr>
              <a:t>使いましょう。</a:t>
            </a:r>
            <a:endParaRPr lang="ja-JP" altLang="en-US" sz="6600" dirty="0">
              <a:solidFill>
                <a:srgbClr val="E40059">
                  <a:lumMod val="60000"/>
                  <a:lumOff val="40000"/>
                </a:srgbClr>
              </a:solidFill>
              <a:latin typeface="HGS創英角ｺﾞｼｯｸUB" pitchFamily="50" charset="-128"/>
              <a:ea typeface="HGS創英角ｺﾞｼｯｸUB" pitchFamily="50" charset="-128"/>
            </a:endParaRPr>
          </a:p>
        </p:txBody>
      </p:sp>
      <p:pic>
        <p:nvPicPr>
          <p:cNvPr id="6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763136" cy="40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3062" y="332656"/>
            <a:ext cx="7200800" cy="1399032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返済方法１</a:t>
            </a:r>
            <a:r>
              <a:rPr lang="ja-JP" altLang="en-US" dirty="0"/>
              <a:t> </a:t>
            </a:r>
            <a:r>
              <a:rPr kumimoji="1" lang="ja-JP" altLang="en-US" sz="6000" b="1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一括払い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97833" y="3284984"/>
            <a:ext cx="8146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１回で全額を返す必要がある</a:t>
            </a:r>
          </a:p>
        </p:txBody>
      </p:sp>
      <p:sp>
        <p:nvSpPr>
          <p:cNvPr id="7" name="円形吹き出し 6"/>
          <p:cNvSpPr/>
          <p:nvPr/>
        </p:nvSpPr>
        <p:spPr>
          <a:xfrm>
            <a:off x="3347864" y="4773676"/>
            <a:ext cx="2799762" cy="1516835"/>
          </a:xfrm>
          <a:prstGeom prst="wedgeEllipseCallout">
            <a:avLst>
              <a:gd name="adj1" fmla="val 68061"/>
              <a:gd name="adj2" fmla="val 18342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</a:rPr>
              <a:t>ボクに向いているな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023560" y="2374490"/>
            <a:ext cx="78806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原則として手数料がかかりません</a:t>
            </a:r>
          </a:p>
        </p:txBody>
      </p:sp>
      <p:pic>
        <p:nvPicPr>
          <p:cNvPr id="9" name="Picture 2" descr="F:\20150618\P29_先生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085" b="69343"/>
          <a:stretch/>
        </p:blipFill>
        <p:spPr bwMode="auto">
          <a:xfrm>
            <a:off x="213422" y="194258"/>
            <a:ext cx="2547139" cy="18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-1873" r="68869" b="55051"/>
          <a:stretch>
            <a:fillRect/>
          </a:stretch>
        </p:blipFill>
        <p:spPr bwMode="auto">
          <a:xfrm>
            <a:off x="6372200" y="4149080"/>
            <a:ext cx="180020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>
          <a:xfrm>
            <a:off x="8100392" y="5274205"/>
            <a:ext cx="117727" cy="531059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2348880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  <a:latin typeface="ＭＳ ゴシック"/>
              </a:rPr>
              <a:t>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3068960"/>
            <a:ext cx="1111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7200" b="1" dirty="0">
                <a:solidFill>
                  <a:srgbClr val="FF0000"/>
                </a:solidFill>
              </a:rPr>
              <a:t>×</a:t>
            </a:r>
            <a:endParaRPr lang="ja-JP" alt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返済方法２</a:t>
            </a:r>
            <a:r>
              <a:rPr kumimoji="1" lang="ja-JP" altLang="en-US" dirty="0"/>
              <a:t>　</a:t>
            </a:r>
            <a:r>
              <a:rPr kumimoji="1" lang="ja-JP" altLang="en-US" sz="6000" b="1" dirty="0">
                <a:solidFill>
                  <a:srgbClr val="FFFF00"/>
                </a:solidFill>
                <a:latin typeface="HGS創英角ｺﾞｼｯｸUB" pitchFamily="50" charset="-128"/>
                <a:ea typeface="HGS創英角ｺﾞｼｯｸUB" pitchFamily="50" charset="-128"/>
              </a:rPr>
              <a:t>分割払い</a:t>
            </a:r>
          </a:p>
        </p:txBody>
      </p:sp>
      <p:sp>
        <p:nvSpPr>
          <p:cNvPr id="5" name="円形吹き出し 4"/>
          <p:cNvSpPr/>
          <p:nvPr/>
        </p:nvSpPr>
        <p:spPr>
          <a:xfrm>
            <a:off x="3635896" y="4725143"/>
            <a:ext cx="4248472" cy="1658507"/>
          </a:xfrm>
          <a:prstGeom prst="wedgeEllipseCallout">
            <a:avLst>
              <a:gd name="adj1" fmla="val -69916"/>
              <a:gd name="adj2" fmla="val 193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prstClr val="black"/>
                </a:solidFill>
              </a:rPr>
              <a:t>ボクに向いているかな？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13054" y="3717032"/>
            <a:ext cx="7124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追加で買うと負担も大きくなる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240764" y="1628800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一括より１回あたりの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返済負担が小さい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331640" y="2997207"/>
            <a:ext cx="3951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手数料がかかる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9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9" r="28074" b="58676"/>
          <a:stretch>
            <a:fillRect/>
          </a:stretch>
        </p:blipFill>
        <p:spPr bwMode="auto">
          <a:xfrm>
            <a:off x="1331640" y="4509120"/>
            <a:ext cx="1800200" cy="20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40545" y="1661252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8476" y="2856046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rgbClr val="FF0000"/>
                </a:solidFill>
              </a:rPr>
              <a:t>×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5" y="3516977"/>
            <a:ext cx="10342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rgbClr val="FF0000"/>
                </a:solidFill>
              </a:rPr>
              <a:t>×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79512" y="18099"/>
            <a:ext cx="8686800" cy="1399032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返済方法３　</a:t>
            </a:r>
            <a:r>
              <a:rPr kumimoji="1" lang="ja-JP" altLang="en-US" sz="6000" b="1" dirty="0">
                <a:solidFill>
                  <a:srgbClr val="FFFF00"/>
                </a:solidFill>
                <a:latin typeface="HG創英角ｺﾞｼｯｸUB" pitchFamily="49" charset="-128"/>
                <a:ea typeface="HG創英角ｺﾞｼｯｸUB" pitchFamily="49" charset="-128"/>
              </a:rPr>
              <a:t>ﾘﾎﾞﾙﾋﾞﾝｸﾞ払い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9950" y="4077072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   </a:t>
            </a:r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いつ終わるのかわかりにくい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435479" y="1417131"/>
            <a:ext cx="705513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追加で借りても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毎月の返済額は一定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816771" y="2781711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 返済回数が増えるから</a:t>
            </a:r>
            <a:endParaRPr lang="en-US" altLang="ja-JP" sz="44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　　　　手数料も増える</a:t>
            </a:r>
          </a:p>
        </p:txBody>
      </p:sp>
      <p:pic>
        <p:nvPicPr>
          <p:cNvPr id="11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53178"/>
          <a:stretch>
            <a:fillRect/>
          </a:stretch>
        </p:blipFill>
        <p:spPr bwMode="auto">
          <a:xfrm>
            <a:off x="1403648" y="4725143"/>
            <a:ext cx="1512168" cy="191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円形吹き出し 4"/>
          <p:cNvSpPr/>
          <p:nvPr/>
        </p:nvSpPr>
        <p:spPr>
          <a:xfrm>
            <a:off x="3635896" y="5013176"/>
            <a:ext cx="4238782" cy="1512168"/>
          </a:xfrm>
          <a:prstGeom prst="wedgeEllipseCallout">
            <a:avLst>
              <a:gd name="adj1" fmla="val -67141"/>
              <a:gd name="adj2" fmla="val 4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000" dirty="0">
                <a:solidFill>
                  <a:prstClr val="white"/>
                </a:solidFill>
              </a:rPr>
              <a:t>私に向いているかな？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18500" y="1124744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（定額リボの場合）</a:t>
            </a:r>
          </a:p>
        </p:txBody>
      </p:sp>
      <p:sp>
        <p:nvSpPr>
          <p:cNvPr id="3" name="円/楕円 2"/>
          <p:cNvSpPr/>
          <p:nvPr/>
        </p:nvSpPr>
        <p:spPr>
          <a:xfrm>
            <a:off x="1331640" y="5085184"/>
            <a:ext cx="144016" cy="360040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4851" y="1430335"/>
            <a:ext cx="750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srgbClr val="FF0000"/>
                </a:solidFill>
              </a:rPr>
              <a:t>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9929" y="2708920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>
                <a:solidFill>
                  <a:srgbClr val="FF0000"/>
                </a:solidFill>
              </a:rPr>
              <a:t>×</a:t>
            </a:r>
            <a:endParaRPr lang="ja-JP" alt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928" y="3923183"/>
            <a:ext cx="95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>
                <a:solidFill>
                  <a:srgbClr val="FF0000"/>
                </a:solidFill>
              </a:rPr>
              <a:t>×</a:t>
            </a:r>
            <a:endParaRPr lang="ja-JP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9" grpId="0"/>
      <p:bldP spid="5" grpId="0" animBg="1"/>
      <p:bldP spid="3" grpId="0" animBg="1"/>
      <p:bldP spid="6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94" y="1188068"/>
            <a:ext cx="7013860" cy="58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4844819" y="1161906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4885810" y="1161945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4844819" y="1188693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4844819" y="1144381"/>
            <a:ext cx="2376264" cy="1008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ja-JP" altLang="en-US" sz="4400" b="1" dirty="0">
                <a:ln w="18415" cmpd="sng">
                  <a:noFill/>
                  <a:prstDash val="solid"/>
                </a:ln>
                <a:solidFill>
                  <a:srgbClr val="005BD3">
                    <a:lumMod val="60000"/>
                    <a:lumOff val="4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万円</a:t>
            </a:r>
          </a:p>
        </p:txBody>
      </p:sp>
      <p:sp>
        <p:nvSpPr>
          <p:cNvPr id="6" name="laptop"/>
          <p:cNvSpPr>
            <a:spLocks noEditPoints="1" noChangeArrowheads="1"/>
          </p:cNvSpPr>
          <p:nvPr/>
        </p:nvSpPr>
        <p:spPr bwMode="auto">
          <a:xfrm>
            <a:off x="2195736" y="2996952"/>
            <a:ext cx="1224136" cy="1008112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Photo"/>
          <p:cNvSpPr>
            <a:spLocks noEditPoints="1" noChangeArrowheads="1"/>
          </p:cNvSpPr>
          <p:nvPr/>
        </p:nvSpPr>
        <p:spPr bwMode="auto">
          <a:xfrm rot="3000870">
            <a:off x="3572275" y="3668920"/>
            <a:ext cx="1405986" cy="865691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8" name="Picture 5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220072" y="3933056"/>
            <a:ext cx="1478256" cy="1090559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9" name="正方形/長方形 8"/>
          <p:cNvSpPr/>
          <p:nvPr/>
        </p:nvSpPr>
        <p:spPr>
          <a:xfrm>
            <a:off x="1763688" y="4149080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FFFFCC"/>
                </a:solidFill>
                <a:latin typeface="AR黒丸ＰＯＰ体H" pitchFamily="49" charset="-128"/>
                <a:ea typeface="AR黒丸ＰＯＰ体H" pitchFamily="49" charset="-128"/>
              </a:rPr>
              <a:t>１０万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59832" y="458112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１５万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91880" y="4725144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１８万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-12998" y="-80067"/>
            <a:ext cx="7480072" cy="1268760"/>
          </a:xfrm>
        </p:spPr>
        <p:txBody>
          <a:bodyPr>
            <a:normAutofit/>
          </a:bodyPr>
          <a:lstStyle/>
          <a:p>
            <a:r>
              <a:rPr kumimoji="1" lang="ja-JP" altLang="en-US" sz="6000" b="1" dirty="0">
                <a:latin typeface="HGS創英角ｺﾞｼｯｸUB" pitchFamily="50" charset="-128"/>
                <a:ea typeface="HGS創英角ｺﾞｼｯｸUB" pitchFamily="50" charset="-128"/>
              </a:rPr>
              <a:t>リボルビングとは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91858" y="4243070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９万円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12365" y="4545994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１４万円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56250" y="5023615"/>
            <a:ext cx="201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１７万円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11760" y="314096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１０万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79912" y="378904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６万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92080" y="443711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４万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051723" y="5154971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１６万円</a:t>
            </a:r>
          </a:p>
        </p:txBody>
      </p:sp>
    </p:spTree>
    <p:extLst>
      <p:ext uri="{BB962C8B-B14F-4D97-AF65-F5344CB8AC3E}">
        <p14:creationId xmlns:p14="http://schemas.microsoft.com/office/powerpoint/2010/main" val="1120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6777 C 0.01823 0.05921 0.01684 0.05621 0.02361 0.05019 C 0.02413 0.04117 0.02396 0.03215 0.02535 0.02336 C 0.02622 0.0185 0.02882 0.0148 0.03021 0.01017 C 0.03281 0.00185 0.03594 -0.01573 0.04028 -0.02314 C 0.05278 -0.04442 0.07396 -0.07056 0.09358 -0.07865 C 0.10834 -0.09346 0.10156 -0.08976 0.11198 -0.09415 C 0.1217 -0.1078 0.13889 -0.11081 0.15191 -0.11659 C 0.16216 -0.12122 0.17327 -0.12908 0.18368 -0.13232 C 0.20729 -0.13972 0.22952 -0.14365 0.25365 -0.14551 C 0.26736 -0.14782 0.2816 -0.15221 0.29531 -0.15221 " pathEditMode="relative" rAng="0" ptsTypes="ffffffffff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0.06777 C 0.05069 0.05921 0.0493 0.05621 0.05607 0.05019 C 0.0566 0.04117 0.05642 0.03215 0.05781 0.02336 C 0.05868 0.0185 0.06128 0.0148 0.06267 0.01017 C 0.06528 0.00185 0.0684 -0.01573 0.07274 -0.02314 C 0.08524 -0.04442 0.10642 -0.07056 0.12604 -0.07865 C 0.1408 -0.09346 0.13403 -0.08976 0.14444 -0.09415 C 0.15416 -0.1078 0.17135 -0.11081 0.18437 -0.11659 C 0.19462 -0.12122 0.20573 -0.12908 0.21614 -0.13232 C 0.23976 -0.13972 0.26198 -0.14365 0.28611 -0.14551 C 0.29982 -0.14782 0.31406 -0.15221 0.32778 -0.15221 " pathEditMode="relative" rAng="0" ptsTypes="ffffffffff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5343 C 0.01615 0.04487 0.01476 0.04187 0.02153 0.03585 C 0.02205 0.02683 0.02188 0.01781 0.02327 0.00902 C 0.02414 0.00416 0.02674 0.00046 0.02813 -0.00417 C 0.03073 -0.01249 0.03386 -0.03007 0.0382 -0.03748 C 0.0507 -0.05876 0.07188 -0.0849 0.0915 -0.09299 C 0.10625 -0.1078 0.09948 -0.1041 0.1099 -0.10849 C 0.11962 -0.12214 0.13681 -0.12515 0.14983 -0.13093 C 0.16007 -0.13556 0.17119 -0.14342 0.1816 -0.14666 C 0.20521 -0.15406 0.22744 -0.15799 0.25157 -0.15984 C 0.26528 -0.16216 0.27952 -0.16655 0.29323 -0.16655 " pathEditMode="relative" rAng="0" ptsTypes="ffffffffff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4672 C 0.02101 0.03816 0.01962 0.03516 0.02639 0.02914 C 0.02691 0.02012 0.02674 0.0111 0.02813 0.00231 C 0.029 -0.00255 0.0316 -0.00625 0.03299 -0.01088 C 0.03559 -0.0192 0.03872 -0.03678 0.04306 -0.04419 C 0.05556 -0.06547 0.07674 -0.09161 0.09636 -0.0997 C 0.11111 -0.11451 0.10434 -0.11081 0.11476 -0.1152 C 0.12448 -0.12885 0.14167 -0.13186 0.15469 -0.13764 C 0.16493 -0.14227 0.17604 -0.15013 0.18646 -0.15337 C 0.21007 -0.16077 0.23229 -0.1647 0.25643 -0.16656 C 0.27014 -0.16887 0.28438 -0.17326 0.29809 -0.17326 " pathEditMode="relative" rAng="0" ptsTypes="ffffffffff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3" grpId="0" animBg="1"/>
      <p:bldP spid="33" grpId="1" animBg="1"/>
      <p:bldP spid="32" grpId="0" animBg="1"/>
      <p:bldP spid="32" grpId="1" animBg="1"/>
      <p:bldP spid="32" grpId="2" animBg="1"/>
      <p:bldP spid="31" grpId="0" animBg="1"/>
      <p:bldP spid="31" grpId="1" animBg="1"/>
      <p:bldP spid="31" grpId="2" animBg="1"/>
      <p:bldP spid="6" grpId="0" animBg="1"/>
      <p:bldP spid="7" grpId="0" animBg="1"/>
      <p:bldP spid="9" grpId="0"/>
      <p:bldP spid="9" grpId="1"/>
      <p:bldP spid="10" grpId="0"/>
      <p:bldP spid="10" grpId="1"/>
      <p:bldP spid="11" grpId="0"/>
      <p:bldP spid="11" grpId="1"/>
      <p:bldP spid="18" grpId="0"/>
      <p:bldP spid="18" grpId="1"/>
      <p:bldP spid="19" grpId="0"/>
      <p:bldP spid="19" grpId="1"/>
      <p:bldP spid="20" grpId="0" build="allAtOnce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96552" y="692696"/>
            <a:ext cx="9721080" cy="1399032"/>
          </a:xfrm>
        </p:spPr>
        <p:txBody>
          <a:bodyPr>
            <a:noAutofit/>
          </a:bodyPr>
          <a:lstStyle/>
          <a:p>
            <a:r>
              <a:rPr kumimoji="1" lang="ja-JP" altLang="en-US" sz="4800" b="1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現金を持たなくても買い物できる</a:t>
            </a:r>
            <a:r>
              <a:rPr kumimoji="1" lang="ja-JP" altLang="en-US" sz="4800" b="1" dirty="0">
                <a:latin typeface="HGP創英角ﾎﾟｯﾌﾟ体" pitchFamily="50" charset="-128"/>
                <a:ea typeface="HGP創英角ﾎﾟｯﾌﾟ体" pitchFamily="50" charset="-128"/>
              </a:rPr>
              <a:t>クレジットカード</a:t>
            </a:r>
            <a:r>
              <a:rPr lang="ja-JP" altLang="en-US" sz="4800" b="1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について</a:t>
            </a:r>
            <a:r>
              <a:rPr lang="en-US" altLang="ja-JP" sz="4800" b="1" dirty="0">
                <a:latin typeface="HGP創英角ﾎﾟｯﾌﾟ体" pitchFamily="50" charset="-128"/>
                <a:ea typeface="HGP創英角ﾎﾟｯﾌﾟ体" pitchFamily="50" charset="-128"/>
              </a:rPr>
              <a:t/>
            </a:r>
            <a:br>
              <a:rPr lang="en-US" altLang="ja-JP" sz="4800" b="1" dirty="0">
                <a:latin typeface="HGP創英角ﾎﾟｯﾌﾟ体" pitchFamily="50" charset="-128"/>
                <a:ea typeface="HGP創英角ﾎﾟｯﾌﾟ体" pitchFamily="50" charset="-128"/>
              </a:rPr>
            </a:br>
            <a:r>
              <a:rPr lang="ja-JP" altLang="en-US" sz="4800" b="1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知りたいな！</a:t>
            </a:r>
            <a:endParaRPr kumimoji="1" lang="ja-JP" altLang="en-US" sz="4800" b="1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4" name="Picture 2" descr="F:\20150618\P38_軽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1628800"/>
            <a:ext cx="23705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20150618\P38_浪子さん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40968"/>
            <a:ext cx="1167584" cy="32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20150618\P38_堅く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221811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20150618\P38_ネットくん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2930650" cy="205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3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正方形/長方形 93"/>
          <p:cNvSpPr/>
          <p:nvPr/>
        </p:nvSpPr>
        <p:spPr>
          <a:xfrm>
            <a:off x="541639" y="1792323"/>
            <a:ext cx="864096" cy="508518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0" y="1772816"/>
            <a:ext cx="539552" cy="16561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31113"/>
              </p:ext>
            </p:extLst>
          </p:nvPr>
        </p:nvGraphicFramePr>
        <p:xfrm>
          <a:off x="1403651" y="620688"/>
          <a:ext cx="7740349" cy="621340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040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30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4800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489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7" name="laptop"/>
          <p:cNvSpPr>
            <a:spLocks noEditPoints="1" noChangeArrowheads="1"/>
          </p:cNvSpPr>
          <p:nvPr/>
        </p:nvSpPr>
        <p:spPr bwMode="auto">
          <a:xfrm>
            <a:off x="1475656" y="692696"/>
            <a:ext cx="1080120" cy="576064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28" name="Photo"/>
          <p:cNvSpPr>
            <a:spLocks noEditPoints="1" noChangeArrowheads="1"/>
          </p:cNvSpPr>
          <p:nvPr/>
        </p:nvSpPr>
        <p:spPr bwMode="auto">
          <a:xfrm>
            <a:off x="2699792" y="692696"/>
            <a:ext cx="976883" cy="609029"/>
          </a:xfrm>
          <a:custGeom>
            <a:avLst/>
            <a:gdLst>
              <a:gd name="T0" fmla="*/ 0 w 21600"/>
              <a:gd name="T1" fmla="*/ 3085 h 21600"/>
              <a:gd name="T2" fmla="*/ 10800 w 21600"/>
              <a:gd name="T3" fmla="*/ 0 h 21600"/>
              <a:gd name="T4" fmla="*/ 21600 w 21600"/>
              <a:gd name="T5" fmla="*/ 3085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8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30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21600"/>
                </a:moveTo>
                <a:lnTo>
                  <a:pt x="0" y="3085"/>
                </a:lnTo>
                <a:lnTo>
                  <a:pt x="1542" y="3085"/>
                </a:lnTo>
                <a:lnTo>
                  <a:pt x="1542" y="1028"/>
                </a:lnTo>
                <a:lnTo>
                  <a:pt x="3857" y="1028"/>
                </a:lnTo>
                <a:lnTo>
                  <a:pt x="3857" y="3085"/>
                </a:lnTo>
                <a:lnTo>
                  <a:pt x="5400" y="3085"/>
                </a:lnTo>
                <a:lnTo>
                  <a:pt x="6942" y="0"/>
                </a:lnTo>
                <a:lnTo>
                  <a:pt x="14657" y="0"/>
                </a:lnTo>
                <a:lnTo>
                  <a:pt x="16200" y="3085"/>
                </a:ln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  <a:path w="21600" h="21600" extrusionOk="0">
                <a:moveTo>
                  <a:pt x="0" y="3085"/>
                </a:moveTo>
                <a:lnTo>
                  <a:pt x="21600" y="3085"/>
                </a:lnTo>
                <a:lnTo>
                  <a:pt x="21600" y="21600"/>
                </a:lnTo>
                <a:lnTo>
                  <a:pt x="0" y="21600"/>
                </a:lnTo>
                <a:lnTo>
                  <a:pt x="0" y="3085"/>
                </a:lnTo>
                <a:close/>
              </a:path>
              <a:path w="21600" h="21600" extrusionOk="0">
                <a:moveTo>
                  <a:pt x="10800" y="4800"/>
                </a:moveTo>
                <a:lnTo>
                  <a:pt x="11925" y="4971"/>
                </a:lnTo>
                <a:lnTo>
                  <a:pt x="13017" y="5442"/>
                </a:lnTo>
                <a:lnTo>
                  <a:pt x="14046" y="6128"/>
                </a:lnTo>
                <a:lnTo>
                  <a:pt x="14914" y="7071"/>
                </a:lnTo>
                <a:lnTo>
                  <a:pt x="15621" y="8271"/>
                </a:lnTo>
                <a:lnTo>
                  <a:pt x="16167" y="9514"/>
                </a:lnTo>
                <a:lnTo>
                  <a:pt x="16425" y="11014"/>
                </a:lnTo>
                <a:lnTo>
                  <a:pt x="16585" y="12471"/>
                </a:lnTo>
                <a:lnTo>
                  <a:pt x="16489" y="14014"/>
                </a:lnTo>
                <a:lnTo>
                  <a:pt x="16135" y="15471"/>
                </a:lnTo>
                <a:lnTo>
                  <a:pt x="15621" y="16800"/>
                </a:lnTo>
                <a:lnTo>
                  <a:pt x="14914" y="18000"/>
                </a:lnTo>
                <a:lnTo>
                  <a:pt x="14046" y="18942"/>
                </a:lnTo>
                <a:lnTo>
                  <a:pt x="13050" y="19671"/>
                </a:lnTo>
                <a:lnTo>
                  <a:pt x="11925" y="20057"/>
                </a:lnTo>
                <a:lnTo>
                  <a:pt x="10832" y="20185"/>
                </a:lnTo>
                <a:lnTo>
                  <a:pt x="9675" y="20142"/>
                </a:lnTo>
                <a:lnTo>
                  <a:pt x="8582" y="19628"/>
                </a:lnTo>
                <a:lnTo>
                  <a:pt x="7553" y="18942"/>
                </a:lnTo>
                <a:lnTo>
                  <a:pt x="6717" y="17957"/>
                </a:lnTo>
                <a:lnTo>
                  <a:pt x="5946" y="16842"/>
                </a:lnTo>
                <a:lnTo>
                  <a:pt x="5464" y="15514"/>
                </a:lnTo>
                <a:lnTo>
                  <a:pt x="5078" y="14014"/>
                </a:lnTo>
                <a:lnTo>
                  <a:pt x="5014" y="12514"/>
                </a:lnTo>
                <a:lnTo>
                  <a:pt x="5110" y="11014"/>
                </a:lnTo>
                <a:lnTo>
                  <a:pt x="5528" y="9557"/>
                </a:lnTo>
                <a:lnTo>
                  <a:pt x="6010" y="8228"/>
                </a:lnTo>
                <a:lnTo>
                  <a:pt x="6750" y="7114"/>
                </a:lnTo>
                <a:lnTo>
                  <a:pt x="7650" y="6085"/>
                </a:lnTo>
                <a:lnTo>
                  <a:pt x="8614" y="5400"/>
                </a:lnTo>
                <a:lnTo>
                  <a:pt x="9707" y="4971"/>
                </a:lnTo>
                <a:lnTo>
                  <a:pt x="10800" y="4800"/>
                </a:lnTo>
                <a:close/>
              </a:path>
              <a:path w="21600" h="21600" extrusionOk="0">
                <a:moveTo>
                  <a:pt x="8003" y="8057"/>
                </a:moveTo>
                <a:lnTo>
                  <a:pt x="8807" y="7371"/>
                </a:lnTo>
                <a:lnTo>
                  <a:pt x="9546" y="6985"/>
                </a:lnTo>
                <a:lnTo>
                  <a:pt x="10446" y="6771"/>
                </a:lnTo>
                <a:lnTo>
                  <a:pt x="11217" y="6771"/>
                </a:lnTo>
                <a:lnTo>
                  <a:pt x="12053" y="7028"/>
                </a:lnTo>
                <a:lnTo>
                  <a:pt x="12889" y="7457"/>
                </a:lnTo>
                <a:lnTo>
                  <a:pt x="13628" y="8100"/>
                </a:lnTo>
                <a:lnTo>
                  <a:pt x="14175" y="8871"/>
                </a:lnTo>
                <a:lnTo>
                  <a:pt x="14625" y="9814"/>
                </a:lnTo>
                <a:lnTo>
                  <a:pt x="14978" y="10885"/>
                </a:lnTo>
                <a:lnTo>
                  <a:pt x="15171" y="12042"/>
                </a:lnTo>
                <a:lnTo>
                  <a:pt x="15107" y="13114"/>
                </a:lnTo>
                <a:lnTo>
                  <a:pt x="15042" y="14228"/>
                </a:lnTo>
                <a:lnTo>
                  <a:pt x="14689" y="15257"/>
                </a:lnTo>
                <a:lnTo>
                  <a:pt x="14207" y="16285"/>
                </a:lnTo>
                <a:lnTo>
                  <a:pt x="13596" y="17057"/>
                </a:lnTo>
                <a:lnTo>
                  <a:pt x="12889" y="17657"/>
                </a:lnTo>
                <a:lnTo>
                  <a:pt x="12053" y="18085"/>
                </a:lnTo>
                <a:lnTo>
                  <a:pt x="11185" y="18257"/>
                </a:lnTo>
                <a:lnTo>
                  <a:pt x="10414" y="18214"/>
                </a:lnTo>
                <a:lnTo>
                  <a:pt x="9546" y="18042"/>
                </a:lnTo>
                <a:lnTo>
                  <a:pt x="8742" y="17614"/>
                </a:lnTo>
                <a:lnTo>
                  <a:pt x="8003" y="17014"/>
                </a:lnTo>
                <a:lnTo>
                  <a:pt x="7457" y="16242"/>
                </a:lnTo>
                <a:lnTo>
                  <a:pt x="6975" y="15257"/>
                </a:lnTo>
                <a:lnTo>
                  <a:pt x="6653" y="14142"/>
                </a:lnTo>
                <a:lnTo>
                  <a:pt x="6492" y="13114"/>
                </a:lnTo>
                <a:lnTo>
                  <a:pt x="6525" y="11914"/>
                </a:lnTo>
                <a:lnTo>
                  <a:pt x="6621" y="10842"/>
                </a:lnTo>
                <a:lnTo>
                  <a:pt x="6942" y="9771"/>
                </a:lnTo>
                <a:lnTo>
                  <a:pt x="7457" y="8785"/>
                </a:lnTo>
                <a:lnTo>
                  <a:pt x="8003" y="80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75656" y="1196752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10</a:t>
            </a:r>
            <a:r>
              <a:rPr lang="ja-JP" altLang="en-US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万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99792" y="12687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６万</a:t>
            </a:r>
          </a:p>
        </p:txBody>
      </p:sp>
      <p:pic>
        <p:nvPicPr>
          <p:cNvPr id="1029" name="Picture 5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779912" y="620688"/>
            <a:ext cx="974200" cy="7187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6" name="テキスト ボックス 15"/>
          <p:cNvSpPr txBox="1"/>
          <p:nvPr/>
        </p:nvSpPr>
        <p:spPr>
          <a:xfrm>
            <a:off x="3851920" y="126876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E40059"/>
                </a:solidFill>
                <a:latin typeface="AR黒丸ＰＯＰ体H" pitchFamily="49" charset="-128"/>
                <a:ea typeface="AR黒丸ＰＯＰ体H" pitchFamily="49" charset="-128"/>
              </a:rPr>
              <a:t>４万</a:t>
            </a:r>
          </a:p>
        </p:txBody>
      </p:sp>
      <p:sp>
        <p:nvSpPr>
          <p:cNvPr id="17" name="円柱 16"/>
          <p:cNvSpPr/>
          <p:nvPr/>
        </p:nvSpPr>
        <p:spPr>
          <a:xfrm>
            <a:off x="2843808" y="1988840"/>
            <a:ext cx="720080" cy="1224136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円柱 17"/>
          <p:cNvSpPr/>
          <p:nvPr/>
        </p:nvSpPr>
        <p:spPr>
          <a:xfrm>
            <a:off x="3923928" y="2348880"/>
            <a:ext cx="720080" cy="864096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円柱 18"/>
          <p:cNvSpPr/>
          <p:nvPr/>
        </p:nvSpPr>
        <p:spPr>
          <a:xfrm>
            <a:off x="5004048" y="2636912"/>
            <a:ext cx="720080" cy="576064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99792" y="227687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10</a:t>
            </a:r>
            <a:r>
              <a:rPr lang="ja-JP" altLang="en-US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万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79912" y="263691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６万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60032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  <a:latin typeface="AR黒丸ＰＯＰ体H" pitchFamily="49" charset="-128"/>
                <a:ea typeface="AR黒丸ＰＯＰ体H" pitchFamily="49" charset="-128"/>
              </a:rPr>
              <a:t>４万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0" y="3429000"/>
            <a:ext cx="539552" cy="18722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5229200"/>
            <a:ext cx="539552" cy="1628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400" b="1" dirty="0">
                <a:solidFill>
                  <a:srgbClr val="68007F"/>
                </a:solidFill>
              </a:rPr>
              <a:t>リボ</a:t>
            </a:r>
          </a:p>
        </p:txBody>
      </p:sp>
      <p:sp>
        <p:nvSpPr>
          <p:cNvPr id="23" name="円柱 22"/>
          <p:cNvSpPr/>
          <p:nvPr/>
        </p:nvSpPr>
        <p:spPr>
          <a:xfrm>
            <a:off x="2843808" y="3789040"/>
            <a:ext cx="720080" cy="288032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円柱 33"/>
          <p:cNvSpPr/>
          <p:nvPr/>
        </p:nvSpPr>
        <p:spPr>
          <a:xfrm>
            <a:off x="2843808" y="3554360"/>
            <a:ext cx="720080" cy="162671"/>
          </a:xfrm>
          <a:prstGeom prst="can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2" name="グループ化 35"/>
          <p:cNvGrpSpPr/>
          <p:nvPr/>
        </p:nvGrpSpPr>
        <p:grpSpPr>
          <a:xfrm>
            <a:off x="3851920" y="3717032"/>
            <a:ext cx="720080" cy="360040"/>
            <a:chOff x="2843808" y="3861048"/>
            <a:chExt cx="720080" cy="360040"/>
          </a:xfrm>
        </p:grpSpPr>
        <p:sp>
          <p:nvSpPr>
            <p:cNvPr id="37" name="円柱 36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円柱 37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グループ化 38"/>
          <p:cNvGrpSpPr/>
          <p:nvPr/>
        </p:nvGrpSpPr>
        <p:grpSpPr>
          <a:xfrm>
            <a:off x="4932040" y="3717032"/>
            <a:ext cx="720080" cy="360040"/>
            <a:chOff x="2843808" y="3861048"/>
            <a:chExt cx="720080" cy="360040"/>
          </a:xfrm>
        </p:grpSpPr>
        <p:sp>
          <p:nvSpPr>
            <p:cNvPr id="40" name="円柱 39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円柱 40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グループ化 41"/>
          <p:cNvGrpSpPr/>
          <p:nvPr/>
        </p:nvGrpSpPr>
        <p:grpSpPr>
          <a:xfrm>
            <a:off x="6012160" y="3717032"/>
            <a:ext cx="720080" cy="360040"/>
            <a:chOff x="2843808" y="3861048"/>
            <a:chExt cx="720080" cy="360040"/>
          </a:xfrm>
        </p:grpSpPr>
        <p:sp>
          <p:nvSpPr>
            <p:cNvPr id="43" name="円柱 42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円柱 43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グループ化 44"/>
          <p:cNvGrpSpPr/>
          <p:nvPr/>
        </p:nvGrpSpPr>
        <p:grpSpPr>
          <a:xfrm>
            <a:off x="7164288" y="3717032"/>
            <a:ext cx="720080" cy="360040"/>
            <a:chOff x="2843808" y="3861048"/>
            <a:chExt cx="720080" cy="360040"/>
          </a:xfrm>
        </p:grpSpPr>
        <p:sp>
          <p:nvSpPr>
            <p:cNvPr id="46" name="円柱 45"/>
            <p:cNvSpPr/>
            <p:nvPr/>
          </p:nvSpPr>
          <p:spPr>
            <a:xfrm>
              <a:off x="2843808" y="3933056"/>
              <a:ext cx="720080" cy="288032"/>
            </a:xfrm>
            <a:prstGeom prst="ca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円柱 46"/>
            <p:cNvSpPr/>
            <p:nvPr/>
          </p:nvSpPr>
          <p:spPr>
            <a:xfrm>
              <a:off x="2843808" y="3861048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グループ化 48"/>
          <p:cNvGrpSpPr/>
          <p:nvPr/>
        </p:nvGrpSpPr>
        <p:grpSpPr>
          <a:xfrm>
            <a:off x="4932040" y="4365104"/>
            <a:ext cx="720080" cy="360040"/>
            <a:chOff x="4932040" y="4365104"/>
            <a:chExt cx="720080" cy="360040"/>
          </a:xfrm>
        </p:grpSpPr>
        <p:sp>
          <p:nvSpPr>
            <p:cNvPr id="33" name="円柱 32"/>
            <p:cNvSpPr/>
            <p:nvPr/>
          </p:nvSpPr>
          <p:spPr>
            <a:xfrm>
              <a:off x="4932040" y="4437112"/>
              <a:ext cx="720080" cy="288032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円柱 47"/>
            <p:cNvSpPr/>
            <p:nvPr/>
          </p:nvSpPr>
          <p:spPr>
            <a:xfrm>
              <a:off x="4932040" y="436510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グループ化 49"/>
          <p:cNvGrpSpPr/>
          <p:nvPr/>
        </p:nvGrpSpPr>
        <p:grpSpPr>
          <a:xfrm>
            <a:off x="6012160" y="4365104"/>
            <a:ext cx="720080" cy="360040"/>
            <a:chOff x="4932040" y="4365104"/>
            <a:chExt cx="720080" cy="360040"/>
          </a:xfrm>
        </p:grpSpPr>
        <p:sp>
          <p:nvSpPr>
            <p:cNvPr id="51" name="円柱 50"/>
            <p:cNvSpPr/>
            <p:nvPr/>
          </p:nvSpPr>
          <p:spPr>
            <a:xfrm>
              <a:off x="4932040" y="4437112"/>
              <a:ext cx="720080" cy="288032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円柱 51"/>
            <p:cNvSpPr/>
            <p:nvPr/>
          </p:nvSpPr>
          <p:spPr>
            <a:xfrm>
              <a:off x="4932040" y="436510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グループ化 52"/>
          <p:cNvGrpSpPr/>
          <p:nvPr/>
        </p:nvGrpSpPr>
        <p:grpSpPr>
          <a:xfrm>
            <a:off x="3851920" y="4365104"/>
            <a:ext cx="720080" cy="360040"/>
            <a:chOff x="4932040" y="4365104"/>
            <a:chExt cx="720080" cy="360040"/>
          </a:xfrm>
        </p:grpSpPr>
        <p:sp>
          <p:nvSpPr>
            <p:cNvPr id="54" name="円柱 53"/>
            <p:cNvSpPr/>
            <p:nvPr/>
          </p:nvSpPr>
          <p:spPr>
            <a:xfrm>
              <a:off x="4932040" y="4437112"/>
              <a:ext cx="720080" cy="288032"/>
            </a:xfrm>
            <a:prstGeom prst="ca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円柱 54"/>
            <p:cNvSpPr/>
            <p:nvPr/>
          </p:nvSpPr>
          <p:spPr>
            <a:xfrm>
              <a:off x="4932040" y="436510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グループ化 59"/>
          <p:cNvGrpSpPr/>
          <p:nvPr/>
        </p:nvGrpSpPr>
        <p:grpSpPr>
          <a:xfrm>
            <a:off x="4932040" y="4869160"/>
            <a:ext cx="720080" cy="216024"/>
            <a:chOff x="5868144" y="5445224"/>
            <a:chExt cx="720080" cy="216024"/>
          </a:xfrm>
        </p:grpSpPr>
        <p:sp>
          <p:nvSpPr>
            <p:cNvPr id="32" name="円柱 31"/>
            <p:cNvSpPr/>
            <p:nvPr/>
          </p:nvSpPr>
          <p:spPr>
            <a:xfrm>
              <a:off x="5868144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円柱 58"/>
            <p:cNvSpPr/>
            <p:nvPr/>
          </p:nvSpPr>
          <p:spPr>
            <a:xfrm>
              <a:off x="5868144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グループ化 60"/>
          <p:cNvGrpSpPr/>
          <p:nvPr/>
        </p:nvGrpSpPr>
        <p:grpSpPr>
          <a:xfrm>
            <a:off x="6012160" y="4869160"/>
            <a:ext cx="720080" cy="216024"/>
            <a:chOff x="5940152" y="5445224"/>
            <a:chExt cx="720080" cy="216024"/>
          </a:xfrm>
        </p:grpSpPr>
        <p:sp>
          <p:nvSpPr>
            <p:cNvPr id="62" name="円柱 61"/>
            <p:cNvSpPr/>
            <p:nvPr/>
          </p:nvSpPr>
          <p:spPr>
            <a:xfrm>
              <a:off x="5940152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円柱 62"/>
            <p:cNvSpPr/>
            <p:nvPr/>
          </p:nvSpPr>
          <p:spPr>
            <a:xfrm>
              <a:off x="5940152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グループ化 63"/>
          <p:cNvGrpSpPr/>
          <p:nvPr/>
        </p:nvGrpSpPr>
        <p:grpSpPr>
          <a:xfrm>
            <a:off x="7164288" y="4869160"/>
            <a:ext cx="720080" cy="216024"/>
            <a:chOff x="5940152" y="5445224"/>
            <a:chExt cx="720080" cy="216024"/>
          </a:xfrm>
        </p:grpSpPr>
        <p:sp>
          <p:nvSpPr>
            <p:cNvPr id="65" name="円柱 64"/>
            <p:cNvSpPr/>
            <p:nvPr/>
          </p:nvSpPr>
          <p:spPr>
            <a:xfrm>
              <a:off x="5940152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円柱 65"/>
            <p:cNvSpPr/>
            <p:nvPr/>
          </p:nvSpPr>
          <p:spPr>
            <a:xfrm>
              <a:off x="5940152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グループ化 66"/>
          <p:cNvGrpSpPr/>
          <p:nvPr/>
        </p:nvGrpSpPr>
        <p:grpSpPr>
          <a:xfrm>
            <a:off x="8244408" y="4869160"/>
            <a:ext cx="720080" cy="216024"/>
            <a:chOff x="5940152" y="5445224"/>
            <a:chExt cx="720080" cy="216024"/>
          </a:xfrm>
        </p:grpSpPr>
        <p:sp>
          <p:nvSpPr>
            <p:cNvPr id="68" name="円柱 67"/>
            <p:cNvSpPr/>
            <p:nvPr/>
          </p:nvSpPr>
          <p:spPr>
            <a:xfrm>
              <a:off x="5940152" y="5517232"/>
              <a:ext cx="720080" cy="144016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円柱 68"/>
            <p:cNvSpPr/>
            <p:nvPr/>
          </p:nvSpPr>
          <p:spPr>
            <a:xfrm>
              <a:off x="5940152" y="5445224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グループ化 70"/>
          <p:cNvGrpSpPr/>
          <p:nvPr/>
        </p:nvGrpSpPr>
        <p:grpSpPr>
          <a:xfrm>
            <a:off x="2843808" y="5877272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3923928" y="5877272"/>
            <a:ext cx="720080" cy="288032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グループ化 74"/>
          <p:cNvGrpSpPr/>
          <p:nvPr/>
        </p:nvGrpSpPr>
        <p:grpSpPr>
          <a:xfrm>
            <a:off x="5004048" y="5877272"/>
            <a:ext cx="720080" cy="288032"/>
            <a:chOff x="2843808" y="5877272"/>
            <a:chExt cx="720080" cy="288032"/>
          </a:xfrm>
        </p:grpSpPr>
        <p:sp>
          <p:nvSpPr>
            <p:cNvPr id="76" name="円柱 75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円柱 76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グループ化 77"/>
          <p:cNvGrpSpPr/>
          <p:nvPr/>
        </p:nvGrpSpPr>
        <p:grpSpPr>
          <a:xfrm>
            <a:off x="6084168" y="5877272"/>
            <a:ext cx="720080" cy="288032"/>
            <a:chOff x="2843808" y="5877272"/>
            <a:chExt cx="720080" cy="288032"/>
          </a:xfrm>
        </p:grpSpPr>
        <p:sp>
          <p:nvSpPr>
            <p:cNvPr id="79" name="円柱 78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円柱 7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グループ化 80"/>
          <p:cNvGrpSpPr/>
          <p:nvPr/>
        </p:nvGrpSpPr>
        <p:grpSpPr>
          <a:xfrm>
            <a:off x="7164288" y="5877272"/>
            <a:ext cx="720080" cy="288032"/>
            <a:chOff x="2843808" y="5877272"/>
            <a:chExt cx="720080" cy="288032"/>
          </a:xfrm>
        </p:grpSpPr>
        <p:sp>
          <p:nvSpPr>
            <p:cNvPr id="82" name="円柱 81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円柱 82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グループ化 83"/>
          <p:cNvGrpSpPr/>
          <p:nvPr/>
        </p:nvGrpSpPr>
        <p:grpSpPr>
          <a:xfrm>
            <a:off x="8244408" y="5877272"/>
            <a:ext cx="720080" cy="288032"/>
            <a:chOff x="2843808" y="5877272"/>
            <a:chExt cx="720080" cy="288032"/>
          </a:xfrm>
        </p:grpSpPr>
        <p:sp>
          <p:nvSpPr>
            <p:cNvPr id="85" name="円柱 84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円柱 85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/>
        </p:nvGraphicFramePr>
        <p:xfrm>
          <a:off x="1454885" y="0"/>
          <a:ext cx="768911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66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３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５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６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７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円形吹き出し 77"/>
          <p:cNvSpPr/>
          <p:nvPr/>
        </p:nvSpPr>
        <p:spPr>
          <a:xfrm>
            <a:off x="1403648" y="4653136"/>
            <a:ext cx="2520280" cy="1224136"/>
          </a:xfrm>
          <a:prstGeom prst="wedgeEllipseCallout">
            <a:avLst>
              <a:gd name="adj1" fmla="val -53665"/>
              <a:gd name="adj2" fmla="val 17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solidFill>
                  <a:prstClr val="white"/>
                </a:solidFill>
              </a:rPr>
              <a:t>1</a:t>
            </a:r>
            <a:r>
              <a:rPr lang="ja-JP" altLang="en-US" sz="2400" b="1" dirty="0">
                <a:solidFill>
                  <a:prstClr val="white"/>
                </a:solidFill>
              </a:rPr>
              <a:t>万円の</a:t>
            </a:r>
            <a:endParaRPr lang="en-US" altLang="ja-JP" sz="24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2400" b="1" dirty="0">
                <a:solidFill>
                  <a:prstClr val="white"/>
                </a:solidFill>
              </a:rPr>
              <a:t>定額リボで</a:t>
            </a:r>
          </a:p>
        </p:txBody>
      </p:sp>
      <p:sp>
        <p:nvSpPr>
          <p:cNvPr id="81" name="円形吹き出し 80"/>
          <p:cNvSpPr/>
          <p:nvPr/>
        </p:nvSpPr>
        <p:spPr>
          <a:xfrm>
            <a:off x="1403647" y="2479685"/>
            <a:ext cx="1527453" cy="890518"/>
          </a:xfrm>
          <a:prstGeom prst="wedgeEllipseCallout">
            <a:avLst>
              <a:gd name="adj1" fmla="val -60127"/>
              <a:gd name="adj2" fmla="val 7127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５</a:t>
            </a:r>
            <a:r>
              <a:rPr lang="ja-JP" altLang="en-US" sz="2400" b="1" dirty="0">
                <a:solidFill>
                  <a:prstClr val="white"/>
                </a:solidFill>
              </a:rPr>
              <a:t>回で</a:t>
            </a:r>
          </a:p>
        </p:txBody>
      </p:sp>
      <p:sp>
        <p:nvSpPr>
          <p:cNvPr id="84" name="円形吹き出し 83"/>
          <p:cNvSpPr/>
          <p:nvPr/>
        </p:nvSpPr>
        <p:spPr>
          <a:xfrm>
            <a:off x="1456706" y="3163627"/>
            <a:ext cx="1474395" cy="883410"/>
          </a:xfrm>
          <a:prstGeom prst="wedgeEllipseCallout">
            <a:avLst>
              <a:gd name="adj1" fmla="val -60592"/>
              <a:gd name="adj2" fmla="val 3109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３回で</a:t>
            </a:r>
          </a:p>
        </p:txBody>
      </p:sp>
      <p:sp>
        <p:nvSpPr>
          <p:cNvPr id="87" name="円形吹き出し 86"/>
          <p:cNvSpPr/>
          <p:nvPr/>
        </p:nvSpPr>
        <p:spPr>
          <a:xfrm>
            <a:off x="1392813" y="3734476"/>
            <a:ext cx="1602179" cy="882280"/>
          </a:xfrm>
          <a:prstGeom prst="wedgeEllipseCallout">
            <a:avLst>
              <a:gd name="adj1" fmla="val -57245"/>
              <a:gd name="adj2" fmla="val 2153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４回で</a:t>
            </a:r>
          </a:p>
        </p:txBody>
      </p:sp>
      <p:pic>
        <p:nvPicPr>
          <p:cNvPr id="88" name="Picture 2" descr="C:\Users\yuko\Desktop\堅くん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1084266" cy="1781294"/>
          </a:xfrm>
          <a:prstGeom prst="rect">
            <a:avLst/>
          </a:prstGeom>
          <a:noFill/>
        </p:spPr>
      </p:pic>
      <p:sp>
        <p:nvSpPr>
          <p:cNvPr id="89" name="円形吹き出し 88"/>
          <p:cNvSpPr/>
          <p:nvPr/>
        </p:nvSpPr>
        <p:spPr>
          <a:xfrm>
            <a:off x="4644008" y="620688"/>
            <a:ext cx="792088" cy="792088"/>
          </a:xfrm>
          <a:prstGeom prst="wedgeEllipseCallout">
            <a:avLst>
              <a:gd name="adj1" fmla="val 48059"/>
              <a:gd name="adj2" fmla="val 4946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終了</a:t>
            </a:r>
          </a:p>
        </p:txBody>
      </p:sp>
      <p:sp>
        <p:nvSpPr>
          <p:cNvPr id="91" name="円形吹き出し 90"/>
          <p:cNvSpPr/>
          <p:nvPr/>
        </p:nvSpPr>
        <p:spPr>
          <a:xfrm>
            <a:off x="7236296" y="2708920"/>
            <a:ext cx="936104" cy="936104"/>
          </a:xfrm>
          <a:prstGeom prst="wedgeEllipseCallout">
            <a:avLst>
              <a:gd name="adj1" fmla="val 53216"/>
              <a:gd name="adj2" fmla="val 5304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終了</a:t>
            </a:r>
          </a:p>
        </p:txBody>
      </p:sp>
      <p:sp>
        <p:nvSpPr>
          <p:cNvPr id="92" name="円形吹き出し 91"/>
          <p:cNvSpPr/>
          <p:nvPr/>
        </p:nvSpPr>
        <p:spPr>
          <a:xfrm>
            <a:off x="4031940" y="3486549"/>
            <a:ext cx="1656184" cy="1080120"/>
          </a:xfrm>
          <a:prstGeom prst="wedgeEllipseCallout">
            <a:avLst>
              <a:gd name="adj1" fmla="val -72613"/>
              <a:gd name="adj2" fmla="val -33081"/>
            </a:avLst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手数料</a:t>
            </a:r>
          </a:p>
        </p:txBody>
      </p:sp>
      <p:pic>
        <p:nvPicPr>
          <p:cNvPr id="93" name="Picture 2" descr="F:\20150618\P38_浪子さ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03480"/>
            <a:ext cx="552342" cy="1378327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95" name="Picture 2" descr="F:\20150618\P38_軽くん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8383" y="3287538"/>
            <a:ext cx="1115616" cy="160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t="-2341" r="68869" b="4483"/>
          <a:stretch>
            <a:fillRect/>
          </a:stretch>
        </p:blipFill>
        <p:spPr bwMode="auto">
          <a:xfrm>
            <a:off x="648677" y="1810670"/>
            <a:ext cx="563082" cy="154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648677" y="3486549"/>
            <a:ext cx="640275" cy="167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 flipV="1">
            <a:off x="1276488" y="2193001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0586" y="4616136"/>
            <a:ext cx="136585" cy="332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>
            <a:off x="521550" y="3429000"/>
            <a:ext cx="882098" cy="287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4" y="5237859"/>
            <a:ext cx="871537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正方形/長方形 49"/>
          <p:cNvSpPr/>
          <p:nvPr/>
        </p:nvSpPr>
        <p:spPr>
          <a:xfrm>
            <a:off x="648677" y="2816932"/>
            <a:ext cx="110793" cy="307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165578" y="2193001"/>
            <a:ext cx="45719" cy="155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1188437" y="2193001"/>
            <a:ext cx="88051" cy="34548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508103" y="692696"/>
            <a:ext cx="3635895" cy="36004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white"/>
                </a:solidFill>
              </a:rPr>
              <a:t>４ヶ月目以降買い物なし</a:t>
            </a:r>
          </a:p>
        </p:txBody>
      </p:sp>
    </p:spTree>
    <p:extLst>
      <p:ext uri="{BB962C8B-B14F-4D97-AF65-F5344CB8AC3E}">
        <p14:creationId xmlns:p14="http://schemas.microsoft.com/office/powerpoint/2010/main" val="40187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00034 0.023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2.77778E-7 -0.0368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00018 -0.0472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-0.05764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1.94444E-6 -0.07338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-0.08403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1206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3" grpId="0"/>
      <p:bldP spid="14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34" grpId="0" animBg="1"/>
      <p:bldP spid="34" grpId="1" animBg="1"/>
      <p:bldP spid="78" grpId="0" animBg="1"/>
      <p:bldP spid="81" grpId="0" animBg="1"/>
      <p:bldP spid="81" grpId="1" animBg="1"/>
      <p:bldP spid="84" grpId="0" animBg="1"/>
      <p:bldP spid="84" grpId="1" animBg="1"/>
      <p:bldP spid="87" grpId="0" animBg="1"/>
      <p:bldP spid="87" grpId="1" animBg="1"/>
      <p:bldP spid="89" grpId="0" animBg="1"/>
      <p:bldP spid="91" grpId="0" animBg="1"/>
      <p:bldP spid="92" grpId="0" animBg="1"/>
      <p:bldP spid="9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569043" y="1270443"/>
            <a:ext cx="864096" cy="5651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0026" y="1255192"/>
            <a:ext cx="539552" cy="17417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32459"/>
              </p:ext>
            </p:extLst>
          </p:nvPr>
        </p:nvGraphicFramePr>
        <p:xfrm>
          <a:off x="1403651" y="908719"/>
          <a:ext cx="7740349" cy="604089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602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47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97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968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11156" y="2996952"/>
            <a:ext cx="543025" cy="1944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4960088"/>
            <a:ext cx="539552" cy="19614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400" b="1" dirty="0">
                <a:solidFill>
                  <a:srgbClr val="68007F"/>
                </a:solidFill>
              </a:rPr>
              <a:t>リボ</a:t>
            </a:r>
          </a:p>
        </p:txBody>
      </p:sp>
      <p:grpSp>
        <p:nvGrpSpPr>
          <p:cNvPr id="30" name="グループ化 70"/>
          <p:cNvGrpSpPr/>
          <p:nvPr/>
        </p:nvGrpSpPr>
        <p:grpSpPr>
          <a:xfrm>
            <a:off x="1691680" y="5949280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2843808" y="5949280"/>
            <a:ext cx="720080" cy="288032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グループ化 74"/>
          <p:cNvGrpSpPr/>
          <p:nvPr/>
        </p:nvGrpSpPr>
        <p:grpSpPr>
          <a:xfrm>
            <a:off x="5004048" y="5949280"/>
            <a:ext cx="720080" cy="288032"/>
            <a:chOff x="2843808" y="5877272"/>
            <a:chExt cx="720080" cy="288032"/>
          </a:xfrm>
        </p:grpSpPr>
        <p:sp>
          <p:nvSpPr>
            <p:cNvPr id="76" name="円柱 75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円柱 76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グループ化 77"/>
          <p:cNvGrpSpPr/>
          <p:nvPr/>
        </p:nvGrpSpPr>
        <p:grpSpPr>
          <a:xfrm>
            <a:off x="6084168" y="5949280"/>
            <a:ext cx="720080" cy="288032"/>
            <a:chOff x="2843808" y="5877272"/>
            <a:chExt cx="720080" cy="288032"/>
          </a:xfrm>
        </p:grpSpPr>
        <p:sp>
          <p:nvSpPr>
            <p:cNvPr id="79" name="円柱 78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円柱 7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グループ化 80"/>
          <p:cNvGrpSpPr/>
          <p:nvPr/>
        </p:nvGrpSpPr>
        <p:grpSpPr>
          <a:xfrm>
            <a:off x="7164288" y="5949280"/>
            <a:ext cx="720080" cy="288032"/>
            <a:chOff x="2843808" y="5877272"/>
            <a:chExt cx="720080" cy="288032"/>
          </a:xfrm>
        </p:grpSpPr>
        <p:sp>
          <p:nvSpPr>
            <p:cNvPr id="82" name="円柱 81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円柱 82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グループ化 83"/>
          <p:cNvGrpSpPr/>
          <p:nvPr/>
        </p:nvGrpSpPr>
        <p:grpSpPr>
          <a:xfrm>
            <a:off x="8172400" y="5949280"/>
            <a:ext cx="720080" cy="288032"/>
            <a:chOff x="2843808" y="5877272"/>
            <a:chExt cx="720080" cy="288032"/>
          </a:xfrm>
        </p:grpSpPr>
        <p:sp>
          <p:nvSpPr>
            <p:cNvPr id="85" name="円柱 84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円柱 85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05212"/>
              </p:ext>
            </p:extLst>
          </p:nvPr>
        </p:nvGraphicFramePr>
        <p:xfrm>
          <a:off x="1454885" y="-1"/>
          <a:ext cx="7689115" cy="1242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424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８</a:t>
                      </a:r>
                      <a:r>
                        <a:rPr kumimoji="1" lang="ja-JP" altLang="en-US" sz="20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ヶ月目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９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１０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１１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１２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１３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１４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8" name="グループ化 74"/>
          <p:cNvGrpSpPr/>
          <p:nvPr/>
        </p:nvGrpSpPr>
        <p:grpSpPr>
          <a:xfrm>
            <a:off x="3923928" y="5949280"/>
            <a:ext cx="720080" cy="288032"/>
            <a:chOff x="2843808" y="5877272"/>
            <a:chExt cx="720080" cy="288032"/>
          </a:xfrm>
        </p:grpSpPr>
        <p:sp>
          <p:nvSpPr>
            <p:cNvPr id="81" name="円柱 80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円柱 8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9" name="円形吹き出し 88"/>
          <p:cNvSpPr/>
          <p:nvPr/>
        </p:nvSpPr>
        <p:spPr>
          <a:xfrm>
            <a:off x="1691680" y="1255192"/>
            <a:ext cx="2975025" cy="1162185"/>
          </a:xfrm>
          <a:prstGeom prst="wedgeEllipseCallout">
            <a:avLst>
              <a:gd name="adj1" fmla="val -62696"/>
              <a:gd name="adj2" fmla="val 953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ボクは終了してます</a:t>
            </a:r>
          </a:p>
        </p:txBody>
      </p:sp>
      <p:sp>
        <p:nvSpPr>
          <p:cNvPr id="90" name="円形吹き出し 89"/>
          <p:cNvSpPr/>
          <p:nvPr/>
        </p:nvSpPr>
        <p:spPr>
          <a:xfrm>
            <a:off x="1547664" y="2600908"/>
            <a:ext cx="3528392" cy="1368152"/>
          </a:xfrm>
          <a:prstGeom prst="wedgeEllipseCallout">
            <a:avLst>
              <a:gd name="adj1" fmla="val -58738"/>
              <a:gd name="adj2" fmla="val 2611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ボクも何とか終わったよ</a:t>
            </a:r>
          </a:p>
        </p:txBody>
      </p:sp>
      <p:sp>
        <p:nvSpPr>
          <p:cNvPr id="92" name="円形吹き出し 91"/>
          <p:cNvSpPr/>
          <p:nvPr/>
        </p:nvSpPr>
        <p:spPr>
          <a:xfrm>
            <a:off x="1691680" y="4077072"/>
            <a:ext cx="2520280" cy="1512168"/>
          </a:xfrm>
          <a:prstGeom prst="wedgeEllipseCallout">
            <a:avLst>
              <a:gd name="adj1" fmla="val -62336"/>
              <a:gd name="adj2" fmla="val 38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えっ、</a:t>
            </a:r>
            <a:endParaRPr lang="en-US" altLang="ja-JP" sz="32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私だけ？</a:t>
            </a:r>
          </a:p>
        </p:txBody>
      </p:sp>
      <p:pic>
        <p:nvPicPr>
          <p:cNvPr id="38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2686886"/>
            <a:ext cx="1296146" cy="30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円形吹き出し 39"/>
          <p:cNvSpPr/>
          <p:nvPr/>
        </p:nvSpPr>
        <p:spPr>
          <a:xfrm>
            <a:off x="4735481" y="1331334"/>
            <a:ext cx="3816424" cy="1368152"/>
          </a:xfrm>
          <a:prstGeom prst="wedgeEllipseCallout">
            <a:avLst>
              <a:gd name="adj1" fmla="val 13247"/>
              <a:gd name="adj2" fmla="val 765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リボは支払期間が長くなります</a:t>
            </a:r>
          </a:p>
        </p:txBody>
      </p:sp>
      <p:pic>
        <p:nvPicPr>
          <p:cNvPr id="41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4483"/>
          <a:stretch>
            <a:fillRect/>
          </a:stretch>
        </p:blipFill>
        <p:spPr bwMode="auto">
          <a:xfrm>
            <a:off x="719782" y="5049554"/>
            <a:ext cx="531128" cy="146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-2341" r="68870" b="4483"/>
          <a:stretch/>
        </p:blipFill>
        <p:spPr bwMode="auto">
          <a:xfrm>
            <a:off x="588824" y="1318734"/>
            <a:ext cx="691736" cy="16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690566" y="3134491"/>
            <a:ext cx="595848" cy="163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88404" y="5129857"/>
            <a:ext cx="45719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506607" y="2996952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2" y="4950693"/>
            <a:ext cx="871537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0" y="1251392"/>
            <a:ext cx="871537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179850" y="2360019"/>
            <a:ext cx="45719" cy="252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225569" y="1727378"/>
            <a:ext cx="100513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04275" y="5640428"/>
            <a:ext cx="47988" cy="350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80191" y="5517232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 flipH="1">
            <a:off x="634472" y="6237312"/>
            <a:ext cx="91438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57" y="908721"/>
            <a:ext cx="5777943" cy="36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1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0" grpId="0" animBg="1"/>
      <p:bldP spid="90" grpId="1" animBg="1"/>
      <p:bldP spid="92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0" y="1521735"/>
            <a:ext cx="539552" cy="17431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442967"/>
              </p:ext>
            </p:extLst>
          </p:nvPr>
        </p:nvGraphicFramePr>
        <p:xfrm>
          <a:off x="1403651" y="1052736"/>
          <a:ext cx="7740349" cy="580526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168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45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5862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125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10583" y="3270766"/>
            <a:ext cx="539552" cy="18308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5013176"/>
            <a:ext cx="539552" cy="18448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リボ</a:t>
            </a:r>
          </a:p>
        </p:txBody>
      </p:sp>
      <p:grpSp>
        <p:nvGrpSpPr>
          <p:cNvPr id="30" name="グループ化 70"/>
          <p:cNvGrpSpPr/>
          <p:nvPr/>
        </p:nvGrpSpPr>
        <p:grpSpPr>
          <a:xfrm>
            <a:off x="1691680" y="5877272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2771800" y="5877272"/>
            <a:ext cx="720080" cy="288032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グループ化 74"/>
          <p:cNvGrpSpPr/>
          <p:nvPr/>
        </p:nvGrpSpPr>
        <p:grpSpPr>
          <a:xfrm>
            <a:off x="5004048" y="5877272"/>
            <a:ext cx="720080" cy="288032"/>
            <a:chOff x="2843808" y="5877272"/>
            <a:chExt cx="720080" cy="288032"/>
          </a:xfrm>
        </p:grpSpPr>
        <p:sp>
          <p:nvSpPr>
            <p:cNvPr id="76" name="円柱 75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7" name="円柱 76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グループ化 77"/>
          <p:cNvGrpSpPr/>
          <p:nvPr/>
        </p:nvGrpSpPr>
        <p:grpSpPr>
          <a:xfrm>
            <a:off x="6084168" y="5877272"/>
            <a:ext cx="720080" cy="288032"/>
            <a:chOff x="2843808" y="5877272"/>
            <a:chExt cx="720080" cy="288032"/>
          </a:xfrm>
        </p:grpSpPr>
        <p:sp>
          <p:nvSpPr>
            <p:cNvPr id="79" name="円柱 78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0" name="円柱 7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グループ化 80"/>
          <p:cNvGrpSpPr/>
          <p:nvPr/>
        </p:nvGrpSpPr>
        <p:grpSpPr>
          <a:xfrm>
            <a:off x="7164288" y="5877272"/>
            <a:ext cx="720080" cy="288032"/>
            <a:chOff x="2843808" y="5877272"/>
            <a:chExt cx="720080" cy="288032"/>
          </a:xfrm>
        </p:grpSpPr>
        <p:sp>
          <p:nvSpPr>
            <p:cNvPr id="82" name="円柱 81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円柱 82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グループ化 83"/>
          <p:cNvGrpSpPr/>
          <p:nvPr/>
        </p:nvGrpSpPr>
        <p:grpSpPr>
          <a:xfrm>
            <a:off x="8236536" y="5871592"/>
            <a:ext cx="720080" cy="288032"/>
            <a:chOff x="2843808" y="5877272"/>
            <a:chExt cx="720080" cy="288032"/>
          </a:xfrm>
        </p:grpSpPr>
        <p:sp>
          <p:nvSpPr>
            <p:cNvPr id="85" name="円柱 84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円柱 85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7147"/>
              </p:ext>
            </p:extLst>
          </p:nvPr>
        </p:nvGraphicFramePr>
        <p:xfrm>
          <a:off x="1412130" y="188639"/>
          <a:ext cx="768911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361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１５</a:t>
                      </a:r>
                    </a:p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１６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１７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１８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１９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２０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２１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78" name="グループ化 74"/>
          <p:cNvGrpSpPr/>
          <p:nvPr/>
        </p:nvGrpSpPr>
        <p:grpSpPr>
          <a:xfrm>
            <a:off x="3995936" y="5877272"/>
            <a:ext cx="720080" cy="288032"/>
            <a:chOff x="2843808" y="5877272"/>
            <a:chExt cx="720080" cy="288032"/>
          </a:xfrm>
        </p:grpSpPr>
        <p:sp>
          <p:nvSpPr>
            <p:cNvPr id="81" name="円柱 80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円柱 8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4" name="Picture 2" descr="F:\20150618\P38_アドバイスモグラ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06" y="4085302"/>
            <a:ext cx="2764094" cy="13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円形吹き出し 36"/>
          <p:cNvSpPr/>
          <p:nvPr/>
        </p:nvSpPr>
        <p:spPr>
          <a:xfrm>
            <a:off x="5148064" y="2348880"/>
            <a:ext cx="3995936" cy="1440160"/>
          </a:xfrm>
          <a:prstGeom prst="wedgeEllipseCallout">
            <a:avLst>
              <a:gd name="adj1" fmla="val -5293"/>
              <a:gd name="adj2" fmla="val 6136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black"/>
                </a:solidFill>
                <a:latin typeface="HGP創英角ﾎﾟｯﾌﾟ体" pitchFamily="50" charset="-128"/>
                <a:ea typeface="HGP創英角ﾎﾟｯﾌﾟ体" pitchFamily="50" charset="-128"/>
              </a:rPr>
              <a:t>リボは終わりが見えにくいね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548034" y="1521734"/>
            <a:ext cx="864096" cy="53362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43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4483"/>
          <a:stretch>
            <a:fillRect/>
          </a:stretch>
        </p:blipFill>
        <p:spPr bwMode="auto">
          <a:xfrm>
            <a:off x="674951" y="5220651"/>
            <a:ext cx="585688" cy="15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-2341" r="68869" b="4483"/>
          <a:stretch/>
        </p:blipFill>
        <p:spPr bwMode="auto">
          <a:xfrm>
            <a:off x="611560" y="1558741"/>
            <a:ext cx="640006" cy="159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721212" y="3264869"/>
            <a:ext cx="595848" cy="160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539552" y="3264869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1198627" y="2204864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83568" y="2852936"/>
            <a:ext cx="110759" cy="333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83568" y="4653136"/>
            <a:ext cx="110759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560" y="5324686"/>
            <a:ext cx="45719" cy="1440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45069" y="6165304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6" name="爆発 1 45"/>
          <p:cNvSpPr/>
          <p:nvPr/>
        </p:nvSpPr>
        <p:spPr>
          <a:xfrm rot="21377656">
            <a:off x="1199875" y="2753787"/>
            <a:ext cx="4554761" cy="34575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</a:rPr>
              <a:t>１５か月目！</a:t>
            </a:r>
            <a:endParaRPr lang="en-US" altLang="ja-JP" sz="2800" b="1" dirty="0">
              <a:solidFill>
                <a:prstClr val="white"/>
              </a:solidFill>
            </a:endParaRPr>
          </a:p>
          <a:p>
            <a:pPr algn="ctr"/>
            <a:r>
              <a:rPr lang="ja-JP" altLang="en-US" sz="2800" b="1" dirty="0">
                <a:solidFill>
                  <a:prstClr val="white"/>
                </a:solidFill>
              </a:rPr>
              <a:t>まだ続くの？</a:t>
            </a:r>
          </a:p>
        </p:txBody>
      </p:sp>
      <p:cxnSp>
        <p:nvCxnSpPr>
          <p:cNvPr id="47" name="直線コネクタ 46"/>
          <p:cNvCxnSpPr/>
          <p:nvPr/>
        </p:nvCxnSpPr>
        <p:spPr>
          <a:xfrm>
            <a:off x="522861" y="5013176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547664" y="6366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prstClr val="white"/>
                </a:solidFill>
              </a:rPr>
              <a:t>ヶ月目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17" y="1138352"/>
            <a:ext cx="614768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1237779" y="1988841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9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520301" y="1440106"/>
            <a:ext cx="864096" cy="54178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8991" y="1448046"/>
            <a:ext cx="539552" cy="18871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一括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28573"/>
              </p:ext>
            </p:extLst>
          </p:nvPr>
        </p:nvGraphicFramePr>
        <p:xfrm>
          <a:off x="1403651" y="908720"/>
          <a:ext cx="7740349" cy="591693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8359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913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575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1090"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n w="1905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7963" y="3335154"/>
            <a:ext cx="539552" cy="18220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000" b="1" dirty="0">
                <a:solidFill>
                  <a:srgbClr val="68007F"/>
                </a:solidFill>
              </a:rPr>
              <a:t>分割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0" y="5157192"/>
            <a:ext cx="539552" cy="17008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4400" b="1" dirty="0">
                <a:solidFill>
                  <a:srgbClr val="68007F"/>
                </a:solidFill>
              </a:rPr>
              <a:t>リボ</a:t>
            </a:r>
          </a:p>
        </p:txBody>
      </p:sp>
      <p:grpSp>
        <p:nvGrpSpPr>
          <p:cNvPr id="30" name="グループ化 70"/>
          <p:cNvGrpSpPr/>
          <p:nvPr/>
        </p:nvGrpSpPr>
        <p:grpSpPr>
          <a:xfrm>
            <a:off x="1763688" y="5733256"/>
            <a:ext cx="720080" cy="288032"/>
            <a:chOff x="2843808" y="5877272"/>
            <a:chExt cx="720080" cy="288032"/>
          </a:xfrm>
        </p:grpSpPr>
        <p:sp>
          <p:nvSpPr>
            <p:cNvPr id="27" name="円柱 26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0" name="円柱 69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グループ化 71"/>
          <p:cNvGrpSpPr/>
          <p:nvPr/>
        </p:nvGrpSpPr>
        <p:grpSpPr>
          <a:xfrm>
            <a:off x="2843808" y="5733256"/>
            <a:ext cx="720080" cy="240824"/>
            <a:chOff x="2843808" y="5877272"/>
            <a:chExt cx="720080" cy="288032"/>
          </a:xfrm>
        </p:grpSpPr>
        <p:sp>
          <p:nvSpPr>
            <p:cNvPr id="73" name="円柱 72"/>
            <p:cNvSpPr/>
            <p:nvPr/>
          </p:nvSpPr>
          <p:spPr>
            <a:xfrm>
              <a:off x="2843808" y="5949280"/>
              <a:ext cx="720080" cy="216024"/>
            </a:xfrm>
            <a:prstGeom prst="ca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円柱 73"/>
            <p:cNvSpPr/>
            <p:nvPr/>
          </p:nvSpPr>
          <p:spPr>
            <a:xfrm>
              <a:off x="2843808" y="5877272"/>
              <a:ext cx="720080" cy="144016"/>
            </a:xfrm>
            <a:prstGeom prst="can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75" name="表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793089"/>
              </p:ext>
            </p:extLst>
          </p:nvPr>
        </p:nvGraphicFramePr>
        <p:xfrm>
          <a:off x="1454885" y="0"/>
          <a:ext cx="7689115" cy="90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4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087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２２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dirty="0"/>
                        <a:t>ヶ月目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>
                          <a:latin typeface="HGP創英角ｺﾞｼｯｸUB" pitchFamily="50" charset="-128"/>
                          <a:ea typeface="HGP創英角ｺﾞｼｯｸUB" pitchFamily="50" charset="-128"/>
                        </a:rPr>
                        <a:t>２３</a:t>
                      </a:r>
                      <a:endParaRPr kumimoji="1" lang="ja-JP" altLang="en-US" sz="1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>
                        <a:latin typeface="HGP創英角ｺﾞｼｯｸUB" pitchFamily="50" charset="-128"/>
                        <a:ea typeface="HGP創英角ｺﾞｼｯｸUB" pitchFamily="50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円形吹き出し 77"/>
          <p:cNvSpPr/>
          <p:nvPr/>
        </p:nvSpPr>
        <p:spPr>
          <a:xfrm>
            <a:off x="2051720" y="3864819"/>
            <a:ext cx="3744416" cy="1584176"/>
          </a:xfrm>
          <a:prstGeom prst="wedgeEllipseCallout">
            <a:avLst>
              <a:gd name="adj1" fmla="val -72444"/>
              <a:gd name="adj2" fmla="val 53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solidFill>
                  <a:prstClr val="white"/>
                </a:solidFill>
              </a:rPr>
              <a:t>23</a:t>
            </a:r>
            <a:r>
              <a:rPr lang="ja-JP" altLang="en-US" sz="3200" b="1" dirty="0">
                <a:solidFill>
                  <a:prstClr val="white"/>
                </a:solidFill>
              </a:rPr>
              <a:t>か月目でやっと終わり</a:t>
            </a:r>
          </a:p>
        </p:txBody>
      </p:sp>
      <p:sp>
        <p:nvSpPr>
          <p:cNvPr id="22" name="円形吹き出し 21"/>
          <p:cNvSpPr/>
          <p:nvPr/>
        </p:nvSpPr>
        <p:spPr>
          <a:xfrm>
            <a:off x="1691680" y="2492896"/>
            <a:ext cx="2808312" cy="1152128"/>
          </a:xfrm>
          <a:prstGeom prst="wedgeEllipseCallout">
            <a:avLst>
              <a:gd name="adj1" fmla="val -65307"/>
              <a:gd name="adj2" fmla="val 6099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長いよ</a:t>
            </a:r>
            <a:r>
              <a:rPr lang="ja-JP" altLang="en-US" sz="3200" dirty="0" smtClean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ね</a:t>
            </a:r>
            <a:endParaRPr lang="ja-JP" altLang="en-US" sz="32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23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6256" y="2492896"/>
            <a:ext cx="1800200" cy="41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円形吹き出し 27"/>
          <p:cNvSpPr/>
          <p:nvPr/>
        </p:nvSpPr>
        <p:spPr>
          <a:xfrm>
            <a:off x="4499992" y="764704"/>
            <a:ext cx="4644008" cy="1584176"/>
          </a:xfrm>
          <a:prstGeom prst="wedgeEllipseCallout">
            <a:avLst>
              <a:gd name="adj1" fmla="val 6150"/>
              <a:gd name="adj2" fmla="val 6837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長期になるほど</a:t>
            </a:r>
            <a:endParaRPr lang="en-US" altLang="ja-JP" sz="2800" dirty="0">
              <a:solidFill>
                <a:srgbClr val="E40059">
                  <a:lumMod val="60000"/>
                  <a:lumOff val="40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手数料もかさみます</a:t>
            </a:r>
          </a:p>
        </p:txBody>
      </p:sp>
      <p:pic>
        <p:nvPicPr>
          <p:cNvPr id="33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1873" r="48472" b="4483"/>
          <a:stretch>
            <a:fillRect/>
          </a:stretch>
        </p:blipFill>
        <p:spPr bwMode="auto">
          <a:xfrm>
            <a:off x="613445" y="5301208"/>
            <a:ext cx="562382" cy="14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:\20150703\P23_社会人第一歩四人組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-2342" r="68869" b="255"/>
          <a:stretch/>
        </p:blipFill>
        <p:spPr bwMode="auto">
          <a:xfrm>
            <a:off x="606402" y="1619798"/>
            <a:ext cx="604178" cy="15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9" t="-2341" r="27624" b="4483"/>
          <a:stretch>
            <a:fillRect/>
          </a:stretch>
        </p:blipFill>
        <p:spPr bwMode="auto">
          <a:xfrm>
            <a:off x="663257" y="3479170"/>
            <a:ext cx="57818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>
            <a:off x="489227" y="3335154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539552" y="5153174"/>
            <a:ext cx="8640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652120" y="4509120"/>
            <a:ext cx="103456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2120" y="2852936"/>
            <a:ext cx="138596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 flipH="1">
            <a:off x="1168090" y="2348880"/>
            <a:ext cx="457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6401" y="5373216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円形吹き出し 20"/>
          <p:cNvSpPr/>
          <p:nvPr/>
        </p:nvSpPr>
        <p:spPr>
          <a:xfrm>
            <a:off x="1547664" y="908720"/>
            <a:ext cx="2880320" cy="1512168"/>
          </a:xfrm>
          <a:prstGeom prst="wedgeEllipseCallout">
            <a:avLst>
              <a:gd name="adj1" fmla="val -59697"/>
              <a:gd name="adj2" fmla="val 3055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リボって</a:t>
            </a:r>
            <a:endParaRPr lang="en-US" altLang="ja-JP" sz="2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負担感は</a:t>
            </a:r>
            <a:endParaRPr lang="en-US" altLang="ja-JP" sz="2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小さいけど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190949" y="1988840"/>
            <a:ext cx="45719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2" grpId="0" animBg="1"/>
      <p:bldP spid="28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187624" y="270892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現金払いも含めて</a:t>
            </a:r>
            <a:endParaRPr lang="en-US" altLang="ja-JP" sz="4800" dirty="0">
              <a:solidFill>
                <a:srgbClr val="E40059">
                  <a:lumMod val="60000"/>
                  <a:lumOff val="40000"/>
                </a:srgbClr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8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自分に合った方法を選ぼうね</a:t>
            </a:r>
          </a:p>
        </p:txBody>
      </p:sp>
      <p:pic>
        <p:nvPicPr>
          <p:cNvPr id="11" name="Picture 2" descr="F:\20150618\P38_アドバイスモグラ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61" y="5036259"/>
            <a:ext cx="2764094" cy="13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20150618\P29_先生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4213" b="65410"/>
          <a:stretch/>
        </p:blipFill>
        <p:spPr bwMode="auto">
          <a:xfrm flipH="1">
            <a:off x="6312450" y="689338"/>
            <a:ext cx="2592994" cy="24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20150618\P38_軽く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r="6075" b="55901"/>
          <a:stretch>
            <a:fillRect/>
          </a:stretch>
        </p:blipFill>
        <p:spPr bwMode="auto">
          <a:xfrm flipH="1">
            <a:off x="6804247" y="4276342"/>
            <a:ext cx="2054350" cy="19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t="3415" r="49071" b="53412"/>
          <a:stretch>
            <a:fillRect/>
          </a:stretch>
        </p:blipFill>
        <p:spPr bwMode="auto">
          <a:xfrm>
            <a:off x="3604142" y="476672"/>
            <a:ext cx="167058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5" y="4379228"/>
            <a:ext cx="1785763" cy="21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89793" y="5373216"/>
            <a:ext cx="237791" cy="637908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8" t="9195" r="7279" b="56446"/>
          <a:stretch/>
        </p:blipFill>
        <p:spPr bwMode="auto">
          <a:xfrm>
            <a:off x="475612" y="764704"/>
            <a:ext cx="206572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円/楕円 2"/>
          <p:cNvSpPr/>
          <p:nvPr/>
        </p:nvSpPr>
        <p:spPr>
          <a:xfrm>
            <a:off x="3518169" y="729654"/>
            <a:ext cx="117727" cy="4320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820472" y="4437112"/>
            <a:ext cx="45719" cy="2160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399032"/>
          </a:xfrm>
        </p:spPr>
        <p:txBody>
          <a:bodyPr>
            <a:normAutofit/>
          </a:bodyPr>
          <a:lstStyle/>
          <a:p>
            <a:r>
              <a:rPr kumimoji="1" lang="ja-JP" altLang="en-US" sz="6000" b="1" dirty="0">
                <a:latin typeface="HGP創英角ﾎﾟｯﾌﾟ体" pitchFamily="50" charset="-128"/>
                <a:ea typeface="HGP創英角ﾎﾟｯﾌﾟ体" pitchFamily="50" charset="-128"/>
              </a:rPr>
              <a:t>多重債務に注意</a:t>
            </a:r>
          </a:p>
        </p:txBody>
      </p:sp>
      <p:sp>
        <p:nvSpPr>
          <p:cNvPr id="5" name="円形吹き出し 4"/>
          <p:cNvSpPr/>
          <p:nvPr/>
        </p:nvSpPr>
        <p:spPr>
          <a:xfrm>
            <a:off x="1691680" y="1412776"/>
            <a:ext cx="4786346" cy="1643074"/>
          </a:xfrm>
          <a:prstGeom prst="wedgeEllipseCallout">
            <a:avLst>
              <a:gd name="adj1" fmla="val 57307"/>
              <a:gd name="adj2" fmla="val 2741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solidFill>
                  <a:prstClr val="white"/>
                </a:solidFill>
              </a:rPr>
              <a:t>トサンで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2780928"/>
            <a:ext cx="392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prstClr val="white"/>
                </a:solidFill>
              </a:rPr>
              <a:t>年利１０９５％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3573016"/>
            <a:ext cx="3214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00"/>
                </a:solidFill>
              </a:rPr>
              <a:t>２０％を超える金利は違法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56176" y="5373216"/>
            <a:ext cx="2746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solidFill>
                  <a:prstClr val="white"/>
                </a:solidFill>
              </a:rPr>
              <a:t>ヤミ金</a:t>
            </a:r>
          </a:p>
        </p:txBody>
      </p:sp>
      <p:sp>
        <p:nvSpPr>
          <p:cNvPr id="9" name="正方形/長方形 8"/>
          <p:cNvSpPr/>
          <p:nvPr/>
        </p:nvSpPr>
        <p:spPr>
          <a:xfrm rot="21028493">
            <a:off x="179512" y="2852936"/>
            <a:ext cx="51845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white"/>
                </a:solidFill>
              </a:rPr>
              <a:t>無条件・無担保で５０万円迄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1520" y="4509120"/>
            <a:ext cx="2088232" cy="7200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white"/>
                </a:solidFill>
              </a:rPr>
              <a:t>ブラック可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267744" y="1556792"/>
            <a:ext cx="3096344" cy="504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prstClr val="white"/>
                </a:solidFill>
              </a:rPr>
              <a:t>多重債務一本化</a:t>
            </a:r>
          </a:p>
        </p:txBody>
      </p:sp>
      <p:sp>
        <p:nvSpPr>
          <p:cNvPr id="12" name="正方形/長方形 11"/>
          <p:cNvSpPr/>
          <p:nvPr/>
        </p:nvSpPr>
        <p:spPr>
          <a:xfrm rot="917027">
            <a:off x="2777620" y="3813740"/>
            <a:ext cx="3240360" cy="266429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誰にでも、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いくらでも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algn="ctr"/>
            <a:r>
              <a:rPr lang="ja-JP" altLang="en-US" sz="3200" b="1" dirty="0">
                <a:solidFill>
                  <a:srgbClr val="FF0000"/>
                </a:solidFill>
              </a:rPr>
              <a:t>必ず貸します</a:t>
            </a:r>
            <a:r>
              <a:rPr lang="ja-JP" altLang="en-US" sz="2800" dirty="0">
                <a:solidFill>
                  <a:prstClr val="black"/>
                </a:solidFill>
              </a:rPr>
              <a:t>℡</a:t>
            </a:r>
            <a:r>
              <a:rPr lang="en-US" altLang="ja-JP" sz="2800" dirty="0">
                <a:solidFill>
                  <a:prstClr val="black"/>
                </a:solidFill>
              </a:rPr>
              <a:t>090-000-000</a:t>
            </a:r>
          </a:p>
          <a:p>
            <a:pPr algn="ctr"/>
            <a:r>
              <a:rPr lang="ja-JP" altLang="en-US" sz="2800" dirty="0">
                <a:solidFill>
                  <a:prstClr val="black"/>
                </a:solidFill>
              </a:rPr>
              <a:t>○○金融株式会社</a:t>
            </a:r>
          </a:p>
        </p:txBody>
      </p:sp>
      <p:pic>
        <p:nvPicPr>
          <p:cNvPr id="13" name="Picture 2" descr="F:\20150618\P38_ヤミ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74" y="620688"/>
            <a:ext cx="5124026" cy="486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1207" y="6289870"/>
            <a:ext cx="7989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日本弁護士連合会消費者問題対策委員会</a:t>
            </a:r>
            <a:endParaRPr kumimoji="1" lang="en-US" altLang="ja-JP" sz="1400" dirty="0"/>
          </a:p>
          <a:p>
            <a:r>
              <a:rPr lang="ja-JP" altLang="en-US" sz="1400" dirty="0"/>
              <a:t>「</a:t>
            </a:r>
            <a:r>
              <a:rPr lang="en-US" altLang="ja-JP" sz="1400" dirty="0" smtClean="0"/>
              <a:t>2020</a:t>
            </a:r>
            <a:r>
              <a:rPr lang="ja-JP" altLang="en-US" sz="1400" dirty="0" smtClean="0"/>
              <a:t>年</a:t>
            </a:r>
            <a:r>
              <a:rPr lang="ja-JP" altLang="en-US" sz="1400" dirty="0"/>
              <a:t>破産</a:t>
            </a:r>
            <a:r>
              <a:rPr lang="ja-JP" altLang="en-US" sz="1200" dirty="0"/>
              <a:t>事件</a:t>
            </a:r>
            <a:r>
              <a:rPr lang="ja-JP" altLang="en-US" sz="1400" dirty="0"/>
              <a:t>及び個人再生事件記録調査」</a:t>
            </a:r>
            <a:r>
              <a:rPr lang="ja-JP" altLang="en-US" sz="1400" dirty="0" smtClean="0"/>
              <a:t>の</a:t>
            </a:r>
            <a:r>
              <a:rPr kumimoji="1" lang="ja-JP" altLang="en-US" sz="1400" dirty="0" smtClean="0"/>
              <a:t>「</a:t>
            </a:r>
            <a:r>
              <a:rPr kumimoji="1" lang="ja-JP" altLang="en-US" sz="1400" dirty="0"/>
              <a:t>負債の原因」をもとに作成</a:t>
            </a:r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219027"/>
              </p:ext>
            </p:extLst>
          </p:nvPr>
        </p:nvGraphicFramePr>
        <p:xfrm>
          <a:off x="467544" y="830523"/>
          <a:ext cx="8010890" cy="575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テキスト ボックス 1"/>
          <p:cNvSpPr txBox="1"/>
          <p:nvPr/>
        </p:nvSpPr>
        <p:spPr>
          <a:xfrm>
            <a:off x="-82" y="-11289"/>
            <a:ext cx="9144000" cy="692727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tx1"/>
                </a:solidFill>
              </a:rPr>
              <a:t>破産申立者の負債の原因</a:t>
            </a:r>
            <a:r>
              <a:rPr lang="ja-JP" altLang="en-US" sz="4000" dirty="0" smtClean="0">
                <a:solidFill>
                  <a:schemeClr val="tx1"/>
                </a:solidFill>
              </a:rPr>
              <a:t>２０</a:t>
            </a:r>
            <a:r>
              <a:rPr lang="ja-JP" altLang="en-US" sz="4000" dirty="0">
                <a:solidFill>
                  <a:schemeClr val="tx1"/>
                </a:solidFill>
              </a:rPr>
              <a:t>２０</a:t>
            </a:r>
            <a:r>
              <a:rPr lang="ja-JP" altLang="en-US" sz="4000" dirty="0" smtClean="0">
                <a:solidFill>
                  <a:schemeClr val="tx1"/>
                </a:solidFill>
              </a:rPr>
              <a:t>年</a:t>
            </a:r>
            <a:endParaRPr lang="ja-JP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34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399032"/>
          </a:xfrm>
        </p:spPr>
        <p:txBody>
          <a:bodyPr>
            <a:normAutofit fontScale="90000"/>
          </a:bodyPr>
          <a:lstStyle/>
          <a:p>
            <a:r>
              <a:rPr kumimoji="1" lang="ja-JP" altLang="en-US" sz="6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 P黒丸ＰＯＰ体H" pitchFamily="50" charset="-128"/>
                <a:ea typeface="ＤＦ特太ゴシック体" pitchFamily="1" charset="-128"/>
              </a:rPr>
              <a:t>カード社会の歩き方のポイントは？</a:t>
            </a:r>
          </a:p>
        </p:txBody>
      </p:sp>
      <p:pic>
        <p:nvPicPr>
          <p:cNvPr id="10" name="Picture 2" descr="F:\20150618\P38_軽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6" r="6075" b="55901"/>
          <a:stretch>
            <a:fillRect/>
          </a:stretch>
        </p:blipFill>
        <p:spPr bwMode="auto">
          <a:xfrm flipH="1">
            <a:off x="6516216" y="1628800"/>
            <a:ext cx="226310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1691680" y="3284984"/>
            <a:ext cx="4032448" cy="2160240"/>
          </a:xfrm>
          <a:prstGeom prst="wedgeEllipseCallout">
            <a:avLst>
              <a:gd name="adj1" fmla="val -50320"/>
              <a:gd name="adj2" fmla="val 3409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b="1" dirty="0">
                <a:solidFill>
                  <a:prstClr val="black"/>
                </a:solidFill>
              </a:rPr>
              <a:t>自分に合う支払い方法</a:t>
            </a:r>
            <a:endParaRPr lang="ja-JP" alt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円形吹き出し 4"/>
          <p:cNvSpPr/>
          <p:nvPr/>
        </p:nvSpPr>
        <p:spPr>
          <a:xfrm>
            <a:off x="4788024" y="3905672"/>
            <a:ext cx="4355976" cy="2952328"/>
          </a:xfrm>
          <a:prstGeom prst="wedgeEllipseCallout">
            <a:avLst>
              <a:gd name="adj1" fmla="val 5773"/>
              <a:gd name="adj2" fmla="val -585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n w="10160">
                  <a:solidFill>
                    <a:srgbClr val="FF388C"/>
                  </a:solidFill>
                  <a:prstDash val="solid"/>
                </a:ln>
                <a:solidFill>
                  <a:srgbClr val="00006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預貯金</a:t>
            </a:r>
            <a:r>
              <a:rPr lang="ja-JP" altLang="en-US" sz="4000" b="1" dirty="0">
                <a:ln>
                  <a:solidFill>
                    <a:srgbClr val="E40059">
                      <a:lumMod val="60000"/>
                      <a:lumOff val="40000"/>
                    </a:srgbClr>
                  </a:solidFill>
                </a:ln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で</a:t>
            </a:r>
            <a:endParaRPr lang="en-US" altLang="ja-JP" sz="4000" b="1" dirty="0">
              <a:ln>
                <a:solidFill>
                  <a:srgbClr val="E40059">
                    <a:lumMod val="60000"/>
                    <a:lumOff val="40000"/>
                  </a:srgbClr>
                </a:solidFill>
              </a:ln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4000" b="1" dirty="0">
                <a:ln>
                  <a:solidFill>
                    <a:srgbClr val="E40059">
                      <a:lumMod val="60000"/>
                      <a:lumOff val="40000"/>
                    </a:srgbClr>
                  </a:solidFill>
                </a:ln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まさかの</a:t>
            </a:r>
            <a:endParaRPr lang="en-US" altLang="ja-JP" sz="4000" b="1" dirty="0">
              <a:ln>
                <a:solidFill>
                  <a:srgbClr val="E40059">
                    <a:lumMod val="60000"/>
                    <a:lumOff val="40000"/>
                  </a:srgbClr>
                </a:solidFill>
              </a:ln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/>
            <a:r>
              <a:rPr lang="ja-JP" altLang="en-US" sz="4000" b="1" dirty="0">
                <a:ln>
                  <a:solidFill>
                    <a:srgbClr val="E40059">
                      <a:lumMod val="60000"/>
                      <a:lumOff val="40000"/>
                    </a:srgbClr>
                  </a:solidFill>
                </a:ln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事態に備える</a:t>
            </a:r>
          </a:p>
        </p:txBody>
      </p:sp>
      <p:pic>
        <p:nvPicPr>
          <p:cNvPr id="11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2" t="3415" r="49071" b="53412"/>
          <a:stretch>
            <a:fillRect/>
          </a:stretch>
        </p:blipFill>
        <p:spPr bwMode="auto">
          <a:xfrm>
            <a:off x="294724" y="4365104"/>
            <a:ext cx="1684987" cy="21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r="68614" b="56140"/>
          <a:stretch/>
        </p:blipFill>
        <p:spPr bwMode="auto">
          <a:xfrm>
            <a:off x="317840" y="1844824"/>
            <a:ext cx="17063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209828" y="4725144"/>
            <a:ext cx="108012" cy="432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1933921" y="2790401"/>
            <a:ext cx="239497" cy="648072"/>
          </a:xfrm>
          <a:custGeom>
            <a:avLst/>
            <a:gdLst>
              <a:gd name="connsiteX0" fmla="*/ 117695 w 153909"/>
              <a:gd name="connsiteY0" fmla="*/ 35 h 570404"/>
              <a:gd name="connsiteX1" fmla="*/ 117695 w 153909"/>
              <a:gd name="connsiteY1" fmla="*/ 35 h 570404"/>
              <a:gd name="connsiteX2" fmla="*/ 9054 w 153909"/>
              <a:gd name="connsiteY2" fmla="*/ 45303 h 570404"/>
              <a:gd name="connsiteX3" fmla="*/ 0 w 153909"/>
              <a:gd name="connsiteY3" fmla="*/ 72463 h 570404"/>
              <a:gd name="connsiteX4" fmla="*/ 9054 w 153909"/>
              <a:gd name="connsiteY4" fmla="*/ 371227 h 570404"/>
              <a:gd name="connsiteX5" fmla="*/ 0 w 153909"/>
              <a:gd name="connsiteY5" fmla="*/ 407441 h 570404"/>
              <a:gd name="connsiteX6" fmla="*/ 27160 w 153909"/>
              <a:gd name="connsiteY6" fmla="*/ 525136 h 570404"/>
              <a:gd name="connsiteX7" fmla="*/ 36214 w 153909"/>
              <a:gd name="connsiteY7" fmla="*/ 552297 h 570404"/>
              <a:gd name="connsiteX8" fmla="*/ 90535 w 153909"/>
              <a:gd name="connsiteY8" fmla="*/ 570404 h 570404"/>
              <a:gd name="connsiteX9" fmla="*/ 108642 w 153909"/>
              <a:gd name="connsiteY9" fmla="*/ 497976 h 570404"/>
              <a:gd name="connsiteX10" fmla="*/ 126749 w 153909"/>
              <a:gd name="connsiteY10" fmla="*/ 443655 h 570404"/>
              <a:gd name="connsiteX11" fmla="*/ 126749 w 153909"/>
              <a:gd name="connsiteY11" fmla="*/ 389334 h 570404"/>
              <a:gd name="connsiteX12" fmla="*/ 135802 w 153909"/>
              <a:gd name="connsiteY12" fmla="*/ 289746 h 570404"/>
              <a:gd name="connsiteX13" fmla="*/ 144855 w 153909"/>
              <a:gd name="connsiteY13" fmla="*/ 262586 h 570404"/>
              <a:gd name="connsiteX14" fmla="*/ 153909 w 153909"/>
              <a:gd name="connsiteY14" fmla="*/ 208265 h 570404"/>
              <a:gd name="connsiteX15" fmla="*/ 135802 w 153909"/>
              <a:gd name="connsiteY15" fmla="*/ 54356 h 570404"/>
              <a:gd name="connsiteX16" fmla="*/ 126749 w 153909"/>
              <a:gd name="connsiteY16" fmla="*/ 27196 h 570404"/>
              <a:gd name="connsiteX17" fmla="*/ 99588 w 153909"/>
              <a:gd name="connsiteY17" fmla="*/ 18142 h 570404"/>
              <a:gd name="connsiteX18" fmla="*/ 63374 w 153909"/>
              <a:gd name="connsiteY18" fmla="*/ 35 h 570404"/>
              <a:gd name="connsiteX19" fmla="*/ 108642 w 153909"/>
              <a:gd name="connsiteY19" fmla="*/ 235425 h 57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3909" h="570404">
                <a:moveTo>
                  <a:pt x="117695" y="35"/>
                </a:moveTo>
                <a:lnTo>
                  <a:pt x="117695" y="35"/>
                </a:lnTo>
                <a:cubicBezTo>
                  <a:pt x="63536" y="12070"/>
                  <a:pt x="37563" y="2540"/>
                  <a:pt x="9054" y="45303"/>
                </a:cubicBezTo>
                <a:cubicBezTo>
                  <a:pt x="3760" y="53243"/>
                  <a:pt x="3018" y="63410"/>
                  <a:pt x="0" y="72463"/>
                </a:cubicBezTo>
                <a:cubicBezTo>
                  <a:pt x="3018" y="172051"/>
                  <a:pt x="9054" y="271593"/>
                  <a:pt x="9054" y="371227"/>
                </a:cubicBezTo>
                <a:cubicBezTo>
                  <a:pt x="9054" y="383670"/>
                  <a:pt x="0" y="394998"/>
                  <a:pt x="0" y="407441"/>
                </a:cubicBezTo>
                <a:cubicBezTo>
                  <a:pt x="0" y="454446"/>
                  <a:pt x="12819" y="482112"/>
                  <a:pt x="27160" y="525136"/>
                </a:cubicBezTo>
                <a:cubicBezTo>
                  <a:pt x="30178" y="534190"/>
                  <a:pt x="27160" y="549279"/>
                  <a:pt x="36214" y="552297"/>
                </a:cubicBezTo>
                <a:lnTo>
                  <a:pt x="90535" y="570404"/>
                </a:lnTo>
                <a:cubicBezTo>
                  <a:pt x="96571" y="546261"/>
                  <a:pt x="100772" y="521585"/>
                  <a:pt x="108642" y="497976"/>
                </a:cubicBezTo>
                <a:lnTo>
                  <a:pt x="126749" y="443655"/>
                </a:lnTo>
                <a:cubicBezTo>
                  <a:pt x="109848" y="392956"/>
                  <a:pt x="119506" y="440034"/>
                  <a:pt x="126749" y="389334"/>
                </a:cubicBezTo>
                <a:cubicBezTo>
                  <a:pt x="131463" y="356336"/>
                  <a:pt x="131088" y="322744"/>
                  <a:pt x="135802" y="289746"/>
                </a:cubicBezTo>
                <a:cubicBezTo>
                  <a:pt x="137152" y="280299"/>
                  <a:pt x="142785" y="271902"/>
                  <a:pt x="144855" y="262586"/>
                </a:cubicBezTo>
                <a:cubicBezTo>
                  <a:pt x="148837" y="244666"/>
                  <a:pt x="150891" y="226372"/>
                  <a:pt x="153909" y="208265"/>
                </a:cubicBezTo>
                <a:cubicBezTo>
                  <a:pt x="149284" y="157393"/>
                  <a:pt x="146980" y="104660"/>
                  <a:pt x="135802" y="54356"/>
                </a:cubicBezTo>
                <a:cubicBezTo>
                  <a:pt x="133732" y="45040"/>
                  <a:pt x="133497" y="33944"/>
                  <a:pt x="126749" y="27196"/>
                </a:cubicBezTo>
                <a:cubicBezTo>
                  <a:pt x="120001" y="20448"/>
                  <a:pt x="108124" y="22410"/>
                  <a:pt x="99588" y="18142"/>
                </a:cubicBezTo>
                <a:cubicBezTo>
                  <a:pt x="60027" y="-1639"/>
                  <a:pt x="86052" y="35"/>
                  <a:pt x="63374" y="35"/>
                </a:cubicBezTo>
                <a:lnTo>
                  <a:pt x="108642" y="235425"/>
                </a:lnTo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8676456" y="1844824"/>
            <a:ext cx="216024" cy="36004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円形吹き出し 8"/>
          <p:cNvSpPr/>
          <p:nvPr/>
        </p:nvSpPr>
        <p:spPr>
          <a:xfrm>
            <a:off x="2339752" y="1988840"/>
            <a:ext cx="3960440" cy="1440160"/>
          </a:xfrm>
          <a:prstGeom prst="wedgeEllipseCallout">
            <a:avLst>
              <a:gd name="adj1" fmla="val -56583"/>
              <a:gd name="adj2" fmla="val 12037"/>
            </a:avLst>
          </a:prstGeom>
          <a:solidFill>
            <a:schemeClr val="accent6">
              <a:lumMod val="40000"/>
              <a:lumOff val="6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使いすぎない</a:t>
            </a:r>
            <a:endParaRPr lang="ja-JP" altLang="en-US" sz="36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258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992888" cy="1399032"/>
          </a:xfrm>
        </p:spPr>
        <p:txBody>
          <a:bodyPr>
            <a:normAutofit/>
          </a:bodyPr>
          <a:lstStyle/>
          <a:p>
            <a:r>
              <a:rPr kumimoji="1" lang="ja-JP" altLang="en-US" sz="6000">
                <a:latin typeface="HGP創英角ﾎﾟｯﾌﾟ体" pitchFamily="50" charset="-128"/>
                <a:ea typeface="HGP創英角ﾎﾟｯﾌﾟ体" pitchFamily="50" charset="-128"/>
              </a:rPr>
              <a:t>何</a:t>
            </a:r>
            <a:r>
              <a:rPr kumimoji="1" lang="ja-JP" altLang="en-US" sz="6000" dirty="0">
                <a:latin typeface="HGP創英角ﾎﾟｯﾌﾟ体" pitchFamily="50" charset="-128"/>
                <a:ea typeface="HGP創英角ﾎﾟｯﾌﾟ体" pitchFamily="50" charset="-128"/>
              </a:rPr>
              <a:t>か困った時は</a:t>
            </a:r>
          </a:p>
        </p:txBody>
      </p:sp>
      <p:sp>
        <p:nvSpPr>
          <p:cNvPr id="4" name="フローチャート: 処理 3"/>
          <p:cNvSpPr/>
          <p:nvPr/>
        </p:nvSpPr>
        <p:spPr>
          <a:xfrm>
            <a:off x="0" y="5085184"/>
            <a:ext cx="9144000" cy="129614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prstClr val="white"/>
                </a:solidFill>
              </a:rPr>
              <a:t>相談は消費生活センターへ</a:t>
            </a:r>
          </a:p>
        </p:txBody>
      </p:sp>
      <p:pic>
        <p:nvPicPr>
          <p:cNvPr id="6" name="Picture 2" descr="F:\20150618\P38_弁護士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1464742" cy="248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20150618\P38_アドバイスモグラ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1844452" cy="9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20150703\P22_消費生活センター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987824" cy="279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8" y="2658583"/>
            <a:ext cx="1000602" cy="24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03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yuko\Pictures\Image3.bmp"/>
          <p:cNvPicPr>
            <a:picLocks noChangeAspect="1" noChangeArrowheads="1"/>
          </p:cNvPicPr>
          <p:nvPr/>
        </p:nvPicPr>
        <p:blipFill>
          <a:blip r:embed="rId3" cstate="print"/>
          <a:srcRect l="5749" t="718" r="62954" b="22252"/>
          <a:stretch>
            <a:fillRect/>
          </a:stretch>
        </p:blipFill>
        <p:spPr bwMode="auto">
          <a:xfrm rot="15587064">
            <a:off x="4845538" y="2600789"/>
            <a:ext cx="2045213" cy="709456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40574" y="1052736"/>
            <a:ext cx="4824536" cy="1152128"/>
          </a:xfrm>
        </p:spPr>
        <p:txBody>
          <a:bodyPr>
            <a:noAutofit/>
          </a:bodyPr>
          <a:lstStyle/>
          <a:p>
            <a:r>
              <a:rPr kumimoji="1" lang="ja-JP" altLang="en-US" sz="5400" b="1" dirty="0">
                <a:latin typeface="HGP創英角ｺﾞｼｯｸUB" pitchFamily="50" charset="-128"/>
                <a:ea typeface="HGP創英角ｺﾞｼｯｸUB" pitchFamily="50" charset="-128"/>
              </a:rPr>
              <a:t>お　し　ま　</a:t>
            </a:r>
            <a:r>
              <a:rPr kumimoji="1" lang="ja-JP" altLang="en-US" sz="5400" b="1" dirty="0" err="1">
                <a:latin typeface="HGP創英角ｺﾞｼｯｸUB" pitchFamily="50" charset="-128"/>
                <a:ea typeface="HGP創英角ｺﾞｼｯｸUB" pitchFamily="50" charset="-128"/>
              </a:rPr>
              <a:t>い</a:t>
            </a:r>
            <a:r>
              <a:rPr kumimoji="1" lang="ja-JP" altLang="en-US" sz="5400" b="1" dirty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</a:p>
        </p:txBody>
      </p:sp>
      <p:pic>
        <p:nvPicPr>
          <p:cNvPr id="4" name="Picture 2" descr="F:\20150618\P38_堅くん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8688">
            <a:off x="4211960" y="3645024"/>
            <a:ext cx="1176646" cy="19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20150618\P38_浪子さ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771">
            <a:off x="5868144" y="3933056"/>
            <a:ext cx="539459" cy="14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b27055\Desktop\20150623\P23_トラブルの泉③（ぼくがはらうの！？）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5064"/>
            <a:ext cx="1110725" cy="12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20150618\P38_軽くん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2996952"/>
            <a:ext cx="1400822" cy="20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20150703\P22_ゴール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105">
            <a:off x="395535" y="3080782"/>
            <a:ext cx="3222862" cy="302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3794" y="6298287"/>
            <a:ext cx="362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©</a:t>
            </a:r>
            <a:r>
              <a:rPr kumimoji="1" lang="ja-JP" altLang="en-US" sz="1200" dirty="0" smtClean="0"/>
              <a:t>金融</a:t>
            </a:r>
            <a:r>
              <a:rPr lang="ja-JP" altLang="en-US" sz="1200" dirty="0" smtClean="0"/>
              <a:t>経済教育推進機構</a:t>
            </a:r>
            <a:r>
              <a:rPr kumimoji="1" lang="en-US" altLang="ja-JP" sz="1200" dirty="0" smtClean="0"/>
              <a:t>2024</a:t>
            </a:r>
          </a:p>
          <a:p>
            <a:r>
              <a:rPr lang="ja-JP" altLang="en-US" sz="1200" dirty="0" smtClean="0"/>
              <a:t>授業での使用を除き、無断転載を禁じます。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66461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7956376" y="2564904"/>
            <a:ext cx="738664" cy="26908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がんばろうネ</a:t>
            </a:r>
          </a:p>
        </p:txBody>
      </p:sp>
      <p:pic>
        <p:nvPicPr>
          <p:cNvPr id="7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9" y="476672"/>
            <a:ext cx="2707447" cy="6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2675563" y="332656"/>
            <a:ext cx="64684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>
                <a:solidFill>
                  <a:srgbClr val="9C007F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ワーク８を開いて</a:t>
            </a:r>
            <a:endParaRPr lang="en-US" altLang="ja-JP" sz="4800" dirty="0">
              <a:solidFill>
                <a:srgbClr val="9C007F">
                  <a:lumMod val="60000"/>
                  <a:lumOff val="40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4800" dirty="0">
                <a:solidFill>
                  <a:srgbClr val="9C007F">
                    <a:lumMod val="60000"/>
                    <a:lumOff val="40000"/>
                  </a:srgbClr>
                </a:solidFill>
                <a:latin typeface="HGP創英角ﾎﾟｯﾌﾟ体" pitchFamily="50" charset="-128"/>
                <a:ea typeface="HGP創英角ﾎﾟｯﾌﾟ体" pitchFamily="50" charset="-128"/>
              </a:rPr>
              <a:t>クレジットレッスン開始！</a:t>
            </a:r>
            <a:endParaRPr lang="ja-JP" altLang="en-US" sz="2400" dirty="0">
              <a:solidFill>
                <a:srgbClr val="9C007F">
                  <a:lumMod val="60000"/>
                  <a:lumOff val="40000"/>
                </a:srgb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6" name="Picture 2" descr="F:\20150703\P23_社会人第一歩四人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5148064" cy="29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755576" y="908720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どんな仕組みで</a:t>
            </a:r>
            <a:endParaRPr lang="en-US" altLang="ja-JP" sz="4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クレジットやキャッシングが</a:t>
            </a:r>
            <a:endParaRPr lang="en-US" altLang="ja-JP" sz="48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8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できるんだろう？</a:t>
            </a:r>
          </a:p>
        </p:txBody>
      </p:sp>
      <p:pic>
        <p:nvPicPr>
          <p:cNvPr id="8" name="Picture 2" descr="F:\20150618\P38_ネット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726" r="-95" b="30901"/>
          <a:stretch>
            <a:fillRect/>
          </a:stretch>
        </p:blipFill>
        <p:spPr bwMode="auto">
          <a:xfrm>
            <a:off x="5148064" y="3429000"/>
            <a:ext cx="3600400" cy="30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763688" y="4539946"/>
            <a:ext cx="3528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不思議だよね</a:t>
            </a:r>
          </a:p>
        </p:txBody>
      </p:sp>
    </p:spTree>
    <p:extLst>
      <p:ext uri="{BB962C8B-B14F-4D97-AF65-F5344CB8AC3E}">
        <p14:creationId xmlns:p14="http://schemas.microsoft.com/office/powerpoint/2010/main" val="6300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カード会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03150" y="4874702"/>
            <a:ext cx="2180645" cy="1785950"/>
          </a:xfrm>
          <a:prstGeom prst="rect">
            <a:avLst/>
          </a:prstGeom>
          <a:noFill/>
        </p:spPr>
      </p:pic>
      <p:pic>
        <p:nvPicPr>
          <p:cNvPr id="1029" name="Picture 5" descr="G:\加盟店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835251" y="1094311"/>
            <a:ext cx="2190738" cy="1859456"/>
          </a:xfrm>
          <a:prstGeom prst="rect">
            <a:avLst/>
          </a:prstGeom>
          <a:noFill/>
        </p:spPr>
      </p:pic>
      <p:pic>
        <p:nvPicPr>
          <p:cNvPr id="1027" name="Picture 3" descr="G:\会員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48946" y="334675"/>
            <a:ext cx="2098128" cy="20002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85918" y="-315416"/>
            <a:ext cx="6983234" cy="1399032"/>
          </a:xfrm>
        </p:spPr>
        <p:txBody>
          <a:bodyPr>
            <a:normAutofit/>
          </a:bodyPr>
          <a:lstStyle/>
          <a:p>
            <a:r>
              <a:rPr kumimoji="1" lang="ja-JP" altLang="en-US" sz="5400" b="1" dirty="0">
                <a:latin typeface="HGP創英角ｺﾞｼｯｸUB" pitchFamily="50" charset="-128"/>
                <a:ea typeface="HGP創英角ｺﾞｼｯｸUB" pitchFamily="50" charset="-128"/>
              </a:rPr>
              <a:t>クレジットの仕組み</a:t>
            </a:r>
          </a:p>
        </p:txBody>
      </p:sp>
      <p:sp>
        <p:nvSpPr>
          <p:cNvPr id="4" name="下矢印 3"/>
          <p:cNvSpPr/>
          <p:nvPr/>
        </p:nvSpPr>
        <p:spPr>
          <a:xfrm rot="19336415">
            <a:off x="1400274" y="2632923"/>
            <a:ext cx="1080120" cy="388843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400" b="1" dirty="0">
                <a:solidFill>
                  <a:srgbClr val="666666"/>
                </a:solidFill>
              </a:rPr>
              <a:t>カード利用の申し込み</a:t>
            </a:r>
            <a:r>
              <a:rPr lang="ja-JP" altLang="en-US" sz="2800" b="1" dirty="0">
                <a:solidFill>
                  <a:srgbClr val="FF0000"/>
                </a:solidFill>
              </a:rPr>
              <a:t>①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7" name="上矢印 6"/>
          <p:cNvSpPr/>
          <p:nvPr/>
        </p:nvSpPr>
        <p:spPr>
          <a:xfrm rot="19331362">
            <a:off x="1766430" y="2154001"/>
            <a:ext cx="1008112" cy="338437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ja-JP" altLang="en-US" sz="2000" b="1" dirty="0">
                <a:solidFill>
                  <a:srgbClr val="666666"/>
                </a:solidFill>
              </a:rPr>
              <a:t>信用</a:t>
            </a:r>
            <a:r>
              <a:rPr lang="ja-JP" altLang="en-US" sz="2000" b="1" dirty="0" smtClean="0">
                <a:solidFill>
                  <a:srgbClr val="666666"/>
                </a:solidFill>
              </a:rPr>
              <a:t>調査・カード発行 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②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上矢印 7"/>
          <p:cNvSpPr/>
          <p:nvPr/>
        </p:nvSpPr>
        <p:spPr>
          <a:xfrm rot="19347220">
            <a:off x="2366361" y="1838228"/>
            <a:ext cx="1008112" cy="302954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3200" b="1" dirty="0">
                <a:solidFill>
                  <a:srgbClr val="666666"/>
                </a:solidFill>
              </a:rPr>
              <a:t>代金請求　</a:t>
            </a:r>
            <a:r>
              <a:rPr lang="ja-JP" altLang="en-US" sz="2800" b="1" dirty="0">
                <a:solidFill>
                  <a:srgbClr val="FF0000"/>
                </a:solidFill>
              </a:rPr>
              <a:t>⑦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上矢印 8"/>
          <p:cNvSpPr/>
          <p:nvPr/>
        </p:nvSpPr>
        <p:spPr>
          <a:xfrm rot="2735763">
            <a:off x="6945256" y="3435565"/>
            <a:ext cx="1008112" cy="283430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⑥</a:t>
            </a:r>
            <a:r>
              <a:rPr lang="ja-JP" altLang="en-US" sz="2800" b="1" dirty="0">
                <a:solidFill>
                  <a:srgbClr val="666666"/>
                </a:solidFill>
              </a:rPr>
              <a:t>代金一括払い</a:t>
            </a:r>
          </a:p>
        </p:txBody>
      </p:sp>
      <p:sp>
        <p:nvSpPr>
          <p:cNvPr id="10" name="下矢印 9"/>
          <p:cNvSpPr/>
          <p:nvPr/>
        </p:nvSpPr>
        <p:spPr>
          <a:xfrm rot="2798906">
            <a:off x="6191713" y="3169895"/>
            <a:ext cx="1008112" cy="234679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 ⑤ </a:t>
            </a:r>
            <a:r>
              <a:rPr lang="ja-JP" altLang="en-US" sz="2800" b="1" dirty="0">
                <a:solidFill>
                  <a:srgbClr val="666666"/>
                </a:solidFill>
              </a:rPr>
              <a:t>売上票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324526" y="1519982"/>
            <a:ext cx="3672408" cy="10081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③</a:t>
            </a:r>
            <a:r>
              <a:rPr lang="ja-JP" altLang="en-US" sz="2400" b="1" dirty="0">
                <a:solidFill>
                  <a:srgbClr val="666666"/>
                </a:solidFill>
              </a:rPr>
              <a:t>買い物・カード提示</a:t>
            </a:r>
            <a:endParaRPr lang="ja-JP" altLang="en-US" sz="2800" b="1" dirty="0">
              <a:solidFill>
                <a:srgbClr val="666666"/>
              </a:solidFill>
            </a:endParaRPr>
          </a:p>
        </p:txBody>
      </p:sp>
      <p:sp>
        <p:nvSpPr>
          <p:cNvPr id="13" name="左矢印 12"/>
          <p:cNvSpPr/>
          <p:nvPr/>
        </p:nvSpPr>
        <p:spPr>
          <a:xfrm>
            <a:off x="2571736" y="836712"/>
            <a:ext cx="3714776" cy="1152128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</a:rPr>
              <a:t>④</a:t>
            </a:r>
            <a:r>
              <a:rPr lang="ja-JP" altLang="en-US" sz="2800" b="1" dirty="0">
                <a:solidFill>
                  <a:srgbClr val="666666"/>
                </a:solidFill>
              </a:rPr>
              <a:t>商品・サービス</a:t>
            </a:r>
          </a:p>
        </p:txBody>
      </p:sp>
      <p:sp>
        <p:nvSpPr>
          <p:cNvPr id="5" name="下矢印 4"/>
          <p:cNvSpPr/>
          <p:nvPr/>
        </p:nvSpPr>
        <p:spPr>
          <a:xfrm rot="19396659">
            <a:off x="3069645" y="1702846"/>
            <a:ext cx="1008112" cy="301681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2800" b="1" dirty="0">
                <a:solidFill>
                  <a:srgbClr val="666666"/>
                </a:solidFill>
              </a:rPr>
              <a:t>代金後払い　</a:t>
            </a:r>
            <a:r>
              <a:rPr lang="ja-JP" altLang="en-US" sz="2800" b="1" dirty="0">
                <a:solidFill>
                  <a:srgbClr val="FF0000"/>
                </a:solidFill>
              </a:rPr>
              <a:t>⑧</a:t>
            </a:r>
          </a:p>
        </p:txBody>
      </p:sp>
      <p:sp>
        <p:nvSpPr>
          <p:cNvPr id="14" name="線吹き出し 2 (枠付き) 13"/>
          <p:cNvSpPr/>
          <p:nvPr/>
        </p:nvSpPr>
        <p:spPr>
          <a:xfrm>
            <a:off x="4499992" y="2996952"/>
            <a:ext cx="1872208" cy="1008112"/>
          </a:xfrm>
          <a:prstGeom prst="borderCallout2">
            <a:avLst>
              <a:gd name="adj1" fmla="val 18750"/>
              <a:gd name="adj2" fmla="val 6125"/>
              <a:gd name="adj3" fmla="val 36671"/>
              <a:gd name="adj4" fmla="val 10877"/>
              <a:gd name="adj5" fmla="val 173597"/>
              <a:gd name="adj6" fmla="val 31478"/>
            </a:avLst>
          </a:prstGeom>
          <a:solidFill>
            <a:srgbClr val="FFC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AR P丸ゴシック体M" pitchFamily="50" charset="-128"/>
                <a:ea typeface="AR P丸ゴシック体M" pitchFamily="50" charset="-128"/>
              </a:rPr>
              <a:t>手数料</a:t>
            </a:r>
          </a:p>
        </p:txBody>
      </p:sp>
    </p:spTree>
    <p:extLst>
      <p:ext uri="{BB962C8B-B14F-4D97-AF65-F5344CB8AC3E}">
        <p14:creationId xmlns:p14="http://schemas.microsoft.com/office/powerpoint/2010/main" val="32918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5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95536" y="1124744"/>
            <a:ext cx="84609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クレジット</a:t>
            </a:r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は、</a:t>
            </a:r>
            <a:r>
              <a:rPr lang="ja-JP" altLang="en-US" sz="40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後払いできる</a:t>
            </a:r>
            <a:r>
              <a:rPr lang="ja-JP" altLang="en-US" sz="4000" dirty="0"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ことに対して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000" dirty="0">
                <a:solidFill>
                  <a:srgbClr val="FFFF00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手数料</a:t>
            </a:r>
            <a:r>
              <a:rPr lang="ja-JP" altLang="en-US" sz="4000" dirty="0"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を支払うんだね。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4586990" y="6145967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Picture 2" descr="F:\20150618\P38_ネットくん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9" t="-3187" r="-95" b="11859"/>
          <a:stretch>
            <a:fillRect/>
          </a:stretch>
        </p:blipFill>
        <p:spPr bwMode="auto">
          <a:xfrm rot="20595875" flipH="1">
            <a:off x="650141" y="3448343"/>
            <a:ext cx="3184759" cy="37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フリーフォーム 16"/>
          <p:cNvSpPr/>
          <p:nvPr/>
        </p:nvSpPr>
        <p:spPr>
          <a:xfrm>
            <a:off x="4212236" y="6086007"/>
            <a:ext cx="478105" cy="584616"/>
          </a:xfrm>
          <a:custGeom>
            <a:avLst/>
            <a:gdLst>
              <a:gd name="connsiteX0" fmla="*/ 194872 w 478105"/>
              <a:gd name="connsiteY0" fmla="*/ 0 h 584616"/>
              <a:gd name="connsiteX1" fmla="*/ 194872 w 478105"/>
              <a:gd name="connsiteY1" fmla="*/ 0 h 584616"/>
              <a:gd name="connsiteX2" fmla="*/ 74951 w 478105"/>
              <a:gd name="connsiteY2" fmla="*/ 59960 h 584616"/>
              <a:gd name="connsiteX3" fmla="*/ 14990 w 478105"/>
              <a:gd name="connsiteY3" fmla="*/ 119921 h 584616"/>
              <a:gd name="connsiteX4" fmla="*/ 0 w 478105"/>
              <a:gd name="connsiteY4" fmla="*/ 164891 h 584616"/>
              <a:gd name="connsiteX5" fmla="*/ 29980 w 478105"/>
              <a:gd name="connsiteY5" fmla="*/ 299803 h 584616"/>
              <a:gd name="connsiteX6" fmla="*/ 59961 w 478105"/>
              <a:gd name="connsiteY6" fmla="*/ 344773 h 584616"/>
              <a:gd name="connsiteX7" fmla="*/ 74951 w 478105"/>
              <a:gd name="connsiteY7" fmla="*/ 494675 h 584616"/>
              <a:gd name="connsiteX8" fmla="*/ 89941 w 478105"/>
              <a:gd name="connsiteY8" fmla="*/ 554636 h 584616"/>
              <a:gd name="connsiteX9" fmla="*/ 134912 w 478105"/>
              <a:gd name="connsiteY9" fmla="*/ 584616 h 584616"/>
              <a:gd name="connsiteX10" fmla="*/ 179882 w 478105"/>
              <a:gd name="connsiteY10" fmla="*/ 569626 h 584616"/>
              <a:gd name="connsiteX11" fmla="*/ 344774 w 478105"/>
              <a:gd name="connsiteY11" fmla="*/ 524655 h 584616"/>
              <a:gd name="connsiteX12" fmla="*/ 419725 w 478105"/>
              <a:gd name="connsiteY12" fmla="*/ 464695 h 584616"/>
              <a:gd name="connsiteX13" fmla="*/ 464695 w 478105"/>
              <a:gd name="connsiteY13" fmla="*/ 389744 h 584616"/>
              <a:gd name="connsiteX14" fmla="*/ 194872 w 478105"/>
              <a:gd name="connsiteY14" fmla="*/ 0 h 5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8105" h="584616">
                <a:moveTo>
                  <a:pt x="194872" y="0"/>
                </a:moveTo>
                <a:lnTo>
                  <a:pt x="194872" y="0"/>
                </a:lnTo>
                <a:cubicBezTo>
                  <a:pt x="154898" y="19987"/>
                  <a:pt x="112137" y="35169"/>
                  <a:pt x="74951" y="59960"/>
                </a:cubicBezTo>
                <a:cubicBezTo>
                  <a:pt x="51432" y="75639"/>
                  <a:pt x="14990" y="119921"/>
                  <a:pt x="14990" y="119921"/>
                </a:cubicBezTo>
                <a:cubicBezTo>
                  <a:pt x="9993" y="134911"/>
                  <a:pt x="0" y="149090"/>
                  <a:pt x="0" y="164891"/>
                </a:cubicBezTo>
                <a:cubicBezTo>
                  <a:pt x="0" y="187918"/>
                  <a:pt x="14522" y="268888"/>
                  <a:pt x="29980" y="299803"/>
                </a:cubicBezTo>
                <a:cubicBezTo>
                  <a:pt x="38037" y="315917"/>
                  <a:pt x="49967" y="329783"/>
                  <a:pt x="59961" y="344773"/>
                </a:cubicBezTo>
                <a:cubicBezTo>
                  <a:pt x="64958" y="394740"/>
                  <a:pt x="67849" y="444963"/>
                  <a:pt x="74951" y="494675"/>
                </a:cubicBezTo>
                <a:cubicBezTo>
                  <a:pt x="77865" y="515070"/>
                  <a:pt x="78513" y="537494"/>
                  <a:pt x="89941" y="554636"/>
                </a:cubicBezTo>
                <a:cubicBezTo>
                  <a:pt x="99935" y="569626"/>
                  <a:pt x="119922" y="574623"/>
                  <a:pt x="134912" y="584616"/>
                </a:cubicBezTo>
                <a:cubicBezTo>
                  <a:pt x="149902" y="579619"/>
                  <a:pt x="164638" y="573784"/>
                  <a:pt x="179882" y="569626"/>
                </a:cubicBezTo>
                <a:cubicBezTo>
                  <a:pt x="365857" y="518905"/>
                  <a:pt x="241261" y="559159"/>
                  <a:pt x="344774" y="524655"/>
                </a:cubicBezTo>
                <a:cubicBezTo>
                  <a:pt x="365197" y="511040"/>
                  <a:pt x="405486" y="488426"/>
                  <a:pt x="419725" y="464695"/>
                </a:cubicBezTo>
                <a:cubicBezTo>
                  <a:pt x="478105" y="367395"/>
                  <a:pt x="388730" y="465709"/>
                  <a:pt x="464695" y="389744"/>
                </a:cubicBezTo>
                <a:lnTo>
                  <a:pt x="194872" y="0"/>
                </a:lnTo>
                <a:close/>
              </a:path>
            </a:pathLst>
          </a:custGeom>
          <a:solidFill>
            <a:srgbClr val="F7DF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 rot="19977483">
            <a:off x="4409121" y="5776658"/>
            <a:ext cx="1283420" cy="764332"/>
            <a:chOff x="7200466" y="6108302"/>
            <a:chExt cx="1368997" cy="551385"/>
          </a:xfrm>
        </p:grpSpPr>
        <p:sp>
          <p:nvSpPr>
            <p:cNvPr id="10" name="角丸四角形 9"/>
            <p:cNvSpPr/>
            <p:nvPr/>
          </p:nvSpPr>
          <p:spPr>
            <a:xfrm>
              <a:off x="7200466" y="6108302"/>
              <a:ext cx="1368997" cy="551385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211382" y="6280434"/>
              <a:ext cx="1322048" cy="177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ＣＲＥＤＩＴ　ＣＡＲＤ</a:t>
              </a:r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8212397" y="6419392"/>
              <a:ext cx="351615" cy="193484"/>
              <a:chOff x="5725838" y="1340768"/>
              <a:chExt cx="1870498" cy="2242502"/>
            </a:xfrm>
            <a:solidFill>
              <a:srgbClr val="9BBB59">
                <a:lumMod val="40000"/>
                <a:lumOff val="60000"/>
              </a:srgbClr>
            </a:solidFill>
          </p:grpSpPr>
          <p:sp>
            <p:nvSpPr>
              <p:cNvPr id="14" name="角丸四角形 13"/>
              <p:cNvSpPr/>
              <p:nvPr/>
            </p:nvSpPr>
            <p:spPr>
              <a:xfrm>
                <a:off x="6156176" y="1340768"/>
                <a:ext cx="1440160" cy="1368152"/>
              </a:xfrm>
              <a:prstGeom prst="roundRect">
                <a:avLst/>
              </a:prstGeom>
              <a:solidFill>
                <a:srgbClr val="9BBB59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cxnSp>
            <p:nvCxnSpPr>
              <p:cNvPr id="15" name="直線コネクタ 14"/>
              <p:cNvCxnSpPr>
                <a:stCxn id="14" idx="0"/>
                <a:endCxn id="14" idx="2"/>
              </p:cNvCxnSpPr>
              <p:nvPr/>
            </p:nvCxnSpPr>
            <p:spPr>
              <a:xfrm>
                <a:off x="6876256" y="1340768"/>
                <a:ext cx="0" cy="1368152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5725838" y="2298105"/>
                <a:ext cx="144016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EEECE1">
                    <a:lumMod val="75000"/>
                  </a:srgbClr>
                </a:solidFill>
                <a:prstDash val="solid"/>
              </a:ln>
              <a:effectLst/>
            </p:spPr>
          </p:cxnSp>
          <p:sp>
            <p:nvSpPr>
              <p:cNvPr id="20" name="円/楕円 19"/>
              <p:cNvSpPr/>
              <p:nvPr/>
            </p:nvSpPr>
            <p:spPr>
              <a:xfrm>
                <a:off x="5922747" y="1572885"/>
                <a:ext cx="1430645" cy="2010385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CBCBC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kumimoji="0" lang="ja-JP" altLang="en-US" kern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</p:grpSp>
      <p:sp>
        <p:nvSpPr>
          <p:cNvPr id="22" name="フリーフォーム 21"/>
          <p:cNvSpPr/>
          <p:nvPr/>
        </p:nvSpPr>
        <p:spPr>
          <a:xfrm>
            <a:off x="4422098" y="5931365"/>
            <a:ext cx="138559" cy="190319"/>
          </a:xfrm>
          <a:custGeom>
            <a:avLst/>
            <a:gdLst>
              <a:gd name="connsiteX0" fmla="*/ 0 w 138559"/>
              <a:gd name="connsiteY0" fmla="*/ 94681 h 190319"/>
              <a:gd name="connsiteX1" fmla="*/ 0 w 138559"/>
              <a:gd name="connsiteY1" fmla="*/ 94681 h 190319"/>
              <a:gd name="connsiteX2" fmla="*/ 104932 w 138559"/>
              <a:gd name="connsiteY2" fmla="*/ 184622 h 190319"/>
              <a:gd name="connsiteX3" fmla="*/ 134912 w 138559"/>
              <a:gd name="connsiteY3" fmla="*/ 139651 h 190319"/>
              <a:gd name="connsiteX4" fmla="*/ 119922 w 138559"/>
              <a:gd name="connsiteY4" fmla="*/ 19730 h 190319"/>
              <a:gd name="connsiteX5" fmla="*/ 29981 w 138559"/>
              <a:gd name="connsiteY5" fmla="*/ 4740 h 190319"/>
              <a:gd name="connsiteX6" fmla="*/ 0 w 138559"/>
              <a:gd name="connsiteY6" fmla="*/ 94681 h 19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559" h="190319">
                <a:moveTo>
                  <a:pt x="0" y="94681"/>
                </a:moveTo>
                <a:lnTo>
                  <a:pt x="0" y="94681"/>
                </a:lnTo>
                <a:cubicBezTo>
                  <a:pt x="34977" y="124661"/>
                  <a:pt x="61228" y="170054"/>
                  <a:pt x="104932" y="184622"/>
                </a:cubicBezTo>
                <a:cubicBezTo>
                  <a:pt x="122024" y="190319"/>
                  <a:pt x="133281" y="157593"/>
                  <a:pt x="134912" y="139651"/>
                </a:cubicBezTo>
                <a:cubicBezTo>
                  <a:pt x="138559" y="99532"/>
                  <a:pt x="136283" y="56543"/>
                  <a:pt x="119922" y="19730"/>
                </a:cubicBezTo>
                <a:cubicBezTo>
                  <a:pt x="111153" y="0"/>
                  <a:pt x="42918" y="4740"/>
                  <a:pt x="29981" y="4740"/>
                </a:cubicBezTo>
                <a:lnTo>
                  <a:pt x="0" y="94681"/>
                </a:lnTo>
                <a:close/>
              </a:path>
            </a:pathLst>
          </a:custGeom>
          <a:solidFill>
            <a:srgbClr val="F7DF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4527030" y="5844952"/>
            <a:ext cx="152702" cy="190918"/>
          </a:xfrm>
          <a:custGeom>
            <a:avLst/>
            <a:gdLst>
              <a:gd name="connsiteX0" fmla="*/ 0 w 152702"/>
              <a:gd name="connsiteY0" fmla="*/ 121133 h 190918"/>
              <a:gd name="connsiteX1" fmla="*/ 0 w 152702"/>
              <a:gd name="connsiteY1" fmla="*/ 121133 h 190918"/>
              <a:gd name="connsiteX2" fmla="*/ 119921 w 152702"/>
              <a:gd name="connsiteY2" fmla="*/ 166104 h 190918"/>
              <a:gd name="connsiteX3" fmla="*/ 104931 w 152702"/>
              <a:gd name="connsiteY3" fmla="*/ 46182 h 190918"/>
              <a:gd name="connsiteX4" fmla="*/ 74950 w 152702"/>
              <a:gd name="connsiteY4" fmla="*/ 16202 h 190918"/>
              <a:gd name="connsiteX5" fmla="*/ 0 w 152702"/>
              <a:gd name="connsiteY5" fmla="*/ 1212 h 190918"/>
              <a:gd name="connsiteX6" fmla="*/ 0 w 152702"/>
              <a:gd name="connsiteY6" fmla="*/ 121133 h 19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02" h="190918">
                <a:moveTo>
                  <a:pt x="0" y="121133"/>
                </a:moveTo>
                <a:lnTo>
                  <a:pt x="0" y="121133"/>
                </a:lnTo>
                <a:cubicBezTo>
                  <a:pt x="39974" y="136123"/>
                  <a:pt x="85181" y="190918"/>
                  <a:pt x="119921" y="166104"/>
                </a:cubicBezTo>
                <a:cubicBezTo>
                  <a:pt x="152702" y="142689"/>
                  <a:pt x="116507" y="84768"/>
                  <a:pt x="104931" y="46182"/>
                </a:cubicBezTo>
                <a:cubicBezTo>
                  <a:pt x="100870" y="32645"/>
                  <a:pt x="87591" y="22522"/>
                  <a:pt x="74950" y="16202"/>
                </a:cubicBezTo>
                <a:cubicBezTo>
                  <a:pt x="42546" y="0"/>
                  <a:pt x="27733" y="1212"/>
                  <a:pt x="0" y="1212"/>
                </a:cubicBezTo>
                <a:lnTo>
                  <a:pt x="0" y="121133"/>
                </a:lnTo>
                <a:close/>
              </a:path>
            </a:pathLst>
          </a:custGeom>
          <a:solidFill>
            <a:srgbClr val="F7DF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95936" y="3429000"/>
            <a:ext cx="51042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キャッシング</a:t>
            </a:r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は、</a:t>
            </a:r>
            <a:endParaRPr lang="en-US" altLang="ja-JP" sz="4000" dirty="0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0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お金を借りること</a:t>
            </a:r>
            <a:r>
              <a:rPr lang="ja-JP" altLang="en-US" sz="4000" dirty="0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rPr>
              <a:t>だから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4000" dirty="0">
                <a:solidFill>
                  <a:srgbClr val="E40059">
                    <a:lumMod val="60000"/>
                    <a:lumOff val="40000"/>
                  </a:srgbClr>
                </a:solidFill>
                <a:latin typeface="HGP創英角ｺﾞｼｯｸUB" pitchFamily="50" charset="-128"/>
                <a:ea typeface="HGP創英角ｺﾞｼｯｸUB" pitchFamily="50" charset="-128"/>
              </a:rPr>
              <a:t>利息</a:t>
            </a:r>
            <a:r>
              <a:rPr lang="ja-JP" altLang="en-US" sz="4000" dirty="0">
                <a:solidFill>
                  <a:srgbClr val="FFFFCC"/>
                </a:solidFill>
                <a:latin typeface="HGP創英角ｺﾞｼｯｸUB" pitchFamily="50" charset="-128"/>
                <a:ea typeface="HGP創英角ｺﾞｼｯｸUB" pitchFamily="50" charset="-128"/>
              </a:rPr>
              <a:t>を払うんだね。</a:t>
            </a:r>
            <a:endParaRPr lang="en-US" altLang="ja-JP" sz="4000" dirty="0">
              <a:solidFill>
                <a:srgbClr val="FFFFCC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998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"/>
                            </p:stCondLst>
                            <p:childTnLst>
                              <p:par>
                                <p:cTn id="3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40"/>
                            </p:stCondLst>
                            <p:childTnLst>
                              <p:par>
                                <p:cTn id="4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395536" y="2924944"/>
            <a:ext cx="892899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800" dirty="0">
                <a:solidFill>
                  <a:prstClr val="white"/>
                </a:solidFill>
                <a:ea typeface="ＤＨＰ特太ゴシック体" pitchFamily="2" charset="-128"/>
              </a:rPr>
              <a:t>　　　　　</a:t>
            </a:r>
            <a:endParaRPr lang="en-US" altLang="ja-JP" sz="5400" dirty="0">
              <a:solidFill>
                <a:prstClr val="white"/>
              </a:solidFill>
              <a:ea typeface="ＤＨＰ特太ゴシック体" pitchFamily="2" charset="-128"/>
            </a:endParaRPr>
          </a:p>
          <a:p>
            <a:r>
              <a:rPr lang="ja-JP" altLang="en-US" sz="5400" dirty="0">
                <a:solidFill>
                  <a:prstClr val="white"/>
                </a:solidFill>
                <a:ea typeface="ＤＨＰ特太ゴシック体" pitchFamily="2" charset="-128"/>
              </a:rPr>
              <a:t>では、手数料や利息が</a:t>
            </a:r>
            <a:endParaRPr lang="en-US" altLang="ja-JP" sz="5400" dirty="0">
              <a:solidFill>
                <a:prstClr val="white"/>
              </a:solidFill>
              <a:ea typeface="ＤＨＰ特太ゴシック体" pitchFamily="2" charset="-128"/>
            </a:endParaRPr>
          </a:p>
          <a:p>
            <a:r>
              <a:rPr lang="ja-JP" altLang="en-US" sz="5400" dirty="0">
                <a:solidFill>
                  <a:prstClr val="white"/>
                </a:solidFill>
                <a:ea typeface="ＤＨＰ特太ゴシック体" pitchFamily="2" charset="-128"/>
              </a:rPr>
              <a:t>どのくらいか知ってるかな？</a:t>
            </a:r>
            <a:endParaRPr lang="en-US" altLang="ja-JP" sz="5400" dirty="0">
              <a:solidFill>
                <a:prstClr val="white"/>
              </a:solidFill>
              <a:ea typeface="ＤＨＰ特太ゴシック体" pitchFamily="2" charset="-128"/>
            </a:endParaRPr>
          </a:p>
          <a:p>
            <a:r>
              <a:rPr lang="ja-JP" altLang="en-US" sz="6000" dirty="0">
                <a:solidFill>
                  <a:srgbClr val="E40059">
                    <a:lumMod val="60000"/>
                    <a:lumOff val="40000"/>
                  </a:srgbClr>
                </a:solidFill>
                <a:ea typeface="ＤＨＰ特太ゴシック体" pitchFamily="2" charset="-128"/>
              </a:rPr>
              <a:t>　　</a:t>
            </a:r>
            <a:endParaRPr lang="ja-JP" altLang="en-US" sz="6000" dirty="0">
              <a:solidFill>
                <a:srgbClr val="E4005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4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>
            <a:off x="395536" y="476672"/>
            <a:ext cx="360554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283968" y="908720"/>
            <a:ext cx="22461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6000" dirty="0">
                <a:solidFill>
                  <a:srgbClr val="FFFF00"/>
                </a:solidFill>
                <a:ea typeface="ＤＨＰ特太ゴシック体" pitchFamily="2" charset="-128"/>
              </a:rPr>
              <a:t>正 解！</a:t>
            </a:r>
            <a:endParaRPr lang="ja-JP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96552" y="404664"/>
            <a:ext cx="9540552" cy="1399032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10,000</a:t>
            </a:r>
            <a:r>
              <a:rPr kumimoji="1" lang="ja-JP" alt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円</a:t>
            </a:r>
            <a:r>
              <a:rPr kumimoji="1" lang="ja-JP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 Pゴシック体S" pitchFamily="50" charset="-128"/>
                <a:ea typeface="ＤＨＰ特太ゴシック体" pitchFamily="2" charset="-128"/>
              </a:rPr>
              <a:t>をカードでキャッシング　　　　</a:t>
            </a:r>
            <a:r>
              <a:rPr lang="ja-JP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 Pゴシック体S" pitchFamily="50" charset="-128"/>
                <a:ea typeface="ＤＨＰ特太ゴシック体" pitchFamily="2" charset="-128"/>
              </a:rPr>
              <a:t>１年後の</a:t>
            </a:r>
            <a:r>
              <a:rPr kumimoji="1" lang="ja-JP" altLang="en-US" sz="4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 Pゴシック体S" pitchFamily="50" charset="-128"/>
                <a:ea typeface="ＤＨＰ特太ゴシック体" pitchFamily="2" charset="-128"/>
              </a:rPr>
              <a:t>利息は？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916832"/>
            <a:ext cx="6768752" cy="40324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ja-JP" altLang="en-US" sz="5400" b="1" dirty="0"/>
              <a:t>　    １．          </a:t>
            </a:r>
            <a:r>
              <a:rPr kumimoji="1" lang="ja-JP" altLang="en-US" sz="5400" b="1" dirty="0"/>
              <a:t>８円</a:t>
            </a:r>
            <a:endParaRPr kumimoji="1" lang="en-US" altLang="ja-JP" sz="5400" b="1" dirty="0"/>
          </a:p>
          <a:p>
            <a:pPr>
              <a:buNone/>
            </a:pPr>
            <a:r>
              <a:rPr lang="ja-JP" altLang="en-US" sz="5400" b="1" dirty="0"/>
              <a:t>　　２．　１００円</a:t>
            </a:r>
            <a:endParaRPr lang="en-US" altLang="ja-JP" sz="5400" b="1" dirty="0"/>
          </a:p>
          <a:p>
            <a:pPr>
              <a:buNone/>
            </a:pPr>
            <a:r>
              <a:rPr kumimoji="1" lang="ja-JP" altLang="en-US" sz="5400" b="1" dirty="0"/>
              <a:t>　　３．１５００円</a:t>
            </a:r>
            <a:endParaRPr kumimoji="1" lang="en-US" altLang="ja-JP" sz="5400" b="1" dirty="0"/>
          </a:p>
          <a:p>
            <a:pPr>
              <a:buNone/>
            </a:pPr>
            <a:r>
              <a:rPr lang="ja-JP" altLang="en-US" sz="5400" b="1" dirty="0"/>
              <a:t>　　４．１８００円</a:t>
            </a:r>
            <a:endParaRPr lang="en-US" altLang="ja-JP" sz="5400" b="1" dirty="0"/>
          </a:p>
          <a:p>
            <a:pPr algn="ctr">
              <a:buNone/>
            </a:pPr>
            <a:r>
              <a:rPr lang="ja-JP" altLang="en-US" sz="4400" b="1" dirty="0"/>
              <a:t>  </a:t>
            </a:r>
            <a:endParaRPr lang="en-US" altLang="ja-JP" sz="4400" b="1" dirty="0"/>
          </a:p>
          <a:p>
            <a:pPr>
              <a:buNone/>
            </a:pPr>
            <a:r>
              <a:rPr kumimoji="1" lang="ja-JP" altLang="en-US" sz="4400" b="1" dirty="0"/>
              <a:t>                </a:t>
            </a:r>
          </a:p>
        </p:txBody>
      </p:sp>
      <p:sp>
        <p:nvSpPr>
          <p:cNvPr id="4" name="円/楕円 3"/>
          <p:cNvSpPr/>
          <p:nvPr/>
        </p:nvSpPr>
        <p:spPr>
          <a:xfrm>
            <a:off x="1403648" y="4941168"/>
            <a:ext cx="928694" cy="857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3568" y="5661248"/>
            <a:ext cx="854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dirty="0">
                <a:solidFill>
                  <a:srgbClr val="FFFF00"/>
                </a:solidFill>
              </a:rPr>
              <a:t>年利、</a:t>
            </a:r>
            <a:r>
              <a:rPr lang="ja-JP" altLang="en-US" sz="5400" b="1" spc="300" dirty="0">
                <a:ln w="11430" cmpd="sng">
                  <a:solidFill>
                    <a:srgbClr val="FF388C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388C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F388C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</a:rPr>
              <a:t>１８％</a:t>
            </a:r>
            <a:r>
              <a:rPr lang="ja-JP" altLang="en-US" sz="4800" dirty="0">
                <a:solidFill>
                  <a:srgbClr val="FFFF00"/>
                </a:solidFill>
              </a:rPr>
              <a:t>になりますね。</a:t>
            </a:r>
          </a:p>
        </p:txBody>
      </p:sp>
      <p:pic>
        <p:nvPicPr>
          <p:cNvPr id="8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 flipH="1">
            <a:off x="6732240" y="1268760"/>
            <a:ext cx="2221350" cy="17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7236296" cy="1399032"/>
          </a:xfrm>
        </p:spPr>
        <p:txBody>
          <a:bodyPr>
            <a:noAutofit/>
          </a:bodyPr>
          <a:lstStyle/>
          <a:p>
            <a:r>
              <a:rPr kumimoji="1" lang="ja-JP" altLang="en-US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１０，０００円の定期預金。</a:t>
            </a:r>
            <a:r>
              <a:rPr kumimoji="1" lang="en-US" altLang="ja-JP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kumimoji="1" lang="en-US" altLang="ja-JP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kumimoji="1" lang="en-US" altLang="ja-JP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1</a:t>
            </a:r>
            <a:r>
              <a:rPr kumimoji="1" lang="ja-JP" altLang="en-US" sz="4400" b="1" dirty="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rPr>
              <a:t>年間の利息はいくら？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1763688" y="2492896"/>
            <a:ext cx="6523088" cy="288032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ja-JP" altLang="en-US" sz="8000" dirty="0">
                <a:solidFill>
                  <a:prstClr val="black"/>
                </a:solidFill>
              </a:rPr>
              <a:t>円</a:t>
            </a:r>
            <a:endParaRPr lang="ja-JP" altLang="en-US" sz="72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2787741" y="2252602"/>
            <a:ext cx="455741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900" b="1" dirty="0" smtClean="0">
                <a:ln w="19050">
                  <a:solidFill>
                    <a:srgbClr val="D2D2D2">
                      <a:tint val="1000"/>
                    </a:srgbClr>
                  </a:solidFill>
                  <a:prstDash val="solid"/>
                </a:ln>
                <a:solidFill>
                  <a:srgbClr val="9C007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2.5</a:t>
            </a:r>
            <a:endParaRPr lang="ja-JP" altLang="en-US" sz="19900" b="1" dirty="0">
              <a:ln w="19050">
                <a:solidFill>
                  <a:srgbClr val="D2D2D2">
                    <a:tint val="1000"/>
                  </a:srgbClr>
                </a:solidFill>
                <a:prstDash val="solid"/>
              </a:ln>
              <a:solidFill>
                <a:srgbClr val="9C007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05" y="5455920"/>
            <a:ext cx="9215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prstClr val="white"/>
                </a:solidFill>
              </a:rPr>
              <a:t>年利にすると、</a:t>
            </a:r>
            <a:r>
              <a:rPr lang="en-US" altLang="ja-JP" sz="5400" b="1" spc="300" dirty="0" smtClean="0">
                <a:ln w="11430" cmpd="sng">
                  <a:solidFill>
                    <a:srgbClr val="FF388C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388C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F388C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</a:rPr>
              <a:t>0.025</a:t>
            </a:r>
            <a:r>
              <a:rPr lang="ja-JP" altLang="en-US" sz="5400" b="1" spc="300" dirty="0" smtClean="0">
                <a:ln w="11430" cmpd="sng">
                  <a:solidFill>
                    <a:srgbClr val="FF388C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388C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FF388C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</a:rPr>
              <a:t>％</a:t>
            </a:r>
            <a:r>
              <a:rPr lang="ja-JP" altLang="en-US" sz="4800" b="1" dirty="0" smtClean="0">
                <a:solidFill>
                  <a:prstClr val="white"/>
                </a:solidFill>
              </a:rPr>
              <a:t> </a:t>
            </a:r>
            <a:r>
              <a:rPr lang="ja-JP" altLang="en-US" sz="4800" b="1" dirty="0">
                <a:solidFill>
                  <a:prstClr val="white"/>
                </a:solidFill>
              </a:rPr>
              <a:t>ですね</a:t>
            </a:r>
          </a:p>
        </p:txBody>
      </p:sp>
      <p:pic>
        <p:nvPicPr>
          <p:cNvPr id="7" name="Picture 2" descr="F:\20150618\P29_先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4"/>
          <a:stretch>
            <a:fillRect/>
          </a:stretch>
        </p:blipFill>
        <p:spPr bwMode="auto">
          <a:xfrm>
            <a:off x="64800" y="188640"/>
            <a:ext cx="261408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ネオン">
  <a:themeElements>
    <a:clrScheme name="ネオン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ネオン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ネオン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ネオン">
  <a:themeElements>
    <a:clrScheme name="ネオン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ネオン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ネオン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16D366F717ABE4BB331B6E1BEAFF525" ma:contentTypeVersion="12" ma:contentTypeDescription="新しいドキュメントを作成します。" ma:contentTypeScope="" ma:versionID="2ffd8be8ed1ebbd66b54fed383370b4e">
  <xsd:schema xmlns:xsd="http://www.w3.org/2001/XMLSchema" xmlns:xs="http://www.w3.org/2001/XMLSchema" xmlns:p="http://schemas.microsoft.com/office/2006/metadata/properties" xmlns:ns2="3fae6192-6fa0-4129-ba0e-59a9d4621257" xmlns:ns3="14845a59-19c0-419e-937b-3e0304f241ff" targetNamespace="http://schemas.microsoft.com/office/2006/metadata/properties" ma:root="true" ma:fieldsID="2a7bdebdb69e6b1be9c83a931016e115" ns2:_="" ns3:_="">
    <xsd:import namespace="3fae6192-6fa0-4129-ba0e-59a9d4621257"/>
    <xsd:import namespace="14845a59-19c0-419e-937b-3e0304f241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e6192-6fa0-4129-ba0e-59a9d46212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c00dd7a2-34d6-4a01-ba1d-b393478267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45a59-19c0-419e-937b-3e0304f241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f6cf48f-3e9c-4c58-8f96-0aed38d0883c}" ma:internalName="TaxCatchAll" ma:showField="CatchAllData" ma:web="14845a59-19c0-419e-937b-3e0304f241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ae6192-6fa0-4129-ba0e-59a9d4621257">
      <Terms xmlns="http://schemas.microsoft.com/office/infopath/2007/PartnerControls"/>
    </lcf76f155ced4ddcb4097134ff3c332f>
    <TaxCatchAll xmlns="14845a59-19c0-419e-937b-3e0304f241ff" xsi:nil="true"/>
  </documentManagement>
</p:properties>
</file>

<file path=customXml/itemProps1.xml><?xml version="1.0" encoding="utf-8"?>
<ds:datastoreItem xmlns:ds="http://schemas.openxmlformats.org/officeDocument/2006/customXml" ds:itemID="{58D14044-6B9A-4A8F-850F-43209E47129B}"/>
</file>

<file path=customXml/itemProps2.xml><?xml version="1.0" encoding="utf-8"?>
<ds:datastoreItem xmlns:ds="http://schemas.openxmlformats.org/officeDocument/2006/customXml" ds:itemID="{2D659C36-6153-478A-B430-3DBD523F4533}"/>
</file>

<file path=customXml/itemProps3.xml><?xml version="1.0" encoding="utf-8"?>
<ds:datastoreItem xmlns:ds="http://schemas.openxmlformats.org/officeDocument/2006/customXml" ds:itemID="{86240865-8638-43D9-89F1-3AB9EF7A82A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3071</TotalTime>
  <Words>802</Words>
  <Application>Microsoft Office PowerPoint</Application>
  <PresentationFormat>画面に合わせる (4:3)</PresentationFormat>
  <Paragraphs>241</Paragraphs>
  <Slides>29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29</vt:i4>
      </vt:variant>
    </vt:vector>
  </HeadingPairs>
  <TitlesOfParts>
    <vt:vector size="49" baseType="lpstr">
      <vt:lpstr>AR Pゴシック体S</vt:lpstr>
      <vt:lpstr>AR P丸ゴシック体M</vt:lpstr>
      <vt:lpstr>AR P黒丸ＰＯＰ体H</vt:lpstr>
      <vt:lpstr>AR黒丸ＰＯＰ体H</vt:lpstr>
      <vt:lpstr>ＤＦ特太ゴシック体</vt:lpstr>
      <vt:lpstr>ＤＨＰ特太ゴシック体</vt:lpstr>
      <vt:lpstr>HGP創英角ｺﾞｼｯｸUB</vt:lpstr>
      <vt:lpstr>HGP創英角ﾎﾟｯﾌﾟ体</vt:lpstr>
      <vt:lpstr>HGS創英角ｺﾞｼｯｸUB</vt:lpstr>
      <vt:lpstr>HGｺﾞｼｯｸM</vt:lpstr>
      <vt:lpstr>HG創英角ｺﾞｼｯｸUB</vt:lpstr>
      <vt:lpstr>ＭＳ Ｐゴシック</vt:lpstr>
      <vt:lpstr>ＭＳ ゴシック</vt:lpstr>
      <vt:lpstr>Calibri</vt:lpstr>
      <vt:lpstr>Century Gothic</vt:lpstr>
      <vt:lpstr>Verdana</vt:lpstr>
      <vt:lpstr>Wingdings</vt:lpstr>
      <vt:lpstr>Wingdings 2</vt:lpstr>
      <vt:lpstr>ネオン</vt:lpstr>
      <vt:lpstr>1_ネオン</vt:lpstr>
      <vt:lpstr>PowerPoint プレゼンテーション</vt:lpstr>
      <vt:lpstr>現金を持たなくても買い物できるクレジットカードについて 知りたいな！</vt:lpstr>
      <vt:lpstr>PowerPoint プレゼンテーション</vt:lpstr>
      <vt:lpstr>PowerPoint プレゼンテーション</vt:lpstr>
      <vt:lpstr>クレジットの仕組み</vt:lpstr>
      <vt:lpstr>PowerPoint プレゼンテーション</vt:lpstr>
      <vt:lpstr>PowerPoint プレゼンテーション</vt:lpstr>
      <vt:lpstr>10,000円をカードでキャッシング　　　　１年後の利息は？</vt:lpstr>
      <vt:lpstr>１０，０００円の定期預金。 1年間の利息はいくら？</vt:lpstr>
      <vt:lpstr>PowerPoint プレゼンテーション</vt:lpstr>
      <vt:lpstr>PowerPoint プレゼンテーション</vt:lpstr>
      <vt:lpstr>クレジットカード申込書を 見てみよう</vt:lpstr>
      <vt:lpstr>信用（Credit）の４Ｃ が基本条件です</vt:lpstr>
      <vt:lpstr>カード基本ルール確認</vt:lpstr>
      <vt:lpstr>PowerPoint プレゼンテーション</vt:lpstr>
      <vt:lpstr>返済方法１ 一括払い</vt:lpstr>
      <vt:lpstr>返済方法２　分割払い</vt:lpstr>
      <vt:lpstr>返済方法３　ﾘﾎﾞﾙﾋﾞﾝｸﾞ払い</vt:lpstr>
      <vt:lpstr>リボルビングとは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多重債務に注意</vt:lpstr>
      <vt:lpstr>PowerPoint プレゼンテーション</vt:lpstr>
      <vt:lpstr>カード社会の歩き方のポイントは？</vt:lpstr>
      <vt:lpstr>何か困った時は</vt:lpstr>
      <vt:lpstr>お　し　ま　い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カード社会の歩き方１</dc:title>
  <dc:creator>金融広報中央委員会</dc:creator>
  <cp:lastModifiedBy>2016</cp:lastModifiedBy>
  <cp:revision>282</cp:revision>
  <cp:lastPrinted>2022-01-04T07:11:03Z</cp:lastPrinted>
  <dcterms:created xsi:type="dcterms:W3CDTF">2013-12-04T05:23:26Z</dcterms:created>
  <dcterms:modified xsi:type="dcterms:W3CDTF">2024-06-19T05:19:42Z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0x010100016D366F717ABE4BB331B6E1BEAFF525</vt:lpwstr>
  </property>
</Properties>
</file>