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3"/>
  </p:notesMasterIdLst>
  <p:sldIdLst>
    <p:sldId id="257" r:id="rId2"/>
    <p:sldId id="258" r:id="rId3"/>
    <p:sldId id="320" r:id="rId4"/>
    <p:sldId id="321" r:id="rId5"/>
    <p:sldId id="322" r:id="rId6"/>
    <p:sldId id="261" r:id="rId7"/>
    <p:sldId id="262" r:id="rId8"/>
    <p:sldId id="351" r:id="rId9"/>
    <p:sldId id="349" r:id="rId10"/>
    <p:sldId id="265" r:id="rId11"/>
    <p:sldId id="266" r:id="rId12"/>
    <p:sldId id="267" r:id="rId13"/>
    <p:sldId id="268" r:id="rId14"/>
    <p:sldId id="269" r:id="rId15"/>
    <p:sldId id="270" r:id="rId16"/>
    <p:sldId id="271" r:id="rId17"/>
    <p:sldId id="352" r:id="rId18"/>
    <p:sldId id="273" r:id="rId19"/>
    <p:sldId id="274" r:id="rId20"/>
    <p:sldId id="275" r:id="rId21"/>
    <p:sldId id="350" r:id="rId22"/>
    <p:sldId id="277" r:id="rId23"/>
    <p:sldId id="278" r:id="rId24"/>
    <p:sldId id="279" r:id="rId25"/>
    <p:sldId id="280" r:id="rId26"/>
    <p:sldId id="281" r:id="rId27"/>
    <p:sldId id="282" r:id="rId28"/>
    <p:sldId id="283" r:id="rId29"/>
    <p:sldId id="284" r:id="rId30"/>
    <p:sldId id="285" r:id="rId31"/>
    <p:sldId id="348"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7" r:id="rId62"/>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66CC"/>
    <a:srgbClr val="8E64AB"/>
    <a:srgbClr val="1190D0"/>
    <a:srgbClr val="07A33E"/>
    <a:srgbClr val="FFFF99"/>
    <a:srgbClr val="FF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p:cViewPr varScale="1">
        <p:scale>
          <a:sx n="81" d="100"/>
          <a:sy n="81" d="100"/>
        </p:scale>
        <p:origin x="62" y="422"/>
      </p:cViewPr>
      <p:guideLst>
        <p:guide orient="horz" pos="2160"/>
        <p:guide pos="2880"/>
      </p:guideLst>
    </p:cSldViewPr>
  </p:slideViewPr>
  <p:notesTextViewPr>
    <p:cViewPr>
      <p:scale>
        <a:sx n="1" d="1"/>
        <a:sy n="1" d="1"/>
      </p:scale>
      <p:origin x="0" y="0"/>
    </p:cViewPr>
  </p:notesTextViewPr>
  <p:notesViewPr>
    <p:cSldViewPr>
      <p:cViewPr varScale="1">
        <p:scale>
          <a:sx n="72" d="100"/>
          <a:sy n="72" d="100"/>
        </p:scale>
        <p:origin x="-352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EE31FF0-F16F-323D-AAB9-5266E5B4004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a:extLst>
              <a:ext uri="{FF2B5EF4-FFF2-40B4-BE49-F238E27FC236}">
                <a16:creationId xmlns:a16="http://schemas.microsoft.com/office/drawing/2014/main" id="{D5CD0EF7-F7F2-4C86-2E1F-8A2835D0C37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060A21D-B669-44B5-B842-2485E1649E41}" type="datetimeFigureOut">
              <a:rPr lang="ja-JP" altLang="en-US"/>
              <a:pPr>
                <a:defRPr/>
              </a:pPr>
              <a:t>2024/4/4</a:t>
            </a:fld>
            <a:endParaRPr lang="ja-JP" altLang="en-US"/>
          </a:p>
        </p:txBody>
      </p:sp>
      <p:sp>
        <p:nvSpPr>
          <p:cNvPr id="4" name="スライド イメージ プレースホルダー 3">
            <a:extLst>
              <a:ext uri="{FF2B5EF4-FFF2-40B4-BE49-F238E27FC236}">
                <a16:creationId xmlns:a16="http://schemas.microsoft.com/office/drawing/2014/main" id="{2C1E2EA8-3AD4-1513-D124-618E166B564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289C6685-3306-1F6A-73C4-6E0677A547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80846A95-CA6E-7566-D956-8F77B603DDE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2BACC772-9BE5-FACE-6B4E-BD2A1F7C15A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70F993-34F4-4B78-95FD-17E414721B0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1C672CA8-D869-7BA6-356A-9A57423F5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CCC60017-6D38-4A0F-5E59-5A570071FD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8196" name="スライド番号プレースホルダ 3">
            <a:extLst>
              <a:ext uri="{FF2B5EF4-FFF2-40B4-BE49-F238E27FC236}">
                <a16:creationId xmlns:a16="http://schemas.microsoft.com/office/drawing/2014/main" id="{2FF57213-9CD1-3A7F-7F78-DB073CC853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AB8DF88-638E-4679-AF2B-0DEA484B5DB0}" type="slidenum">
              <a:rPr lang="ja-JP" altLang="en-US" smtClean="0">
                <a:latin typeface="Arial" panose="020B0604020202020204" pitchFamily="34" charset="0"/>
              </a:rPr>
              <a:pPr/>
              <a:t>5</a:t>
            </a:fld>
            <a:endParaRPr lang="en-US" altLang="ja-JP">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5C441EAD-DE87-94B9-B00A-C43DA975E8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a:extLst>
              <a:ext uri="{FF2B5EF4-FFF2-40B4-BE49-F238E27FC236}">
                <a16:creationId xmlns:a16="http://schemas.microsoft.com/office/drawing/2014/main" id="{816B63BB-789E-523B-35BF-44638524B6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3796" name="スライド番号プレースホルダー 3">
            <a:extLst>
              <a:ext uri="{FF2B5EF4-FFF2-40B4-BE49-F238E27FC236}">
                <a16:creationId xmlns:a16="http://schemas.microsoft.com/office/drawing/2014/main" id="{AEE55ABF-EFDC-2280-534D-4739FE74B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F070B0C-12A7-46E3-9E6C-EC9E16FB91CE}" type="slidenum">
              <a:rPr lang="ja-JP" altLang="en-US" smtClean="0">
                <a:latin typeface="Arial" panose="020B0604020202020204" pitchFamily="34" charset="0"/>
              </a:rPr>
              <a:pPr/>
              <a:t>21</a:t>
            </a:fld>
            <a:endParaRPr lang="ja-JP"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a:extLst>
              <a:ext uri="{FF2B5EF4-FFF2-40B4-BE49-F238E27FC236}">
                <a16:creationId xmlns:a16="http://schemas.microsoft.com/office/drawing/2014/main" id="{317CD179-8901-625B-F160-11B4D3975F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a:extLst>
              <a:ext uri="{FF2B5EF4-FFF2-40B4-BE49-F238E27FC236}">
                <a16:creationId xmlns:a16="http://schemas.microsoft.com/office/drawing/2014/main" id="{39DBA15F-0865-1DC1-2DDC-3B78C2C7BB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5844" name="スライド番号プレースホルダ 3">
            <a:extLst>
              <a:ext uri="{FF2B5EF4-FFF2-40B4-BE49-F238E27FC236}">
                <a16:creationId xmlns:a16="http://schemas.microsoft.com/office/drawing/2014/main" id="{84B28E35-98FA-1ABD-462D-22B8BBCCA9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95EECC8-D56E-4524-9D8C-13A0FBFC950A}" type="slidenum">
              <a:rPr lang="ja-JP" altLang="en-US" smtClean="0">
                <a:latin typeface="Arial" panose="020B0604020202020204" pitchFamily="34" charset="0"/>
              </a:rPr>
              <a:pPr/>
              <a:t>22</a:t>
            </a:fld>
            <a:endParaRPr lang="en-US" altLang="ja-JP">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a:extLst>
              <a:ext uri="{FF2B5EF4-FFF2-40B4-BE49-F238E27FC236}">
                <a16:creationId xmlns:a16="http://schemas.microsoft.com/office/drawing/2014/main" id="{657ECD6D-02C0-55EF-2F4C-CAF003A519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a:extLst>
              <a:ext uri="{FF2B5EF4-FFF2-40B4-BE49-F238E27FC236}">
                <a16:creationId xmlns:a16="http://schemas.microsoft.com/office/drawing/2014/main" id="{CA853788-A0D9-5365-2F74-10775CC237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9940" name="スライド番号プレースホルダ 3">
            <a:extLst>
              <a:ext uri="{FF2B5EF4-FFF2-40B4-BE49-F238E27FC236}">
                <a16:creationId xmlns:a16="http://schemas.microsoft.com/office/drawing/2014/main" id="{9FDA90DB-061A-A498-003B-5A77DF481C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213AF95-18BA-40B8-B4F0-4C6F29C7F670}" type="slidenum">
              <a:rPr lang="ja-JP" altLang="en-US" smtClean="0">
                <a:latin typeface="Arial" panose="020B0604020202020204" pitchFamily="34" charset="0"/>
              </a:rPr>
              <a:pPr/>
              <a:t>25</a:t>
            </a:fld>
            <a:endParaRPr lang="en-US" altLang="ja-JP">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1AE1949B-AD09-D21B-88C8-842F51238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a:extLst>
              <a:ext uri="{FF2B5EF4-FFF2-40B4-BE49-F238E27FC236}">
                <a16:creationId xmlns:a16="http://schemas.microsoft.com/office/drawing/2014/main" id="{15A12F2E-39BD-65C2-2F8A-460DB83D64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1988" name="スライド番号プレースホルダ 3">
            <a:extLst>
              <a:ext uri="{FF2B5EF4-FFF2-40B4-BE49-F238E27FC236}">
                <a16:creationId xmlns:a16="http://schemas.microsoft.com/office/drawing/2014/main" id="{C5E30B81-EF36-30A8-9733-4432F6F66D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4D5EB15-CDE9-4310-9779-A88F561D5420}" type="slidenum">
              <a:rPr lang="ja-JP" altLang="en-US" smtClean="0">
                <a:latin typeface="Arial" panose="020B0604020202020204" pitchFamily="34" charset="0"/>
              </a:rPr>
              <a:pPr/>
              <a:t>26</a:t>
            </a:fld>
            <a:endParaRPr lang="en-US" altLang="ja-JP">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a:extLst>
              <a:ext uri="{FF2B5EF4-FFF2-40B4-BE49-F238E27FC236}">
                <a16:creationId xmlns:a16="http://schemas.microsoft.com/office/drawing/2014/main" id="{461CD22A-6ACD-A550-A48F-C89BC713A7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 2">
            <a:extLst>
              <a:ext uri="{FF2B5EF4-FFF2-40B4-BE49-F238E27FC236}">
                <a16:creationId xmlns:a16="http://schemas.microsoft.com/office/drawing/2014/main" id="{DC066637-BC62-134C-8B24-9CE9E4420B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6084" name="スライド番号プレースホルダ 3">
            <a:extLst>
              <a:ext uri="{FF2B5EF4-FFF2-40B4-BE49-F238E27FC236}">
                <a16:creationId xmlns:a16="http://schemas.microsoft.com/office/drawing/2014/main" id="{A56FEB56-3ABD-57D5-3315-BA7C238A20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8B7A89A-6202-4EA0-A23C-D91595AC2887}" type="slidenum">
              <a:rPr lang="ja-JP" altLang="en-US" smtClean="0">
                <a:latin typeface="Arial" panose="020B0604020202020204" pitchFamily="34" charset="0"/>
              </a:rPr>
              <a:pPr/>
              <a:t>29</a:t>
            </a:fld>
            <a:endParaRPr lang="en-US" altLang="ja-JP">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a:extLst>
              <a:ext uri="{FF2B5EF4-FFF2-40B4-BE49-F238E27FC236}">
                <a16:creationId xmlns:a16="http://schemas.microsoft.com/office/drawing/2014/main" id="{13D5D1E8-A5A7-AAAA-F657-CF41F5A0DF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 2">
            <a:extLst>
              <a:ext uri="{FF2B5EF4-FFF2-40B4-BE49-F238E27FC236}">
                <a16:creationId xmlns:a16="http://schemas.microsoft.com/office/drawing/2014/main" id="{37A867C0-9C54-44D4-99CB-92D39B52C6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8132" name="スライド番号プレースホルダ 3">
            <a:extLst>
              <a:ext uri="{FF2B5EF4-FFF2-40B4-BE49-F238E27FC236}">
                <a16:creationId xmlns:a16="http://schemas.microsoft.com/office/drawing/2014/main" id="{1F07292D-7DBF-CD56-3810-E5660E65B0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CF5A97B-4E5F-4941-A66C-EAD1580EB9E4}" type="slidenum">
              <a:rPr lang="ja-JP" altLang="en-US" smtClean="0">
                <a:latin typeface="Arial" panose="020B0604020202020204" pitchFamily="34" charset="0"/>
              </a:rPr>
              <a:pPr/>
              <a:t>30</a:t>
            </a:fld>
            <a:endParaRPr lang="en-US" altLang="ja-JP">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a:extLst>
              <a:ext uri="{FF2B5EF4-FFF2-40B4-BE49-F238E27FC236}">
                <a16:creationId xmlns:a16="http://schemas.microsoft.com/office/drawing/2014/main" id="{5BF5603D-D7C0-4D27-F5EC-C9B656077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a:extLst>
              <a:ext uri="{FF2B5EF4-FFF2-40B4-BE49-F238E27FC236}">
                <a16:creationId xmlns:a16="http://schemas.microsoft.com/office/drawing/2014/main" id="{309A5BDC-6E04-3D64-3E37-3D5E15AD37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59396" name="スライド番号プレースホルダ 3">
            <a:extLst>
              <a:ext uri="{FF2B5EF4-FFF2-40B4-BE49-F238E27FC236}">
                <a16:creationId xmlns:a16="http://schemas.microsoft.com/office/drawing/2014/main" id="{3B39E144-1059-4B7D-5D17-EFF784B323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A28BDE4-FBCA-4CCD-8AA2-61CCD4481D19}" type="slidenum">
              <a:rPr lang="ja-JP" altLang="en-US" smtClean="0">
                <a:latin typeface="Arial" panose="020B0604020202020204" pitchFamily="34" charset="0"/>
              </a:rPr>
              <a:pPr/>
              <a:t>40</a:t>
            </a:fld>
            <a:endParaRPr lang="en-US" altLang="ja-JP">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a:extLst>
              <a:ext uri="{FF2B5EF4-FFF2-40B4-BE49-F238E27FC236}">
                <a16:creationId xmlns:a16="http://schemas.microsoft.com/office/drawing/2014/main" id="{BDF36F49-402F-20AC-694C-92D5684CA5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 2">
            <a:extLst>
              <a:ext uri="{FF2B5EF4-FFF2-40B4-BE49-F238E27FC236}">
                <a16:creationId xmlns:a16="http://schemas.microsoft.com/office/drawing/2014/main" id="{FCC2EAB2-1587-37B3-6438-E62794730F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1444" name="スライド番号プレースホルダ 3">
            <a:extLst>
              <a:ext uri="{FF2B5EF4-FFF2-40B4-BE49-F238E27FC236}">
                <a16:creationId xmlns:a16="http://schemas.microsoft.com/office/drawing/2014/main" id="{AC611B23-D657-DB4A-7755-63DFF11CA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1053332-8C7C-4BB9-B85E-593163B777D3}" type="slidenum">
              <a:rPr lang="ja-JP" altLang="en-US" smtClean="0">
                <a:latin typeface="Arial" panose="020B0604020202020204" pitchFamily="34" charset="0"/>
              </a:rPr>
              <a:pPr/>
              <a:t>41</a:t>
            </a:fld>
            <a:endParaRPr lang="en-US" altLang="ja-JP">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a:extLst>
              <a:ext uri="{FF2B5EF4-FFF2-40B4-BE49-F238E27FC236}">
                <a16:creationId xmlns:a16="http://schemas.microsoft.com/office/drawing/2014/main" id="{D968A247-E764-5ED4-84F0-249CA35F3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 2">
            <a:extLst>
              <a:ext uri="{FF2B5EF4-FFF2-40B4-BE49-F238E27FC236}">
                <a16:creationId xmlns:a16="http://schemas.microsoft.com/office/drawing/2014/main" id="{6A8D2D3E-019B-3958-5F4C-964ED09AB0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5540" name="スライド番号プレースホルダ 3">
            <a:extLst>
              <a:ext uri="{FF2B5EF4-FFF2-40B4-BE49-F238E27FC236}">
                <a16:creationId xmlns:a16="http://schemas.microsoft.com/office/drawing/2014/main" id="{B8A1E462-F1E6-6444-368F-BA9AABDE69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BA021ED-4675-42AD-B9F8-E9D6834430A3}" type="slidenum">
              <a:rPr lang="ja-JP" altLang="en-US" smtClean="0">
                <a:latin typeface="Arial" panose="020B0604020202020204" pitchFamily="34" charset="0"/>
              </a:rPr>
              <a:pPr/>
              <a:t>44</a:t>
            </a:fld>
            <a:endParaRPr lang="en-US" altLang="ja-JP">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a:extLst>
              <a:ext uri="{FF2B5EF4-FFF2-40B4-BE49-F238E27FC236}">
                <a16:creationId xmlns:a16="http://schemas.microsoft.com/office/drawing/2014/main" id="{2F1CD1A2-100A-B5A9-1C3D-0427502B96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 2">
            <a:extLst>
              <a:ext uri="{FF2B5EF4-FFF2-40B4-BE49-F238E27FC236}">
                <a16:creationId xmlns:a16="http://schemas.microsoft.com/office/drawing/2014/main" id="{EB3FF8BD-A9F7-5254-ACBA-FA68959B8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7588" name="スライド番号プレースホルダ 3">
            <a:extLst>
              <a:ext uri="{FF2B5EF4-FFF2-40B4-BE49-F238E27FC236}">
                <a16:creationId xmlns:a16="http://schemas.microsoft.com/office/drawing/2014/main" id="{16E628BE-BB18-BA3D-6B68-ADDB8F0CBF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6816751-1495-4EAA-8D1E-2FEE4D80678A}" type="slidenum">
              <a:rPr lang="ja-JP" altLang="en-US" smtClean="0">
                <a:latin typeface="Arial" panose="020B0604020202020204" pitchFamily="34" charset="0"/>
              </a:rPr>
              <a:pPr/>
              <a:t>45</a:t>
            </a:fld>
            <a:endParaRPr lang="en-US"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a:extLst>
              <a:ext uri="{FF2B5EF4-FFF2-40B4-BE49-F238E27FC236}">
                <a16:creationId xmlns:a16="http://schemas.microsoft.com/office/drawing/2014/main" id="{DA69E5CD-DAE5-2CF4-9FAD-793DE132D1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 2">
            <a:extLst>
              <a:ext uri="{FF2B5EF4-FFF2-40B4-BE49-F238E27FC236}">
                <a16:creationId xmlns:a16="http://schemas.microsoft.com/office/drawing/2014/main" id="{48608EE4-AB97-9993-AC32-7F39BF91E3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10244" name="スライド番号プレースホルダ 3">
            <a:extLst>
              <a:ext uri="{FF2B5EF4-FFF2-40B4-BE49-F238E27FC236}">
                <a16:creationId xmlns:a16="http://schemas.microsoft.com/office/drawing/2014/main" id="{52FF6D50-13AA-0BB4-0B6F-FA7046CD6E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D8C468-40E6-4472-8B67-25BBF3EA55C9}" type="slidenum">
              <a:rPr lang="ja-JP" altLang="en-US" smtClean="0">
                <a:latin typeface="Arial" panose="020B0604020202020204" pitchFamily="34" charset="0"/>
              </a:rPr>
              <a:pPr/>
              <a:t>6</a:t>
            </a:fld>
            <a:endParaRPr lang="en-US" altLang="ja-JP">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a:extLst>
              <a:ext uri="{FF2B5EF4-FFF2-40B4-BE49-F238E27FC236}">
                <a16:creationId xmlns:a16="http://schemas.microsoft.com/office/drawing/2014/main" id="{D3C34759-D76A-90C3-C92E-194AF9FBEF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 2">
            <a:extLst>
              <a:ext uri="{FF2B5EF4-FFF2-40B4-BE49-F238E27FC236}">
                <a16:creationId xmlns:a16="http://schemas.microsoft.com/office/drawing/2014/main" id="{1F511B34-ED32-697B-6B3A-9DEA3D0F83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74756" name="スライド番号プレースホルダ 3">
            <a:extLst>
              <a:ext uri="{FF2B5EF4-FFF2-40B4-BE49-F238E27FC236}">
                <a16:creationId xmlns:a16="http://schemas.microsoft.com/office/drawing/2014/main" id="{3D306A8A-6C00-F5C7-E5E1-6EB992D169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DFD687F-3B52-4C27-9033-EB1A1D0A7D63}" type="slidenum">
              <a:rPr lang="ja-JP" altLang="en-US" smtClean="0">
                <a:latin typeface="Arial" panose="020B0604020202020204" pitchFamily="34" charset="0"/>
              </a:rPr>
              <a:pPr/>
              <a:t>51</a:t>
            </a:fld>
            <a:endParaRPr lang="en-US" altLang="ja-JP">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a:extLst>
              <a:ext uri="{FF2B5EF4-FFF2-40B4-BE49-F238E27FC236}">
                <a16:creationId xmlns:a16="http://schemas.microsoft.com/office/drawing/2014/main" id="{5F753723-C62D-BCFD-13C0-532857B428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 2">
            <a:extLst>
              <a:ext uri="{FF2B5EF4-FFF2-40B4-BE49-F238E27FC236}">
                <a16:creationId xmlns:a16="http://schemas.microsoft.com/office/drawing/2014/main" id="{2876969E-B935-285A-52CD-174D2FE69E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76804" name="スライド番号プレースホルダ 3">
            <a:extLst>
              <a:ext uri="{FF2B5EF4-FFF2-40B4-BE49-F238E27FC236}">
                <a16:creationId xmlns:a16="http://schemas.microsoft.com/office/drawing/2014/main" id="{E11FC5CD-6A87-A820-A96E-BEB9E065D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0E7FB2F-069E-4325-97F4-FF6920CB8445}" type="slidenum">
              <a:rPr lang="ja-JP" altLang="en-US" smtClean="0">
                <a:latin typeface="Arial" panose="020B0604020202020204" pitchFamily="34" charset="0"/>
              </a:rPr>
              <a:pPr/>
              <a:t>52</a:t>
            </a:fld>
            <a:endParaRPr lang="en-US" altLang="ja-JP">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E84FB8A1-AF09-CC94-08DC-BF47C8BD8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AE068779-AAD8-E444-C105-D806C4F932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9876" name="スライド番号プレースホルダー 3">
            <a:extLst>
              <a:ext uri="{FF2B5EF4-FFF2-40B4-BE49-F238E27FC236}">
                <a16:creationId xmlns:a16="http://schemas.microsoft.com/office/drawing/2014/main" id="{B2C55FC9-FD84-8E30-671A-11FC551F83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19A8748-3A19-4D5D-8A00-4726F3BAA55E}" type="slidenum">
              <a:rPr lang="ja-JP" altLang="en-US" smtClean="0"/>
              <a:pPr/>
              <a:t>54</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a:extLst>
              <a:ext uri="{FF2B5EF4-FFF2-40B4-BE49-F238E27FC236}">
                <a16:creationId xmlns:a16="http://schemas.microsoft.com/office/drawing/2014/main" id="{15E722C0-4BA8-7D0F-C12E-75F71C106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 2">
            <a:extLst>
              <a:ext uri="{FF2B5EF4-FFF2-40B4-BE49-F238E27FC236}">
                <a16:creationId xmlns:a16="http://schemas.microsoft.com/office/drawing/2014/main" id="{058437CD-19AD-F630-BA5F-C129BAAC85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1924" name="スライド番号プレースホルダ 3">
            <a:extLst>
              <a:ext uri="{FF2B5EF4-FFF2-40B4-BE49-F238E27FC236}">
                <a16:creationId xmlns:a16="http://schemas.microsoft.com/office/drawing/2014/main" id="{19B38C10-C027-F97D-5F23-ED3DC98562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7881AB1-E221-44EE-8FD8-D969FAD2F52B}" type="slidenum">
              <a:rPr lang="ja-JP" altLang="en-US" smtClean="0">
                <a:latin typeface="Arial" panose="020B0604020202020204" pitchFamily="34" charset="0"/>
              </a:rPr>
              <a:pPr/>
              <a:t>55</a:t>
            </a:fld>
            <a:endParaRPr lang="en-US" altLang="ja-JP">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a:extLst>
              <a:ext uri="{FF2B5EF4-FFF2-40B4-BE49-F238E27FC236}">
                <a16:creationId xmlns:a16="http://schemas.microsoft.com/office/drawing/2014/main" id="{FECD5B64-B084-E943-ADE0-7E4CC06753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 2">
            <a:extLst>
              <a:ext uri="{FF2B5EF4-FFF2-40B4-BE49-F238E27FC236}">
                <a16:creationId xmlns:a16="http://schemas.microsoft.com/office/drawing/2014/main" id="{6B5C6201-2D9D-539C-2860-1FE4C66776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3972" name="スライド番号プレースホルダ 3">
            <a:extLst>
              <a:ext uri="{FF2B5EF4-FFF2-40B4-BE49-F238E27FC236}">
                <a16:creationId xmlns:a16="http://schemas.microsoft.com/office/drawing/2014/main" id="{F8154636-6D47-211D-33D6-20CE5C6A10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3326CCB-6E9F-4AC2-B313-CA7B214FAEA0}" type="slidenum">
              <a:rPr lang="ja-JP" altLang="en-US" smtClean="0">
                <a:latin typeface="Arial" panose="020B0604020202020204" pitchFamily="34" charset="0"/>
              </a:rPr>
              <a:pPr/>
              <a:t>56</a:t>
            </a:fld>
            <a:endParaRPr lang="en-US" altLang="ja-JP">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a:extLst>
              <a:ext uri="{FF2B5EF4-FFF2-40B4-BE49-F238E27FC236}">
                <a16:creationId xmlns:a16="http://schemas.microsoft.com/office/drawing/2014/main" id="{32A7642B-F5E2-01F2-B7FB-AC17BE4125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 2">
            <a:extLst>
              <a:ext uri="{FF2B5EF4-FFF2-40B4-BE49-F238E27FC236}">
                <a16:creationId xmlns:a16="http://schemas.microsoft.com/office/drawing/2014/main" id="{A00D59F7-E295-4733-9E11-FB0775D1E9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9092" name="スライド番号プレースホルダ 3">
            <a:extLst>
              <a:ext uri="{FF2B5EF4-FFF2-40B4-BE49-F238E27FC236}">
                <a16:creationId xmlns:a16="http://schemas.microsoft.com/office/drawing/2014/main" id="{3DCBB71F-6F1C-1199-4AA2-BBB084DDE5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3C460AC-26F1-4EF8-9422-87A2534AA51A}" type="slidenum">
              <a:rPr lang="ja-JP" altLang="en-US" smtClean="0">
                <a:latin typeface="Arial" panose="020B0604020202020204" pitchFamily="34" charset="0"/>
              </a:rPr>
              <a:pPr/>
              <a:t>60</a:t>
            </a:fld>
            <a:endParaRPr lang="en-US" altLang="ja-JP">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8770BCF6-DB42-6891-9774-F1EBF9EEEB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332ECEC7-D6D8-8F83-0390-3B7E6A381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12292" name="スライド番号プレースホルダー 3">
            <a:extLst>
              <a:ext uri="{FF2B5EF4-FFF2-40B4-BE49-F238E27FC236}">
                <a16:creationId xmlns:a16="http://schemas.microsoft.com/office/drawing/2014/main" id="{844F1927-4B73-45C7-2E4D-DDCC537B0D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74CA9C4-BB10-4B79-892E-C3BE91A05339}" type="slidenum">
              <a:rPr lang="ja-JP" altLang="en-US" smtClean="0">
                <a:latin typeface="Arial" panose="020B0604020202020204" pitchFamily="34" charset="0"/>
              </a:rPr>
              <a:pPr/>
              <a:t>7</a:t>
            </a:fld>
            <a:endParaRPr lang="ja-JP"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8F5399AC-EAF8-F8BB-96A1-D933253B03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DE55E1F0-E124-78F2-8C54-FAABEAEA68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14340" name="スライド番号プレースホルダー 3">
            <a:extLst>
              <a:ext uri="{FF2B5EF4-FFF2-40B4-BE49-F238E27FC236}">
                <a16:creationId xmlns:a16="http://schemas.microsoft.com/office/drawing/2014/main" id="{87F29940-0985-BF27-1564-F6C95A6357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DE98F61-97FD-4C60-B99A-B066C5184FFB}" type="slidenum">
              <a:rPr lang="ja-JP" altLang="en-US" smtClean="0">
                <a:latin typeface="Arial" panose="020B0604020202020204" pitchFamily="34" charset="0"/>
              </a:rPr>
              <a:pPr/>
              <a:t>8</a:t>
            </a:fld>
            <a:endParaRPr lang="ja-JP"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a:extLst>
              <a:ext uri="{FF2B5EF4-FFF2-40B4-BE49-F238E27FC236}">
                <a16:creationId xmlns:a16="http://schemas.microsoft.com/office/drawing/2014/main" id="{3CADFC06-CB63-CAC8-9531-61BAA474ED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 2">
            <a:extLst>
              <a:ext uri="{FF2B5EF4-FFF2-40B4-BE49-F238E27FC236}">
                <a16:creationId xmlns:a16="http://schemas.microsoft.com/office/drawing/2014/main" id="{9CADC06E-6CCD-6BFB-8194-651EBCC231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18436" name="スライド番号プレースホルダ 3">
            <a:extLst>
              <a:ext uri="{FF2B5EF4-FFF2-40B4-BE49-F238E27FC236}">
                <a16:creationId xmlns:a16="http://schemas.microsoft.com/office/drawing/2014/main" id="{7EE2FF7F-785F-07A2-7C8A-BBDFD62A39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8683DB6-3C7C-4703-8BBF-F0F7057F3764}" type="slidenum">
              <a:rPr lang="ja-JP" altLang="en-US" smtClean="0">
                <a:latin typeface="Arial" panose="020B0604020202020204" pitchFamily="34" charset="0"/>
              </a:rPr>
              <a:pPr/>
              <a:t>11</a:t>
            </a:fld>
            <a:endParaRPr lang="en-US" altLang="ja-JP">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a:extLst>
              <a:ext uri="{FF2B5EF4-FFF2-40B4-BE49-F238E27FC236}">
                <a16:creationId xmlns:a16="http://schemas.microsoft.com/office/drawing/2014/main" id="{1A06193A-92B1-25C4-4F74-3B1665A6DE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 2">
            <a:extLst>
              <a:ext uri="{FF2B5EF4-FFF2-40B4-BE49-F238E27FC236}">
                <a16:creationId xmlns:a16="http://schemas.microsoft.com/office/drawing/2014/main" id="{78F2E235-0E7E-E85F-EC41-6313EB619E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20484" name="スライド番号プレースホルダ 3">
            <a:extLst>
              <a:ext uri="{FF2B5EF4-FFF2-40B4-BE49-F238E27FC236}">
                <a16:creationId xmlns:a16="http://schemas.microsoft.com/office/drawing/2014/main" id="{1ACFD392-074A-2690-F9A0-23462AC6E2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FC8A8E5-617C-4D26-B1B8-F077857A7824}" type="slidenum">
              <a:rPr lang="ja-JP" altLang="en-US" smtClean="0">
                <a:latin typeface="Arial" panose="020B0604020202020204" pitchFamily="34" charset="0"/>
              </a:rPr>
              <a:pPr/>
              <a:t>12</a:t>
            </a:fld>
            <a:endParaRPr lang="en-US" altLang="ja-JP">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a:extLst>
              <a:ext uri="{FF2B5EF4-FFF2-40B4-BE49-F238E27FC236}">
                <a16:creationId xmlns:a16="http://schemas.microsoft.com/office/drawing/2014/main" id="{7134146D-EC30-B790-4EE6-CC46025E7B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 2">
            <a:extLst>
              <a:ext uri="{FF2B5EF4-FFF2-40B4-BE49-F238E27FC236}">
                <a16:creationId xmlns:a16="http://schemas.microsoft.com/office/drawing/2014/main" id="{A57A9D6E-08C0-1197-46C8-93F62577E6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22532" name="スライド番号プレースホルダ 3">
            <a:extLst>
              <a:ext uri="{FF2B5EF4-FFF2-40B4-BE49-F238E27FC236}">
                <a16:creationId xmlns:a16="http://schemas.microsoft.com/office/drawing/2014/main" id="{25D86162-E5F3-CC18-44E8-09ABCB381C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E66E89E-8C88-488B-B0D7-EC196ED5B91F}" type="slidenum">
              <a:rPr lang="ja-JP" altLang="en-US" smtClean="0">
                <a:latin typeface="Arial" panose="020B0604020202020204" pitchFamily="34" charset="0"/>
              </a:rPr>
              <a:pPr/>
              <a:t>13</a:t>
            </a:fld>
            <a:endParaRPr lang="en-US" altLang="ja-JP">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2B660972-DBA0-12C9-55CF-0BC974AF01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440F8B6A-7440-EA54-5548-54BACB2F48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28676" name="スライド番号プレースホルダー 3">
            <a:extLst>
              <a:ext uri="{FF2B5EF4-FFF2-40B4-BE49-F238E27FC236}">
                <a16:creationId xmlns:a16="http://schemas.microsoft.com/office/drawing/2014/main" id="{24371048-1D82-809F-C2D4-291F593090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2EB9708-8AA5-41B4-886D-6C0C55E42908}" type="slidenum">
              <a:rPr lang="ja-JP" altLang="en-US" smtClean="0">
                <a:latin typeface="Arial" panose="020B0604020202020204" pitchFamily="34" charset="0"/>
              </a:rPr>
              <a:pPr/>
              <a:t>18</a:t>
            </a:fld>
            <a:endParaRPr lang="ja-JP"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4574BC5D-8B6D-1CDE-1ED7-7AE963F32E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1AA181AC-5CAC-454A-2C0D-96B62AAC4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31748" name="スライド番号プレースホルダー 3">
            <a:extLst>
              <a:ext uri="{FF2B5EF4-FFF2-40B4-BE49-F238E27FC236}">
                <a16:creationId xmlns:a16="http://schemas.microsoft.com/office/drawing/2014/main" id="{752B1DA2-3381-563D-4D36-F617519A3B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DB6AE32-ED6A-4F57-8620-540821813FCC}" type="slidenum">
              <a:rPr lang="ja-JP" altLang="en-US" smtClean="0">
                <a:latin typeface="Arial" panose="020B0604020202020204" pitchFamily="34" charset="0"/>
              </a:rPr>
              <a:pPr/>
              <a:t>20</a:t>
            </a:fld>
            <a:endParaRPr lang="ja-JP"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DD89663C-C027-1E40-CE17-78191488A5B0}"/>
              </a:ext>
            </a:extLst>
          </p:cNvPr>
          <p:cNvSpPr>
            <a:spLocks noGrp="1"/>
          </p:cNvSpPr>
          <p:nvPr>
            <p:ph type="dt" sz="half" idx="10"/>
          </p:nvPr>
        </p:nvSpPr>
        <p:spPr/>
        <p:txBody>
          <a:bodyPr/>
          <a:lstStyle>
            <a:lvl1pPr>
              <a:defRPr/>
            </a:lvl1pPr>
          </a:lstStyle>
          <a:p>
            <a:pPr>
              <a:defRPr/>
            </a:pPr>
            <a:fld id="{46D779DD-3E23-49CD-A639-3F141EC5619A}"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FC8939A4-E56F-4DEC-0BE0-3BC29465B0E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1FCCFD2-0205-EDC6-B3DB-EDA569A132C0}"/>
              </a:ext>
            </a:extLst>
          </p:cNvPr>
          <p:cNvSpPr>
            <a:spLocks noGrp="1"/>
          </p:cNvSpPr>
          <p:nvPr>
            <p:ph type="sldNum" sz="quarter" idx="12"/>
          </p:nvPr>
        </p:nvSpPr>
        <p:spPr/>
        <p:txBody>
          <a:bodyPr/>
          <a:lstStyle>
            <a:lvl1pPr>
              <a:defRPr/>
            </a:lvl1pPr>
          </a:lstStyle>
          <a:p>
            <a:pPr>
              <a:defRPr/>
            </a:pPr>
            <a:fld id="{1E8A0872-E376-4946-AD07-B83360016295}" type="slidenum">
              <a:rPr lang="ja-JP" altLang="en-US"/>
              <a:pPr>
                <a:defRPr/>
              </a:pPr>
              <a:t>‹#›</a:t>
            </a:fld>
            <a:endParaRPr lang="ja-JP" altLang="en-US"/>
          </a:p>
        </p:txBody>
      </p:sp>
    </p:spTree>
    <p:extLst>
      <p:ext uri="{BB962C8B-B14F-4D97-AF65-F5344CB8AC3E}">
        <p14:creationId xmlns:p14="http://schemas.microsoft.com/office/powerpoint/2010/main" val="394717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8F11D61-2E5E-2F91-1775-1F51407F6E98}"/>
              </a:ext>
            </a:extLst>
          </p:cNvPr>
          <p:cNvSpPr>
            <a:spLocks noGrp="1"/>
          </p:cNvSpPr>
          <p:nvPr>
            <p:ph type="dt" sz="half" idx="10"/>
          </p:nvPr>
        </p:nvSpPr>
        <p:spPr/>
        <p:txBody>
          <a:bodyPr/>
          <a:lstStyle>
            <a:lvl1pPr>
              <a:defRPr/>
            </a:lvl1pPr>
          </a:lstStyle>
          <a:p>
            <a:pPr>
              <a:defRPr/>
            </a:pPr>
            <a:fld id="{975C4AA7-7E0D-449E-AC61-BC5B7C0093C6}"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8ADC97EF-3AF2-1B93-5234-0D076A2A89B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1321818-AD75-CF14-51F2-648A73DBDC70}"/>
              </a:ext>
            </a:extLst>
          </p:cNvPr>
          <p:cNvSpPr>
            <a:spLocks noGrp="1"/>
          </p:cNvSpPr>
          <p:nvPr>
            <p:ph type="sldNum" sz="quarter" idx="12"/>
          </p:nvPr>
        </p:nvSpPr>
        <p:spPr/>
        <p:txBody>
          <a:bodyPr/>
          <a:lstStyle>
            <a:lvl1pPr>
              <a:defRPr/>
            </a:lvl1pPr>
          </a:lstStyle>
          <a:p>
            <a:pPr>
              <a:defRPr/>
            </a:pPr>
            <a:fld id="{B5345468-4E7A-465C-A99F-842EC1CF0729}" type="slidenum">
              <a:rPr lang="ja-JP" altLang="en-US"/>
              <a:pPr>
                <a:defRPr/>
              </a:pPr>
              <a:t>‹#›</a:t>
            </a:fld>
            <a:endParaRPr lang="ja-JP" altLang="en-US"/>
          </a:p>
        </p:txBody>
      </p:sp>
    </p:spTree>
    <p:extLst>
      <p:ext uri="{BB962C8B-B14F-4D97-AF65-F5344CB8AC3E}">
        <p14:creationId xmlns:p14="http://schemas.microsoft.com/office/powerpoint/2010/main" val="245267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FB27745-6ED8-A74A-1060-010A45645D83}"/>
              </a:ext>
            </a:extLst>
          </p:cNvPr>
          <p:cNvSpPr>
            <a:spLocks noGrp="1"/>
          </p:cNvSpPr>
          <p:nvPr>
            <p:ph type="dt" sz="half" idx="10"/>
          </p:nvPr>
        </p:nvSpPr>
        <p:spPr/>
        <p:txBody>
          <a:bodyPr/>
          <a:lstStyle>
            <a:lvl1pPr>
              <a:defRPr/>
            </a:lvl1pPr>
          </a:lstStyle>
          <a:p>
            <a:pPr>
              <a:defRPr/>
            </a:pPr>
            <a:fld id="{A51F2CC6-382E-4CE9-A3BC-28721E3CA589}"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0F84A4E6-64F3-24C5-8BE6-FBD9FFF68B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D939D29-BA8A-9E1C-0EF3-BF57913D85C8}"/>
              </a:ext>
            </a:extLst>
          </p:cNvPr>
          <p:cNvSpPr>
            <a:spLocks noGrp="1"/>
          </p:cNvSpPr>
          <p:nvPr>
            <p:ph type="sldNum" sz="quarter" idx="12"/>
          </p:nvPr>
        </p:nvSpPr>
        <p:spPr/>
        <p:txBody>
          <a:bodyPr/>
          <a:lstStyle>
            <a:lvl1pPr>
              <a:defRPr/>
            </a:lvl1pPr>
          </a:lstStyle>
          <a:p>
            <a:pPr>
              <a:defRPr/>
            </a:pPr>
            <a:fld id="{32AA6E1A-5E0D-491C-B38E-A245DA5E6025}" type="slidenum">
              <a:rPr lang="ja-JP" altLang="en-US"/>
              <a:pPr>
                <a:defRPr/>
              </a:pPr>
              <a:t>‹#›</a:t>
            </a:fld>
            <a:endParaRPr lang="ja-JP" altLang="en-US"/>
          </a:p>
        </p:txBody>
      </p:sp>
    </p:spTree>
    <p:extLst>
      <p:ext uri="{BB962C8B-B14F-4D97-AF65-F5344CB8AC3E}">
        <p14:creationId xmlns:p14="http://schemas.microsoft.com/office/powerpoint/2010/main" val="94848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11B686A-E938-96DD-1ECC-891642D01DBD}"/>
              </a:ext>
            </a:extLst>
          </p:cNvPr>
          <p:cNvSpPr>
            <a:spLocks noGrp="1"/>
          </p:cNvSpPr>
          <p:nvPr>
            <p:ph type="dt" sz="half" idx="10"/>
          </p:nvPr>
        </p:nvSpPr>
        <p:spPr/>
        <p:txBody>
          <a:bodyPr/>
          <a:lstStyle>
            <a:lvl1pPr>
              <a:defRPr/>
            </a:lvl1pPr>
          </a:lstStyle>
          <a:p>
            <a:pPr>
              <a:defRPr/>
            </a:pPr>
            <a:fld id="{13F31853-D830-4035-8FC2-FCF655F7271F}"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3E71C2B3-23E5-BFEB-0135-2F3F3C6FE94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2BEFF16-B371-DF27-9D2D-E31D5F173F59}"/>
              </a:ext>
            </a:extLst>
          </p:cNvPr>
          <p:cNvSpPr>
            <a:spLocks noGrp="1"/>
          </p:cNvSpPr>
          <p:nvPr>
            <p:ph type="sldNum" sz="quarter" idx="12"/>
          </p:nvPr>
        </p:nvSpPr>
        <p:spPr/>
        <p:txBody>
          <a:bodyPr/>
          <a:lstStyle>
            <a:lvl1pPr>
              <a:defRPr/>
            </a:lvl1pPr>
          </a:lstStyle>
          <a:p>
            <a:pPr>
              <a:defRPr/>
            </a:pPr>
            <a:fld id="{41DA2FE4-0736-48B4-B9DD-761E8222ADF7}" type="slidenum">
              <a:rPr lang="ja-JP" altLang="en-US"/>
              <a:pPr>
                <a:defRPr/>
              </a:pPr>
              <a:t>‹#›</a:t>
            </a:fld>
            <a:endParaRPr lang="ja-JP" altLang="en-US"/>
          </a:p>
        </p:txBody>
      </p:sp>
    </p:spTree>
    <p:extLst>
      <p:ext uri="{BB962C8B-B14F-4D97-AF65-F5344CB8AC3E}">
        <p14:creationId xmlns:p14="http://schemas.microsoft.com/office/powerpoint/2010/main" val="72471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D3B384F-BD7E-3F29-050A-57D8F73509F0}"/>
              </a:ext>
            </a:extLst>
          </p:cNvPr>
          <p:cNvSpPr>
            <a:spLocks noGrp="1"/>
          </p:cNvSpPr>
          <p:nvPr>
            <p:ph type="dt" sz="half" idx="10"/>
          </p:nvPr>
        </p:nvSpPr>
        <p:spPr/>
        <p:txBody>
          <a:bodyPr/>
          <a:lstStyle>
            <a:lvl1pPr>
              <a:defRPr/>
            </a:lvl1pPr>
          </a:lstStyle>
          <a:p>
            <a:pPr>
              <a:defRPr/>
            </a:pPr>
            <a:fld id="{E4B52B28-45B0-498D-8895-88CF803C1384}"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C22A5C89-9343-1471-4D9B-492091C8459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4EADD90-84FB-0903-9E76-FC8B358BFF18}"/>
              </a:ext>
            </a:extLst>
          </p:cNvPr>
          <p:cNvSpPr>
            <a:spLocks noGrp="1"/>
          </p:cNvSpPr>
          <p:nvPr>
            <p:ph type="sldNum" sz="quarter" idx="12"/>
          </p:nvPr>
        </p:nvSpPr>
        <p:spPr/>
        <p:txBody>
          <a:bodyPr/>
          <a:lstStyle>
            <a:lvl1pPr>
              <a:defRPr/>
            </a:lvl1pPr>
          </a:lstStyle>
          <a:p>
            <a:pPr>
              <a:defRPr/>
            </a:pPr>
            <a:fld id="{6941AB27-CD20-49BD-A88D-68A2A05EC54E}" type="slidenum">
              <a:rPr lang="ja-JP" altLang="en-US"/>
              <a:pPr>
                <a:defRPr/>
              </a:pPr>
              <a:t>‹#›</a:t>
            </a:fld>
            <a:endParaRPr lang="ja-JP" altLang="en-US"/>
          </a:p>
        </p:txBody>
      </p:sp>
    </p:spTree>
    <p:extLst>
      <p:ext uri="{BB962C8B-B14F-4D97-AF65-F5344CB8AC3E}">
        <p14:creationId xmlns:p14="http://schemas.microsoft.com/office/powerpoint/2010/main" val="103171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9CD6581-19D4-3819-3D0A-A8FD1E1A13F7}"/>
              </a:ext>
            </a:extLst>
          </p:cNvPr>
          <p:cNvSpPr>
            <a:spLocks noGrp="1"/>
          </p:cNvSpPr>
          <p:nvPr>
            <p:ph type="dt" sz="half" idx="10"/>
          </p:nvPr>
        </p:nvSpPr>
        <p:spPr/>
        <p:txBody>
          <a:bodyPr/>
          <a:lstStyle>
            <a:lvl1pPr>
              <a:defRPr/>
            </a:lvl1pPr>
          </a:lstStyle>
          <a:p>
            <a:pPr>
              <a:defRPr/>
            </a:pPr>
            <a:fld id="{FC3D5707-D43B-45BB-9860-EFDCD5550B3B}" type="datetimeFigureOut">
              <a:rPr lang="ja-JP" altLang="en-US"/>
              <a:pPr>
                <a:defRPr/>
              </a:pPr>
              <a:t>2024/4/4</a:t>
            </a:fld>
            <a:endParaRPr lang="ja-JP" altLang="en-US"/>
          </a:p>
        </p:txBody>
      </p:sp>
      <p:sp>
        <p:nvSpPr>
          <p:cNvPr id="6" name="フッター プレースホルダー 4">
            <a:extLst>
              <a:ext uri="{FF2B5EF4-FFF2-40B4-BE49-F238E27FC236}">
                <a16:creationId xmlns:a16="http://schemas.microsoft.com/office/drawing/2014/main" id="{6CEC89FB-CAF7-DD71-8442-DA127332E1D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F681915-1E72-B0ED-E8B8-33BB13016FE6}"/>
              </a:ext>
            </a:extLst>
          </p:cNvPr>
          <p:cNvSpPr>
            <a:spLocks noGrp="1"/>
          </p:cNvSpPr>
          <p:nvPr>
            <p:ph type="sldNum" sz="quarter" idx="12"/>
          </p:nvPr>
        </p:nvSpPr>
        <p:spPr/>
        <p:txBody>
          <a:bodyPr/>
          <a:lstStyle>
            <a:lvl1pPr>
              <a:defRPr/>
            </a:lvl1pPr>
          </a:lstStyle>
          <a:p>
            <a:pPr>
              <a:defRPr/>
            </a:pPr>
            <a:fld id="{DFC1DC03-1B93-4CF2-A13B-C356794C37C0}" type="slidenum">
              <a:rPr lang="ja-JP" altLang="en-US"/>
              <a:pPr>
                <a:defRPr/>
              </a:pPr>
              <a:t>‹#›</a:t>
            </a:fld>
            <a:endParaRPr lang="ja-JP" altLang="en-US"/>
          </a:p>
        </p:txBody>
      </p:sp>
    </p:spTree>
    <p:extLst>
      <p:ext uri="{BB962C8B-B14F-4D97-AF65-F5344CB8AC3E}">
        <p14:creationId xmlns:p14="http://schemas.microsoft.com/office/powerpoint/2010/main" val="36551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A92E13A5-F749-7DF0-2E94-CA7D45E013CF}"/>
              </a:ext>
            </a:extLst>
          </p:cNvPr>
          <p:cNvSpPr>
            <a:spLocks noGrp="1"/>
          </p:cNvSpPr>
          <p:nvPr>
            <p:ph type="dt" sz="half" idx="10"/>
          </p:nvPr>
        </p:nvSpPr>
        <p:spPr/>
        <p:txBody>
          <a:bodyPr/>
          <a:lstStyle>
            <a:lvl1pPr>
              <a:defRPr/>
            </a:lvl1pPr>
          </a:lstStyle>
          <a:p>
            <a:pPr>
              <a:defRPr/>
            </a:pPr>
            <a:fld id="{96C32E90-2465-4CF5-A3F0-2B3C1C46A81A}" type="datetimeFigureOut">
              <a:rPr lang="ja-JP" altLang="en-US"/>
              <a:pPr>
                <a:defRPr/>
              </a:pPr>
              <a:t>2024/4/4</a:t>
            </a:fld>
            <a:endParaRPr lang="ja-JP" altLang="en-US"/>
          </a:p>
        </p:txBody>
      </p:sp>
      <p:sp>
        <p:nvSpPr>
          <p:cNvPr id="8" name="フッター プレースホルダー 4">
            <a:extLst>
              <a:ext uri="{FF2B5EF4-FFF2-40B4-BE49-F238E27FC236}">
                <a16:creationId xmlns:a16="http://schemas.microsoft.com/office/drawing/2014/main" id="{60D788C7-8FF8-D2E5-75D4-81697935595D}"/>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50F466C6-2237-F0FF-D00B-11E2110BBD15}"/>
              </a:ext>
            </a:extLst>
          </p:cNvPr>
          <p:cNvSpPr>
            <a:spLocks noGrp="1"/>
          </p:cNvSpPr>
          <p:nvPr>
            <p:ph type="sldNum" sz="quarter" idx="12"/>
          </p:nvPr>
        </p:nvSpPr>
        <p:spPr/>
        <p:txBody>
          <a:bodyPr/>
          <a:lstStyle>
            <a:lvl1pPr>
              <a:defRPr/>
            </a:lvl1pPr>
          </a:lstStyle>
          <a:p>
            <a:pPr>
              <a:defRPr/>
            </a:pPr>
            <a:fld id="{59FC0DBA-711B-456D-AEDF-D1F227564079}" type="slidenum">
              <a:rPr lang="ja-JP" altLang="en-US"/>
              <a:pPr>
                <a:defRPr/>
              </a:pPr>
              <a:t>‹#›</a:t>
            </a:fld>
            <a:endParaRPr lang="ja-JP" altLang="en-US"/>
          </a:p>
        </p:txBody>
      </p:sp>
    </p:spTree>
    <p:extLst>
      <p:ext uri="{BB962C8B-B14F-4D97-AF65-F5344CB8AC3E}">
        <p14:creationId xmlns:p14="http://schemas.microsoft.com/office/powerpoint/2010/main" val="295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CE997092-9246-3207-59A2-6D055BA6BB90}"/>
              </a:ext>
            </a:extLst>
          </p:cNvPr>
          <p:cNvSpPr>
            <a:spLocks noGrp="1"/>
          </p:cNvSpPr>
          <p:nvPr>
            <p:ph type="dt" sz="half" idx="10"/>
          </p:nvPr>
        </p:nvSpPr>
        <p:spPr/>
        <p:txBody>
          <a:bodyPr/>
          <a:lstStyle>
            <a:lvl1pPr>
              <a:defRPr/>
            </a:lvl1pPr>
          </a:lstStyle>
          <a:p>
            <a:pPr>
              <a:defRPr/>
            </a:pPr>
            <a:fld id="{190544A5-BD2F-44D0-8A80-A7CF3858F145}" type="datetimeFigureOut">
              <a:rPr lang="ja-JP" altLang="en-US"/>
              <a:pPr>
                <a:defRPr/>
              </a:pPr>
              <a:t>2024/4/4</a:t>
            </a:fld>
            <a:endParaRPr lang="ja-JP" altLang="en-US"/>
          </a:p>
        </p:txBody>
      </p:sp>
      <p:sp>
        <p:nvSpPr>
          <p:cNvPr id="4" name="フッター プレースホルダー 4">
            <a:extLst>
              <a:ext uri="{FF2B5EF4-FFF2-40B4-BE49-F238E27FC236}">
                <a16:creationId xmlns:a16="http://schemas.microsoft.com/office/drawing/2014/main" id="{E26E804A-13F0-A678-E344-B40360C804A8}"/>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58125C73-F427-C027-2D06-1F2FB034E210}"/>
              </a:ext>
            </a:extLst>
          </p:cNvPr>
          <p:cNvSpPr>
            <a:spLocks noGrp="1"/>
          </p:cNvSpPr>
          <p:nvPr>
            <p:ph type="sldNum" sz="quarter" idx="12"/>
          </p:nvPr>
        </p:nvSpPr>
        <p:spPr/>
        <p:txBody>
          <a:bodyPr/>
          <a:lstStyle>
            <a:lvl1pPr>
              <a:defRPr/>
            </a:lvl1pPr>
          </a:lstStyle>
          <a:p>
            <a:pPr>
              <a:defRPr/>
            </a:pPr>
            <a:fld id="{1F2686BB-5965-4399-AD68-DE2DDAFC72EF}" type="slidenum">
              <a:rPr lang="ja-JP" altLang="en-US"/>
              <a:pPr>
                <a:defRPr/>
              </a:pPr>
              <a:t>‹#›</a:t>
            </a:fld>
            <a:endParaRPr lang="ja-JP" altLang="en-US"/>
          </a:p>
        </p:txBody>
      </p:sp>
    </p:spTree>
    <p:extLst>
      <p:ext uri="{BB962C8B-B14F-4D97-AF65-F5344CB8AC3E}">
        <p14:creationId xmlns:p14="http://schemas.microsoft.com/office/powerpoint/2010/main" val="20085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2258B88F-07D1-78B1-22C9-B2C7F676D01A}"/>
              </a:ext>
            </a:extLst>
          </p:cNvPr>
          <p:cNvSpPr>
            <a:spLocks noGrp="1"/>
          </p:cNvSpPr>
          <p:nvPr>
            <p:ph type="dt" sz="half" idx="10"/>
          </p:nvPr>
        </p:nvSpPr>
        <p:spPr/>
        <p:txBody>
          <a:bodyPr/>
          <a:lstStyle>
            <a:lvl1pPr>
              <a:defRPr/>
            </a:lvl1pPr>
          </a:lstStyle>
          <a:p>
            <a:pPr>
              <a:defRPr/>
            </a:pPr>
            <a:fld id="{7939B966-DA28-4037-A47D-999F53F8D9BD}" type="datetimeFigureOut">
              <a:rPr lang="ja-JP" altLang="en-US"/>
              <a:pPr>
                <a:defRPr/>
              </a:pPr>
              <a:t>2024/4/4</a:t>
            </a:fld>
            <a:endParaRPr lang="ja-JP" altLang="en-US"/>
          </a:p>
        </p:txBody>
      </p:sp>
      <p:sp>
        <p:nvSpPr>
          <p:cNvPr id="3" name="フッター プレースホルダー 4">
            <a:extLst>
              <a:ext uri="{FF2B5EF4-FFF2-40B4-BE49-F238E27FC236}">
                <a16:creationId xmlns:a16="http://schemas.microsoft.com/office/drawing/2014/main" id="{E4C35B67-DE67-ADB1-9529-6BDA20ACE15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7AB1BFB9-8143-BF70-BAC1-9526C215E90F}"/>
              </a:ext>
            </a:extLst>
          </p:cNvPr>
          <p:cNvSpPr>
            <a:spLocks noGrp="1"/>
          </p:cNvSpPr>
          <p:nvPr>
            <p:ph type="sldNum" sz="quarter" idx="12"/>
          </p:nvPr>
        </p:nvSpPr>
        <p:spPr/>
        <p:txBody>
          <a:bodyPr/>
          <a:lstStyle>
            <a:lvl1pPr>
              <a:defRPr/>
            </a:lvl1pPr>
          </a:lstStyle>
          <a:p>
            <a:pPr>
              <a:defRPr/>
            </a:pPr>
            <a:fld id="{34A51BFC-F811-4667-A4F1-9431E2FA9E35}" type="slidenum">
              <a:rPr lang="ja-JP" altLang="en-US"/>
              <a:pPr>
                <a:defRPr/>
              </a:pPr>
              <a:t>‹#›</a:t>
            </a:fld>
            <a:endParaRPr lang="ja-JP" altLang="en-US"/>
          </a:p>
        </p:txBody>
      </p:sp>
    </p:spTree>
    <p:extLst>
      <p:ext uri="{BB962C8B-B14F-4D97-AF65-F5344CB8AC3E}">
        <p14:creationId xmlns:p14="http://schemas.microsoft.com/office/powerpoint/2010/main" val="352432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D69135EC-40D0-52C7-0B42-C07220EA33D8}"/>
              </a:ext>
            </a:extLst>
          </p:cNvPr>
          <p:cNvSpPr>
            <a:spLocks noGrp="1"/>
          </p:cNvSpPr>
          <p:nvPr>
            <p:ph type="dt" sz="half" idx="10"/>
          </p:nvPr>
        </p:nvSpPr>
        <p:spPr/>
        <p:txBody>
          <a:bodyPr/>
          <a:lstStyle>
            <a:lvl1pPr>
              <a:defRPr/>
            </a:lvl1pPr>
          </a:lstStyle>
          <a:p>
            <a:pPr>
              <a:defRPr/>
            </a:pPr>
            <a:fld id="{6FBC990F-6119-4B5E-98E4-9B7BB1ABE00D}" type="datetimeFigureOut">
              <a:rPr lang="ja-JP" altLang="en-US"/>
              <a:pPr>
                <a:defRPr/>
              </a:pPr>
              <a:t>2024/4/4</a:t>
            </a:fld>
            <a:endParaRPr lang="ja-JP" altLang="en-US"/>
          </a:p>
        </p:txBody>
      </p:sp>
      <p:sp>
        <p:nvSpPr>
          <p:cNvPr id="6" name="フッター プレースホルダー 4">
            <a:extLst>
              <a:ext uri="{FF2B5EF4-FFF2-40B4-BE49-F238E27FC236}">
                <a16:creationId xmlns:a16="http://schemas.microsoft.com/office/drawing/2014/main" id="{13326A87-8BA3-FEC1-1686-637C8377CDE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1B42745A-CBFE-499D-C3D5-5143C07A119D}"/>
              </a:ext>
            </a:extLst>
          </p:cNvPr>
          <p:cNvSpPr>
            <a:spLocks noGrp="1"/>
          </p:cNvSpPr>
          <p:nvPr>
            <p:ph type="sldNum" sz="quarter" idx="12"/>
          </p:nvPr>
        </p:nvSpPr>
        <p:spPr/>
        <p:txBody>
          <a:bodyPr/>
          <a:lstStyle>
            <a:lvl1pPr>
              <a:defRPr/>
            </a:lvl1pPr>
          </a:lstStyle>
          <a:p>
            <a:pPr>
              <a:defRPr/>
            </a:pPr>
            <a:fld id="{8AEECD91-250D-43F9-A4D1-F4450DF59F0D}" type="slidenum">
              <a:rPr lang="ja-JP" altLang="en-US"/>
              <a:pPr>
                <a:defRPr/>
              </a:pPr>
              <a:t>‹#›</a:t>
            </a:fld>
            <a:endParaRPr lang="ja-JP" altLang="en-US"/>
          </a:p>
        </p:txBody>
      </p:sp>
    </p:spTree>
    <p:extLst>
      <p:ext uri="{BB962C8B-B14F-4D97-AF65-F5344CB8AC3E}">
        <p14:creationId xmlns:p14="http://schemas.microsoft.com/office/powerpoint/2010/main" val="150201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74A31A5-1D00-D712-D964-B9EBDD872B0F}"/>
              </a:ext>
            </a:extLst>
          </p:cNvPr>
          <p:cNvSpPr>
            <a:spLocks noGrp="1"/>
          </p:cNvSpPr>
          <p:nvPr>
            <p:ph type="dt" sz="half" idx="10"/>
          </p:nvPr>
        </p:nvSpPr>
        <p:spPr/>
        <p:txBody>
          <a:bodyPr/>
          <a:lstStyle>
            <a:lvl1pPr>
              <a:defRPr/>
            </a:lvl1pPr>
          </a:lstStyle>
          <a:p>
            <a:pPr>
              <a:defRPr/>
            </a:pPr>
            <a:fld id="{41CBAEAA-58B4-463C-942F-C5C508F57415}" type="datetimeFigureOut">
              <a:rPr lang="ja-JP" altLang="en-US"/>
              <a:pPr>
                <a:defRPr/>
              </a:pPr>
              <a:t>2024/4/4</a:t>
            </a:fld>
            <a:endParaRPr lang="ja-JP" altLang="en-US"/>
          </a:p>
        </p:txBody>
      </p:sp>
      <p:sp>
        <p:nvSpPr>
          <p:cNvPr id="6" name="フッター プレースホルダー 4">
            <a:extLst>
              <a:ext uri="{FF2B5EF4-FFF2-40B4-BE49-F238E27FC236}">
                <a16:creationId xmlns:a16="http://schemas.microsoft.com/office/drawing/2014/main" id="{AB163EA8-A7AD-EF77-1E98-4A420EF68CD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947BA75-F32B-ABBA-9DE8-26028A9225DC}"/>
              </a:ext>
            </a:extLst>
          </p:cNvPr>
          <p:cNvSpPr>
            <a:spLocks noGrp="1"/>
          </p:cNvSpPr>
          <p:nvPr>
            <p:ph type="sldNum" sz="quarter" idx="12"/>
          </p:nvPr>
        </p:nvSpPr>
        <p:spPr/>
        <p:txBody>
          <a:bodyPr/>
          <a:lstStyle>
            <a:lvl1pPr>
              <a:defRPr/>
            </a:lvl1pPr>
          </a:lstStyle>
          <a:p>
            <a:pPr>
              <a:defRPr/>
            </a:pPr>
            <a:fld id="{A9126B57-EBEE-46D1-99EA-6D0D753001D3}" type="slidenum">
              <a:rPr lang="ja-JP" altLang="en-US"/>
              <a:pPr>
                <a:defRPr/>
              </a:pPr>
              <a:t>‹#›</a:t>
            </a:fld>
            <a:endParaRPr lang="ja-JP" altLang="en-US"/>
          </a:p>
        </p:txBody>
      </p:sp>
    </p:spTree>
    <p:extLst>
      <p:ext uri="{BB962C8B-B14F-4D97-AF65-F5344CB8AC3E}">
        <p14:creationId xmlns:p14="http://schemas.microsoft.com/office/powerpoint/2010/main" val="266570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C011E1AF-35B1-4DF4-BDAE-46549E17926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190DC4A9-07A9-49BC-E702-D55C1DF1418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2F6DADC-FBEB-E2B3-80B9-6D5FD228EB2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D825B289-0580-4F87-B6AF-53938E781A78}" type="datetimeFigureOut">
              <a:rPr lang="ja-JP" altLang="en-US"/>
              <a:pPr>
                <a:defRPr/>
              </a:pPr>
              <a:t>2024/4/4</a:t>
            </a:fld>
            <a:endParaRPr lang="ja-JP" altLang="en-US"/>
          </a:p>
        </p:txBody>
      </p:sp>
      <p:sp>
        <p:nvSpPr>
          <p:cNvPr id="5" name="フッター プレースホルダー 4">
            <a:extLst>
              <a:ext uri="{FF2B5EF4-FFF2-40B4-BE49-F238E27FC236}">
                <a16:creationId xmlns:a16="http://schemas.microsoft.com/office/drawing/2014/main" id="{05E7335F-86A5-00F7-7CE7-6F6DDACB547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AB48DA4-4DB2-AEB4-DE83-2201CE99B35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D28F98A-7CD8-4BAC-90FA-AA6E1988834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0"/>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6.emf"/><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26.emf"/><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テキスト ボックス 1">
            <a:extLst>
              <a:ext uri="{FF2B5EF4-FFF2-40B4-BE49-F238E27FC236}">
                <a16:creationId xmlns:a16="http://schemas.microsoft.com/office/drawing/2014/main" id="{E87F17DA-7D80-B5FD-836C-723CCBEC2DC3}"/>
              </a:ext>
            </a:extLst>
          </p:cNvPr>
          <p:cNvSpPr txBox="1">
            <a:spLocks noChangeArrowheads="1"/>
          </p:cNvSpPr>
          <p:nvPr/>
        </p:nvSpPr>
        <p:spPr bwMode="auto">
          <a:xfrm>
            <a:off x="3132138" y="4716463"/>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a:latin typeface="Meiryo UI" panose="020B0604030504040204" pitchFamily="50" charset="-128"/>
                <a:ea typeface="Meiryo UI" panose="020B0604030504040204" pitchFamily="50" charset="-128"/>
              </a:rPr>
              <a:t>100</a:t>
            </a:r>
            <a:r>
              <a:rPr lang="ja-JP" altLang="en-US" sz="2800" b="1">
                <a:latin typeface="Meiryo UI" panose="020B0604030504040204" pitchFamily="50" charset="-128"/>
                <a:ea typeface="Meiryo UI" panose="020B0604030504040204" pitchFamily="50" charset="-128"/>
              </a:rPr>
              <a:t>分用</a:t>
            </a:r>
          </a:p>
        </p:txBody>
      </p:sp>
      <p:grpSp>
        <p:nvGrpSpPr>
          <p:cNvPr id="3075" name="グループ化 2">
            <a:extLst>
              <a:ext uri="{FF2B5EF4-FFF2-40B4-BE49-F238E27FC236}">
                <a16:creationId xmlns:a16="http://schemas.microsoft.com/office/drawing/2014/main" id="{912FC067-14EB-F1E5-94E7-95FECB7503F9}"/>
              </a:ext>
            </a:extLst>
          </p:cNvPr>
          <p:cNvGrpSpPr>
            <a:grpSpLocks/>
          </p:cNvGrpSpPr>
          <p:nvPr/>
        </p:nvGrpSpPr>
        <p:grpSpPr bwMode="auto">
          <a:xfrm>
            <a:off x="0" y="1557338"/>
            <a:ext cx="9144000" cy="3078162"/>
            <a:chOff x="-406" y="1556792"/>
            <a:chExt cx="9144406" cy="3077929"/>
          </a:xfrm>
        </p:grpSpPr>
        <p:sp>
          <p:nvSpPr>
            <p:cNvPr id="2" name="正方形/長方形 1">
              <a:extLst>
                <a:ext uri="{FF2B5EF4-FFF2-40B4-BE49-F238E27FC236}">
                  <a16:creationId xmlns:a16="http://schemas.microsoft.com/office/drawing/2014/main" id="{53FC3811-18DB-D2C3-0BF7-408C96F372C5}"/>
                </a:ext>
              </a:extLst>
            </p:cNvPr>
            <p:cNvSpPr/>
            <p:nvPr/>
          </p:nvSpPr>
          <p:spPr>
            <a:xfrm>
              <a:off x="-406" y="1556792"/>
              <a:ext cx="9144406" cy="3077929"/>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5" name="正方形/長方形 4">
              <a:extLst>
                <a:ext uri="{FF2B5EF4-FFF2-40B4-BE49-F238E27FC236}">
                  <a16:creationId xmlns:a16="http://schemas.microsoft.com/office/drawing/2014/main" id="{61AA6150-19CD-418E-2223-54915108325C}"/>
                </a:ext>
              </a:extLst>
            </p:cNvPr>
            <p:cNvSpPr/>
            <p:nvPr/>
          </p:nvSpPr>
          <p:spPr>
            <a:xfrm>
              <a:off x="-406" y="1709180"/>
              <a:ext cx="9144406" cy="2800138"/>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4800" dirty="0">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4800" dirty="0">
                  <a:latin typeface="HGP創英角ｺﾞｼｯｸUB" panose="020B0900000000000000" pitchFamily="50" charset="-128"/>
                  <a:ea typeface="HGP創英角ｺﾞｼｯｸUB" panose="020B0900000000000000" pitchFamily="50" charset="-128"/>
                </a:rPr>
                <a:t>進行資料</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4">
            <a:extLst>
              <a:ext uri="{FF2B5EF4-FFF2-40B4-BE49-F238E27FC236}">
                <a16:creationId xmlns:a16="http://schemas.microsoft.com/office/drawing/2014/main" id="{FAB97F60-8CF7-0BD5-328F-29D4702D49E5}"/>
              </a:ext>
            </a:extLst>
          </p:cNvPr>
          <p:cNvSpPr txBox="1">
            <a:spLocks noChangeArrowheads="1"/>
          </p:cNvSpPr>
          <p:nvPr/>
        </p:nvSpPr>
        <p:spPr bwMode="auto">
          <a:xfrm>
            <a:off x="107950" y="908050"/>
            <a:ext cx="5761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③　「基本生活支出」が決まる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16387" name="テキスト ボックス 10">
            <a:extLst>
              <a:ext uri="{FF2B5EF4-FFF2-40B4-BE49-F238E27FC236}">
                <a16:creationId xmlns:a16="http://schemas.microsoft.com/office/drawing/2014/main" id="{5CC944BB-3A8B-3BB0-4EDC-56CF55CCB47E}"/>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9</a:t>
            </a:r>
          </a:p>
        </p:txBody>
      </p:sp>
      <p:sp>
        <p:nvSpPr>
          <p:cNvPr id="16388" name="テキスト ボックス 3">
            <a:extLst>
              <a:ext uri="{FF2B5EF4-FFF2-40B4-BE49-F238E27FC236}">
                <a16:creationId xmlns:a16="http://schemas.microsoft.com/office/drawing/2014/main" id="{34F9FFD1-B935-0C25-5320-30E55F5C1F3E}"/>
              </a:ext>
            </a:extLst>
          </p:cNvPr>
          <p:cNvSpPr txBox="1">
            <a:spLocks noChangeArrowheads="1"/>
          </p:cNvSpPr>
          <p:nvPr/>
        </p:nvSpPr>
        <p:spPr bwMode="auto">
          <a:xfrm>
            <a:off x="350838" y="1571625"/>
            <a:ext cx="8642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00B0F0"/>
                </a:solidFill>
                <a:latin typeface="HGP創英角ｺﾞｼｯｸUB" panose="020B0900000000000000" pitchFamily="50" charset="-128"/>
                <a:ea typeface="HGP創英角ｺﾞｼｯｸUB" panose="020B0900000000000000" pitchFamily="50" charset="-128"/>
              </a:rPr>
              <a:t>「基本生活支出カード」</a:t>
            </a:r>
            <a:r>
              <a:rPr lang="en-US" altLang="ja-JP" sz="2800">
                <a:latin typeface="HGP創英角ｺﾞｼｯｸUB" panose="020B0900000000000000" pitchFamily="50" charset="-128"/>
                <a:ea typeface="HGP創英角ｺﾞｼｯｸUB" panose="020B0900000000000000" pitchFamily="50" charset="-128"/>
              </a:rPr>
              <a:t>3</a:t>
            </a:r>
            <a:r>
              <a:rPr lang="ja-JP" altLang="en-US" sz="2800">
                <a:latin typeface="HGP創英角ｺﾞｼｯｸUB" panose="020B0900000000000000" pitchFamily="50" charset="-128"/>
                <a:ea typeface="HGP創英角ｺﾞｼｯｸUB" panose="020B0900000000000000" pitchFamily="50" charset="-128"/>
              </a:rPr>
              <a:t>枚から、</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カード番号（①②③）</a:t>
            </a:r>
            <a:r>
              <a:rPr lang="ja-JP" altLang="en-US" sz="2800">
                <a:latin typeface="HGP創英角ｺﾞｼｯｸUB" panose="020B0900000000000000" pitchFamily="50" charset="-128"/>
                <a:ea typeface="HGP創英角ｺﾞｼｯｸUB" panose="020B0900000000000000" pitchFamily="50" charset="-128"/>
              </a:rPr>
              <a:t>と</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20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歳代の年間支出</a:t>
            </a:r>
            <a:r>
              <a:rPr lang="ja-JP" altLang="en-US" sz="2800">
                <a:latin typeface="HGP創英角ｺﾞｼｯｸUB" panose="020B0900000000000000" pitchFamily="50" charset="-128"/>
                <a:ea typeface="HGP創英角ｺﾞｼｯｸUB" panose="020B0900000000000000" pitchFamily="50" charset="-128"/>
              </a:rPr>
              <a:t>と</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住居費</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10" name="角丸四角形 9">
            <a:extLst>
              <a:ext uri="{FF2B5EF4-FFF2-40B4-BE49-F238E27FC236}">
                <a16:creationId xmlns:a16="http://schemas.microsoft.com/office/drawing/2014/main" id="{E1F74DF7-5B0F-6218-198B-E1532F635899}"/>
              </a:ext>
            </a:extLst>
          </p:cNvPr>
          <p:cNvSpPr/>
          <p:nvPr/>
        </p:nvSpPr>
        <p:spPr>
          <a:xfrm>
            <a:off x="250825" y="1484313"/>
            <a:ext cx="8642350" cy="2211387"/>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nvGrpSpPr>
          <p:cNvPr id="16390" name="グループ化 1">
            <a:extLst>
              <a:ext uri="{FF2B5EF4-FFF2-40B4-BE49-F238E27FC236}">
                <a16:creationId xmlns:a16="http://schemas.microsoft.com/office/drawing/2014/main" id="{F9E46F76-1F94-5CC1-1CE0-128EB4499B5E}"/>
              </a:ext>
            </a:extLst>
          </p:cNvPr>
          <p:cNvGrpSpPr>
            <a:grpSpLocks/>
          </p:cNvGrpSpPr>
          <p:nvPr/>
        </p:nvGrpSpPr>
        <p:grpSpPr bwMode="auto">
          <a:xfrm>
            <a:off x="0" y="0"/>
            <a:ext cx="9144000" cy="757238"/>
            <a:chOff x="-406" y="0"/>
            <a:chExt cx="9144406" cy="757412"/>
          </a:xfrm>
        </p:grpSpPr>
        <p:sp>
          <p:nvSpPr>
            <p:cNvPr id="19" name="正方形/長方形 18">
              <a:extLst>
                <a:ext uri="{FF2B5EF4-FFF2-40B4-BE49-F238E27FC236}">
                  <a16:creationId xmlns:a16="http://schemas.microsoft.com/office/drawing/2014/main" id="{E3B81A91-7042-EA5D-0B67-562CEE803373}"/>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0" name="正方形/長方形 19">
              <a:extLst>
                <a:ext uri="{FF2B5EF4-FFF2-40B4-BE49-F238E27FC236}">
                  <a16:creationId xmlns:a16="http://schemas.microsoft.com/office/drawing/2014/main" id="{050CCBE9-B3AF-D530-841A-9A991DA1EC1B}"/>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16391" name="テキスト ボックス 8">
            <a:extLst>
              <a:ext uri="{FF2B5EF4-FFF2-40B4-BE49-F238E27FC236}">
                <a16:creationId xmlns:a16="http://schemas.microsoft.com/office/drawing/2014/main" id="{7A8268A1-0BE8-B622-0406-0B9D252F6B87}"/>
              </a:ext>
            </a:extLst>
          </p:cNvPr>
          <p:cNvSpPr txBox="1">
            <a:spLocks noChangeArrowheads="1"/>
          </p:cNvSpPr>
          <p:nvPr/>
        </p:nvSpPr>
        <p:spPr bwMode="auto">
          <a:xfrm>
            <a:off x="325438" y="3749675"/>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一度引いた基本生活支出カードは、元に戻さないでください。　　　</a:t>
            </a:r>
            <a:endParaRPr lang="en-US" altLang="ja-JP" sz="2000">
              <a:latin typeface="HGP創英角ｺﾞｼｯｸUB" panose="020B0900000000000000" pitchFamily="50" charset="-128"/>
              <a:ea typeface="HGP創英角ｺﾞｼｯｸUB" panose="020B0900000000000000" pitchFamily="50" charset="-128"/>
            </a:endParaRPr>
          </a:p>
        </p:txBody>
      </p:sp>
      <p:grpSp>
        <p:nvGrpSpPr>
          <p:cNvPr id="16392" name="グループ化 1">
            <a:extLst>
              <a:ext uri="{FF2B5EF4-FFF2-40B4-BE49-F238E27FC236}">
                <a16:creationId xmlns:a16="http://schemas.microsoft.com/office/drawing/2014/main" id="{915BC41B-C785-F19C-DA88-C8011D21858D}"/>
              </a:ext>
            </a:extLst>
          </p:cNvPr>
          <p:cNvGrpSpPr>
            <a:grpSpLocks/>
          </p:cNvGrpSpPr>
          <p:nvPr/>
        </p:nvGrpSpPr>
        <p:grpSpPr bwMode="auto">
          <a:xfrm>
            <a:off x="219075" y="4165600"/>
            <a:ext cx="8569325" cy="2432050"/>
            <a:chOff x="219075" y="4165600"/>
            <a:chExt cx="8569325" cy="2432050"/>
          </a:xfrm>
        </p:grpSpPr>
        <p:pic>
          <p:nvPicPr>
            <p:cNvPr id="16393" name="図 28">
              <a:extLst>
                <a:ext uri="{FF2B5EF4-FFF2-40B4-BE49-F238E27FC236}">
                  <a16:creationId xmlns:a16="http://schemas.microsoft.com/office/drawing/2014/main" id="{95BD048E-6410-EF94-02D6-7E2CE26BA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4826000"/>
              <a:ext cx="77041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descr="スクリーンショット が含まれている画像&#10;&#10;非常に高い精度で生成された説明">
              <a:extLst>
                <a:ext uri="{FF2B5EF4-FFF2-40B4-BE49-F238E27FC236}">
                  <a16:creationId xmlns:a16="http://schemas.microsoft.com/office/drawing/2014/main" id="{8B09FD60-658D-0F94-8B5E-DA743BEA97A0}"/>
                </a:ext>
              </a:extLst>
            </p:cNvPr>
            <p:cNvPicPr>
              <a:picLocks noChangeAspect="1"/>
            </p:cNvPicPr>
            <p:nvPr/>
          </p:nvPicPr>
          <p:blipFill>
            <a:blip r:embed="rId3" cstate="screen"/>
            <a:stretch>
              <a:fillRect/>
            </a:stretch>
          </p:blipFill>
          <p:spPr>
            <a:xfrm>
              <a:off x="6953250" y="4165600"/>
              <a:ext cx="1835150" cy="2432050"/>
            </a:xfrm>
            <a:prstGeom prst="rect">
              <a:avLst/>
            </a:prstGeom>
            <a:ln w="12700">
              <a:solidFill>
                <a:schemeClr val="tx1">
                  <a:lumMod val="50000"/>
                  <a:lumOff val="50000"/>
                </a:schemeClr>
              </a:solidFill>
            </a:ln>
          </p:spPr>
        </p:pic>
        <p:sp>
          <p:nvSpPr>
            <p:cNvPr id="27" name="角丸四角形 26">
              <a:extLst>
                <a:ext uri="{FF2B5EF4-FFF2-40B4-BE49-F238E27FC236}">
                  <a16:creationId xmlns:a16="http://schemas.microsoft.com/office/drawing/2014/main" id="{13326671-6DD9-C9F7-1AEF-962107D1F540}"/>
                </a:ext>
              </a:extLst>
            </p:cNvPr>
            <p:cNvSpPr/>
            <p:nvPr/>
          </p:nvSpPr>
          <p:spPr bwMode="auto">
            <a:xfrm>
              <a:off x="6992938" y="4886325"/>
              <a:ext cx="1608137" cy="700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8" name="直線矢印コネクタ 27">
              <a:extLst>
                <a:ext uri="{FF2B5EF4-FFF2-40B4-BE49-F238E27FC236}">
                  <a16:creationId xmlns:a16="http://schemas.microsoft.com/office/drawing/2014/main" id="{0361C6AF-BFF7-DEA9-B0B8-5C79F41D029B}"/>
                </a:ext>
              </a:extLst>
            </p:cNvPr>
            <p:cNvCxnSpPr>
              <a:cxnSpLocks/>
            </p:cNvCxnSpPr>
            <p:nvPr/>
          </p:nvCxnSpPr>
          <p:spPr bwMode="auto">
            <a:xfrm flipH="1">
              <a:off x="2786063" y="5060950"/>
              <a:ext cx="4206875" cy="252413"/>
            </a:xfrm>
            <a:prstGeom prst="straightConnector1">
              <a:avLst/>
            </a:prstGeom>
            <a:ln w="317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397" name="テキスト ボックス 2">
              <a:extLst>
                <a:ext uri="{FF2B5EF4-FFF2-40B4-BE49-F238E27FC236}">
                  <a16:creationId xmlns:a16="http://schemas.microsoft.com/office/drawing/2014/main" id="{8D62C98C-7A58-F355-FEDA-70F77ADA7621}"/>
                </a:ext>
              </a:extLst>
            </p:cNvPr>
            <p:cNvSpPr txBox="1">
              <a:spLocks noChangeArrowheads="1"/>
            </p:cNvSpPr>
            <p:nvPr/>
          </p:nvSpPr>
          <p:spPr bwMode="auto">
            <a:xfrm>
              <a:off x="1908175" y="51165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6398" name="テキスト ボックス 2">
              <a:extLst>
                <a:ext uri="{FF2B5EF4-FFF2-40B4-BE49-F238E27FC236}">
                  <a16:creationId xmlns:a16="http://schemas.microsoft.com/office/drawing/2014/main" id="{CAC68B71-4890-2078-86D0-4B9B0ADF3F68}"/>
                </a:ext>
              </a:extLst>
            </p:cNvPr>
            <p:cNvSpPr txBox="1">
              <a:spLocks noChangeArrowheads="1"/>
            </p:cNvSpPr>
            <p:nvPr/>
          </p:nvSpPr>
          <p:spPr bwMode="auto">
            <a:xfrm>
              <a:off x="1908175" y="54467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  ●●</a:t>
              </a:r>
            </a:p>
          </p:txBody>
        </p:sp>
        <p:sp>
          <p:nvSpPr>
            <p:cNvPr id="32" name="角丸四角形 31">
              <a:extLst>
                <a:ext uri="{FF2B5EF4-FFF2-40B4-BE49-F238E27FC236}">
                  <a16:creationId xmlns:a16="http://schemas.microsoft.com/office/drawing/2014/main" id="{9B3A5378-173F-9417-B75E-DAC0F9D03015}"/>
                </a:ext>
              </a:extLst>
            </p:cNvPr>
            <p:cNvSpPr/>
            <p:nvPr/>
          </p:nvSpPr>
          <p:spPr bwMode="auto">
            <a:xfrm>
              <a:off x="1341438" y="4892675"/>
              <a:ext cx="809625" cy="288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33" name="直線矢印コネクタ 32">
              <a:extLst>
                <a:ext uri="{FF2B5EF4-FFF2-40B4-BE49-F238E27FC236}">
                  <a16:creationId xmlns:a16="http://schemas.microsoft.com/office/drawing/2014/main" id="{6F6E4236-B718-6176-3349-3FD45F06C6C0}"/>
                </a:ext>
              </a:extLst>
            </p:cNvPr>
            <p:cNvCxnSpPr>
              <a:cxnSpLocks/>
              <a:stCxn id="34" idx="1"/>
            </p:cNvCxnSpPr>
            <p:nvPr/>
          </p:nvCxnSpPr>
          <p:spPr bwMode="auto">
            <a:xfrm flipH="1">
              <a:off x="2151063" y="4400550"/>
              <a:ext cx="5408612" cy="49212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 33">
              <a:extLst>
                <a:ext uri="{FF2B5EF4-FFF2-40B4-BE49-F238E27FC236}">
                  <a16:creationId xmlns:a16="http://schemas.microsoft.com/office/drawing/2014/main" id="{72A91ABB-18E7-4FD5-1F96-B778407F5A69}"/>
                </a:ext>
              </a:extLst>
            </p:cNvPr>
            <p:cNvSpPr/>
            <p:nvPr/>
          </p:nvSpPr>
          <p:spPr bwMode="auto">
            <a:xfrm>
              <a:off x="7559675" y="4219575"/>
              <a:ext cx="396875" cy="361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402" name="テキスト ボックス 2">
              <a:extLst>
                <a:ext uri="{FF2B5EF4-FFF2-40B4-BE49-F238E27FC236}">
                  <a16:creationId xmlns:a16="http://schemas.microsoft.com/office/drawing/2014/main" id="{D0E9D608-EF7B-FCF1-6F52-133FC255BCDB}"/>
                </a:ext>
              </a:extLst>
            </p:cNvPr>
            <p:cNvSpPr txBox="1">
              <a:spLocks noChangeArrowheads="1"/>
            </p:cNvSpPr>
            <p:nvPr/>
          </p:nvSpPr>
          <p:spPr bwMode="auto">
            <a:xfrm>
              <a:off x="5364163" y="5084763"/>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6403" name="テキスト ボックス 2">
              <a:extLst>
                <a:ext uri="{FF2B5EF4-FFF2-40B4-BE49-F238E27FC236}">
                  <a16:creationId xmlns:a16="http://schemas.microsoft.com/office/drawing/2014/main" id="{224212E1-5EB0-188E-6B2E-B4CC46249FAC}"/>
                </a:ext>
              </a:extLst>
            </p:cNvPr>
            <p:cNvSpPr txBox="1">
              <a:spLocks noChangeArrowheads="1"/>
            </p:cNvSpPr>
            <p:nvPr/>
          </p:nvSpPr>
          <p:spPr bwMode="auto">
            <a:xfrm>
              <a:off x="5580063" y="54451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1" name="フリーフォーム 20">
              <a:extLst>
                <a:ext uri="{FF2B5EF4-FFF2-40B4-BE49-F238E27FC236}">
                  <a16:creationId xmlns:a16="http://schemas.microsoft.com/office/drawing/2014/main" id="{BE16FB1E-7FF3-B7D7-9442-0772CD8BF68D}"/>
                </a:ext>
              </a:extLst>
            </p:cNvPr>
            <p:cNvSpPr/>
            <p:nvPr/>
          </p:nvSpPr>
          <p:spPr bwMode="auto">
            <a:xfrm>
              <a:off x="2449513" y="5897563"/>
              <a:ext cx="3635375" cy="411162"/>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角丸四角形 21">
              <a:extLst>
                <a:ext uri="{FF2B5EF4-FFF2-40B4-BE49-F238E27FC236}">
                  <a16:creationId xmlns:a16="http://schemas.microsoft.com/office/drawing/2014/main" id="{2F4C3C94-7D6A-A380-1A7E-73F45D45D423}"/>
                </a:ext>
              </a:extLst>
            </p:cNvPr>
            <p:cNvSpPr/>
            <p:nvPr/>
          </p:nvSpPr>
          <p:spPr bwMode="auto">
            <a:xfrm>
              <a:off x="3860800" y="6119813"/>
              <a:ext cx="1008063"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3" name="直線コネクタ 22">
              <a:extLst>
                <a:ext uri="{FF2B5EF4-FFF2-40B4-BE49-F238E27FC236}">
                  <a16:creationId xmlns:a16="http://schemas.microsoft.com/office/drawing/2014/main" id="{987E972E-3A4B-61DA-3CC8-F78162D3E23C}"/>
                </a:ext>
              </a:extLst>
            </p:cNvPr>
            <p:cNvCxnSpPr/>
            <p:nvPr/>
          </p:nvCxnSpPr>
          <p:spPr bwMode="auto">
            <a:xfrm>
              <a:off x="1984375" y="5859463"/>
              <a:ext cx="801688"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015ADD4-F8B2-C596-CBC9-A639ADB32CC5}"/>
                </a:ext>
              </a:extLst>
            </p:cNvPr>
            <p:cNvCxnSpPr/>
            <p:nvPr/>
          </p:nvCxnSpPr>
          <p:spPr bwMode="auto">
            <a:xfrm>
              <a:off x="5537200" y="5854700"/>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DCAED77-42DD-FE44-AFE8-498C8D49CE42}"/>
                </a:ext>
              </a:extLst>
            </p:cNvPr>
            <p:cNvCxnSpPr>
              <a:cxnSpLocks/>
            </p:cNvCxnSpPr>
            <p:nvPr/>
          </p:nvCxnSpPr>
          <p:spPr bwMode="auto">
            <a:xfrm flipH="1">
              <a:off x="2786063" y="5173663"/>
              <a:ext cx="2390775" cy="493712"/>
            </a:xfrm>
            <a:prstGeom prst="straightConnector1">
              <a:avLst/>
            </a:prstGeom>
            <a:ln w="317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2">
            <a:extLst>
              <a:ext uri="{FF2B5EF4-FFF2-40B4-BE49-F238E27FC236}">
                <a16:creationId xmlns:a16="http://schemas.microsoft.com/office/drawing/2014/main" id="{5B9E00DC-1C01-0E0C-54DE-41F5A7C945D3}"/>
              </a:ext>
            </a:extLst>
          </p:cNvPr>
          <p:cNvSpPr txBox="1">
            <a:spLocks noChangeArrowheads="1"/>
          </p:cNvSpPr>
          <p:nvPr/>
        </p:nvSpPr>
        <p:spPr bwMode="auto">
          <a:xfrm>
            <a:off x="179388" y="836613"/>
            <a:ext cx="442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④　貯蓄額を計算</a:t>
            </a:r>
            <a:endParaRPr lang="en-US" altLang="ja-JP">
              <a:latin typeface="HGP創英角ｺﾞｼｯｸUB" panose="020B0900000000000000" pitchFamily="50" charset="-128"/>
              <a:ea typeface="HGP創英角ｺﾞｼｯｸUB" panose="020B0900000000000000" pitchFamily="50" charset="-128"/>
            </a:endParaRPr>
          </a:p>
        </p:txBody>
      </p:sp>
      <p:sp>
        <p:nvSpPr>
          <p:cNvPr id="17411" name="テキスト ボックス 13">
            <a:extLst>
              <a:ext uri="{FF2B5EF4-FFF2-40B4-BE49-F238E27FC236}">
                <a16:creationId xmlns:a16="http://schemas.microsoft.com/office/drawing/2014/main" id="{DA21F979-F6FF-D911-0E1E-B017F50619B8}"/>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10</a:t>
            </a:r>
          </a:p>
        </p:txBody>
      </p:sp>
      <p:grpSp>
        <p:nvGrpSpPr>
          <p:cNvPr id="17412" name="グループ化 1">
            <a:extLst>
              <a:ext uri="{FF2B5EF4-FFF2-40B4-BE49-F238E27FC236}">
                <a16:creationId xmlns:a16="http://schemas.microsoft.com/office/drawing/2014/main" id="{EFBB3376-02A8-7CC1-760A-2369BA8AEA90}"/>
              </a:ext>
            </a:extLst>
          </p:cNvPr>
          <p:cNvGrpSpPr>
            <a:grpSpLocks/>
          </p:cNvGrpSpPr>
          <p:nvPr/>
        </p:nvGrpSpPr>
        <p:grpSpPr bwMode="auto">
          <a:xfrm>
            <a:off x="687388" y="3192463"/>
            <a:ext cx="7769225" cy="3252787"/>
            <a:chOff x="971550" y="3170238"/>
            <a:chExt cx="7767638" cy="3252787"/>
          </a:xfrm>
        </p:grpSpPr>
        <p:pic>
          <p:nvPicPr>
            <p:cNvPr id="17418" name="図 27">
              <a:extLst>
                <a:ext uri="{FF2B5EF4-FFF2-40B4-BE49-F238E27FC236}">
                  <a16:creationId xmlns:a16="http://schemas.microsoft.com/office/drawing/2014/main" id="{DB02169C-572A-B534-0356-D497D5EB7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170238"/>
              <a:ext cx="7767638"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テキスト ボックス 2">
              <a:extLst>
                <a:ext uri="{FF2B5EF4-FFF2-40B4-BE49-F238E27FC236}">
                  <a16:creationId xmlns:a16="http://schemas.microsoft.com/office/drawing/2014/main" id="{B2B9A6AE-386D-6B08-99D5-C10B05D60993}"/>
                </a:ext>
              </a:extLst>
            </p:cNvPr>
            <p:cNvSpPr txBox="1">
              <a:spLocks noChangeArrowheads="1"/>
            </p:cNvSpPr>
            <p:nvPr/>
          </p:nvSpPr>
          <p:spPr bwMode="auto">
            <a:xfrm>
              <a:off x="2713038" y="379888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0" name="テキスト ボックス 19">
              <a:extLst>
                <a:ext uri="{FF2B5EF4-FFF2-40B4-BE49-F238E27FC236}">
                  <a16:creationId xmlns:a16="http://schemas.microsoft.com/office/drawing/2014/main" id="{DC0A1BFA-84A5-3DAA-548C-F81F0C5BDCAD}"/>
                </a:ext>
              </a:extLst>
            </p:cNvPr>
            <p:cNvSpPr txBox="1">
              <a:spLocks noChangeArrowheads="1"/>
            </p:cNvSpPr>
            <p:nvPr/>
          </p:nvSpPr>
          <p:spPr bwMode="auto">
            <a:xfrm>
              <a:off x="4643438" y="379888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1" name="テキスト ボックス 20">
              <a:extLst>
                <a:ext uri="{FF2B5EF4-FFF2-40B4-BE49-F238E27FC236}">
                  <a16:creationId xmlns:a16="http://schemas.microsoft.com/office/drawing/2014/main" id="{D8B30831-64D1-1B65-756E-CEEEE29E9F10}"/>
                </a:ext>
              </a:extLst>
            </p:cNvPr>
            <p:cNvSpPr txBox="1">
              <a:spLocks noChangeArrowheads="1"/>
            </p:cNvSpPr>
            <p:nvPr/>
          </p:nvSpPr>
          <p:spPr bwMode="auto">
            <a:xfrm>
              <a:off x="2963863" y="4137025"/>
              <a:ext cx="100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2" name="テキスト ボックス 21">
              <a:extLst>
                <a:ext uri="{FF2B5EF4-FFF2-40B4-BE49-F238E27FC236}">
                  <a16:creationId xmlns:a16="http://schemas.microsoft.com/office/drawing/2014/main" id="{23C84374-9B16-71F3-6327-F8AF1437A1CC}"/>
                </a:ext>
              </a:extLst>
            </p:cNvPr>
            <p:cNvSpPr txBox="1">
              <a:spLocks noChangeArrowheads="1"/>
            </p:cNvSpPr>
            <p:nvPr/>
          </p:nvSpPr>
          <p:spPr bwMode="auto">
            <a:xfrm>
              <a:off x="6391275" y="4137025"/>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3" name="テキスト ボックス 22">
              <a:extLst>
                <a:ext uri="{FF2B5EF4-FFF2-40B4-BE49-F238E27FC236}">
                  <a16:creationId xmlns:a16="http://schemas.microsoft.com/office/drawing/2014/main" id="{D3F1A4C8-267E-C0BA-E0FE-00FD523DB4CA}"/>
                </a:ext>
              </a:extLst>
            </p:cNvPr>
            <p:cNvSpPr txBox="1">
              <a:spLocks noChangeArrowheads="1"/>
            </p:cNvSpPr>
            <p:nvPr/>
          </p:nvSpPr>
          <p:spPr bwMode="auto">
            <a:xfrm>
              <a:off x="2736850" y="47863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4" name="テキスト ボックス 23">
              <a:extLst>
                <a:ext uri="{FF2B5EF4-FFF2-40B4-BE49-F238E27FC236}">
                  <a16:creationId xmlns:a16="http://schemas.microsoft.com/office/drawing/2014/main" id="{A773C5B3-BCBA-99C5-BB78-69479BB49AB1}"/>
                </a:ext>
              </a:extLst>
            </p:cNvPr>
            <p:cNvSpPr txBox="1">
              <a:spLocks noChangeArrowheads="1"/>
            </p:cNvSpPr>
            <p:nvPr/>
          </p:nvSpPr>
          <p:spPr bwMode="auto">
            <a:xfrm>
              <a:off x="6156325" y="4786313"/>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5" name="テキスト ボックス 24">
              <a:extLst>
                <a:ext uri="{FF2B5EF4-FFF2-40B4-BE49-F238E27FC236}">
                  <a16:creationId xmlns:a16="http://schemas.microsoft.com/office/drawing/2014/main" id="{337B04D8-09BD-D3E8-D387-E11271114198}"/>
                </a:ext>
              </a:extLst>
            </p:cNvPr>
            <p:cNvSpPr txBox="1">
              <a:spLocks noChangeArrowheads="1"/>
            </p:cNvSpPr>
            <p:nvPr/>
          </p:nvSpPr>
          <p:spPr bwMode="auto">
            <a:xfrm>
              <a:off x="2981325" y="5124450"/>
              <a:ext cx="100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6" name="テキスト ボックス 26">
              <a:extLst>
                <a:ext uri="{FF2B5EF4-FFF2-40B4-BE49-F238E27FC236}">
                  <a16:creationId xmlns:a16="http://schemas.microsoft.com/office/drawing/2014/main" id="{2D7A178A-E09B-4F42-D161-A0C4913A4E85}"/>
                </a:ext>
              </a:extLst>
            </p:cNvPr>
            <p:cNvSpPr txBox="1">
              <a:spLocks noChangeArrowheads="1"/>
            </p:cNvSpPr>
            <p:nvPr/>
          </p:nvSpPr>
          <p:spPr bwMode="auto">
            <a:xfrm>
              <a:off x="4821238" y="5961063"/>
              <a:ext cx="129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7" name="テキスト ボックス 27">
              <a:extLst>
                <a:ext uri="{FF2B5EF4-FFF2-40B4-BE49-F238E27FC236}">
                  <a16:creationId xmlns:a16="http://schemas.microsoft.com/office/drawing/2014/main" id="{96DE9F07-31B7-06D6-7B15-97FC3CB214DF}"/>
                </a:ext>
              </a:extLst>
            </p:cNvPr>
            <p:cNvSpPr txBox="1">
              <a:spLocks noChangeArrowheads="1"/>
            </p:cNvSpPr>
            <p:nvPr/>
          </p:nvSpPr>
          <p:spPr bwMode="auto">
            <a:xfrm>
              <a:off x="6408738" y="5124450"/>
              <a:ext cx="129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428" name="テキスト ボックス 28">
              <a:extLst>
                <a:ext uri="{FF2B5EF4-FFF2-40B4-BE49-F238E27FC236}">
                  <a16:creationId xmlns:a16="http://schemas.microsoft.com/office/drawing/2014/main" id="{8EA51C18-2BFF-EDFA-CC32-87D198148EB1}"/>
                </a:ext>
              </a:extLst>
            </p:cNvPr>
            <p:cNvSpPr txBox="1">
              <a:spLocks noChangeArrowheads="1"/>
            </p:cNvSpPr>
            <p:nvPr/>
          </p:nvSpPr>
          <p:spPr bwMode="auto">
            <a:xfrm>
              <a:off x="4643438" y="54895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9" name="角丸四角形 18">
              <a:extLst>
                <a:ext uri="{FF2B5EF4-FFF2-40B4-BE49-F238E27FC236}">
                  <a16:creationId xmlns:a16="http://schemas.microsoft.com/office/drawing/2014/main" id="{FF6A706D-6EA0-C2EB-BC60-63B2D3565AF9}"/>
                </a:ext>
              </a:extLst>
            </p:cNvPr>
            <p:cNvSpPr/>
            <p:nvPr/>
          </p:nvSpPr>
          <p:spPr bwMode="auto">
            <a:xfrm>
              <a:off x="1661971" y="3598863"/>
              <a:ext cx="863424" cy="2873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角丸四角形 19">
              <a:extLst>
                <a:ext uri="{FF2B5EF4-FFF2-40B4-BE49-F238E27FC236}">
                  <a16:creationId xmlns:a16="http://schemas.microsoft.com/office/drawing/2014/main" id="{86DEC0C0-352A-CC5A-FA06-F371FE7A5B91}"/>
                </a:ext>
              </a:extLst>
            </p:cNvPr>
            <p:cNvSpPr/>
            <p:nvPr/>
          </p:nvSpPr>
          <p:spPr bwMode="auto">
            <a:xfrm>
              <a:off x="2120665" y="4587875"/>
              <a:ext cx="863424" cy="2873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431" name="テキスト ボックス 23">
              <a:extLst>
                <a:ext uri="{FF2B5EF4-FFF2-40B4-BE49-F238E27FC236}">
                  <a16:creationId xmlns:a16="http://schemas.microsoft.com/office/drawing/2014/main" id="{F3E35550-1203-416E-71D1-77471998BDB6}"/>
                </a:ext>
              </a:extLst>
            </p:cNvPr>
            <p:cNvSpPr txBox="1">
              <a:spLocks noChangeArrowheads="1"/>
            </p:cNvSpPr>
            <p:nvPr/>
          </p:nvSpPr>
          <p:spPr bwMode="auto">
            <a:xfrm>
              <a:off x="6156325" y="5489575"/>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grpSp>
      <p:sp>
        <p:nvSpPr>
          <p:cNvPr id="17413" name="テキスト ボックス 3">
            <a:extLst>
              <a:ext uri="{FF2B5EF4-FFF2-40B4-BE49-F238E27FC236}">
                <a16:creationId xmlns:a16="http://schemas.microsoft.com/office/drawing/2014/main" id="{40ED35FC-D4DD-EB4E-2AF9-51A8ECF31A83}"/>
              </a:ext>
            </a:extLst>
          </p:cNvPr>
          <p:cNvSpPr txBox="1">
            <a:spLocks noChangeArrowheads="1"/>
          </p:cNvSpPr>
          <p:nvPr/>
        </p:nvSpPr>
        <p:spPr bwMode="auto">
          <a:xfrm>
            <a:off x="179388" y="1447800"/>
            <a:ext cx="88931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en-US" altLang="ja-JP" sz="2800">
                <a:solidFill>
                  <a:srgbClr val="00B050"/>
                </a:solidFill>
                <a:latin typeface="HGP創英角ｺﾞｼｯｸUB" panose="020B0900000000000000" pitchFamily="50" charset="-128"/>
                <a:ea typeface="HGP創英角ｺﾞｼｯｸUB" panose="020B0900000000000000" pitchFamily="50" charset="-128"/>
              </a:rPr>
              <a:t>20</a:t>
            </a:r>
            <a:r>
              <a:rPr lang="ja-JP" altLang="en-US" sz="2800">
                <a:solidFill>
                  <a:srgbClr val="00B050"/>
                </a:solidFill>
                <a:latin typeface="HGP創英角ｺﾞｼｯｸUB" panose="020B0900000000000000" pitchFamily="50" charset="-128"/>
                <a:ea typeface="HGP創英角ｺﾞｼｯｸUB" panose="020B0900000000000000" pitchFamily="50" charset="-128"/>
              </a:rPr>
              <a:t>歳代の収入</a:t>
            </a:r>
            <a:r>
              <a:rPr lang="ja-JP" altLang="en-US" sz="2800">
                <a:latin typeface="HGP創英角ｺﾞｼｯｸUB" panose="020B0900000000000000" pitchFamily="50" charset="-128"/>
                <a:ea typeface="HGP創英角ｺﾞｼｯｸUB" panose="020B0900000000000000" pitchFamily="50" charset="-128"/>
              </a:rPr>
              <a:t>から</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800">
                <a:latin typeface="HGP創英角ｺﾞｼｯｸUB" panose="020B0900000000000000" pitchFamily="50" charset="-128"/>
                <a:ea typeface="HGP創英角ｺﾞｼｯｸUB" panose="020B0900000000000000" pitchFamily="50" charset="-128"/>
              </a:rPr>
              <a:t>・</a:t>
            </a:r>
            <a:r>
              <a:rPr lang="ja-JP" altLang="en-US" sz="2800">
                <a:solidFill>
                  <a:srgbClr val="00B0F0"/>
                </a:solidFill>
                <a:latin typeface="HGP創英角ｺﾞｼｯｸUB" panose="020B0900000000000000" pitchFamily="50" charset="-128"/>
                <a:ea typeface="HGP創英角ｺﾞｼｯｸUB" panose="020B0900000000000000" pitchFamily="50" charset="-128"/>
              </a:rPr>
              <a:t>基本</a:t>
            </a:r>
            <a:endParaRPr lang="en-US" altLang="ja-JP" sz="2800">
              <a:solidFill>
                <a:srgbClr val="00B0F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00B0F0"/>
                </a:solidFill>
                <a:latin typeface="HGP創英角ｺﾞｼｯｸUB" panose="020B0900000000000000" pitchFamily="50" charset="-128"/>
                <a:ea typeface="HGP創英角ｺﾞｼｯｸUB" panose="020B0900000000000000" pitchFamily="50" charset="-128"/>
              </a:rPr>
              <a:t>　　　　　　　　　　　　　生活支出（年間支出・住居費）</a:t>
            </a:r>
            <a:r>
              <a:rPr lang="ja-JP" altLang="en-US" sz="2800">
                <a:latin typeface="HGP創英角ｺﾞｼｯｸUB" panose="020B0900000000000000" pitchFamily="50" charset="-128"/>
                <a:ea typeface="HGP創英角ｺﾞｼｯｸUB" panose="020B0900000000000000" pitchFamily="50" charset="-128"/>
              </a:rPr>
              <a:t>を引い</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て、貯蓄額を計算し、シートに書く。　　　　　　　　　　　　　</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24" name="角丸四角形 23">
            <a:extLst>
              <a:ext uri="{FF2B5EF4-FFF2-40B4-BE49-F238E27FC236}">
                <a16:creationId xmlns:a16="http://schemas.microsoft.com/office/drawing/2014/main" id="{CE9B88DE-4026-9194-5193-CC00E4C5BE06}"/>
              </a:ext>
            </a:extLst>
          </p:cNvPr>
          <p:cNvSpPr/>
          <p:nvPr/>
        </p:nvSpPr>
        <p:spPr>
          <a:xfrm>
            <a:off x="179388" y="1412875"/>
            <a:ext cx="8785225" cy="1655763"/>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nvGrpSpPr>
          <p:cNvPr id="17415" name="グループ化 1">
            <a:extLst>
              <a:ext uri="{FF2B5EF4-FFF2-40B4-BE49-F238E27FC236}">
                <a16:creationId xmlns:a16="http://schemas.microsoft.com/office/drawing/2014/main" id="{DD7727EB-F5BF-3E43-9C9E-2667C49D0981}"/>
              </a:ext>
            </a:extLst>
          </p:cNvPr>
          <p:cNvGrpSpPr>
            <a:grpSpLocks/>
          </p:cNvGrpSpPr>
          <p:nvPr/>
        </p:nvGrpSpPr>
        <p:grpSpPr bwMode="auto">
          <a:xfrm>
            <a:off x="0" y="0"/>
            <a:ext cx="9144000" cy="757238"/>
            <a:chOff x="-406" y="0"/>
            <a:chExt cx="9144406" cy="757412"/>
          </a:xfrm>
        </p:grpSpPr>
        <p:sp>
          <p:nvSpPr>
            <p:cNvPr id="21" name="正方形/長方形 20">
              <a:extLst>
                <a:ext uri="{FF2B5EF4-FFF2-40B4-BE49-F238E27FC236}">
                  <a16:creationId xmlns:a16="http://schemas.microsoft.com/office/drawing/2014/main" id="{0410147C-0C2A-7C13-9795-771C48C5A63B}"/>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933D77B6-49BE-A2FF-61BD-9E37CA03A2E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4B7BF6BC-F2E5-2757-243E-BB6B48609BA8}"/>
              </a:ext>
            </a:extLst>
          </p:cNvPr>
          <p:cNvSpPr/>
          <p:nvPr/>
        </p:nvSpPr>
        <p:spPr>
          <a:xfrm>
            <a:off x="215900" y="1449388"/>
            <a:ext cx="8748713" cy="244316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 name="テキスト ボックス 3">
            <a:extLst>
              <a:ext uri="{FF2B5EF4-FFF2-40B4-BE49-F238E27FC236}">
                <a16:creationId xmlns:a16="http://schemas.microsoft.com/office/drawing/2014/main" id="{789AEB4A-33AD-94F7-15F9-C06FEB9F3608}"/>
              </a:ext>
            </a:extLst>
          </p:cNvPr>
          <p:cNvSpPr txBox="1">
            <a:spLocks noChangeArrowheads="1"/>
          </p:cNvSpPr>
          <p:nvPr/>
        </p:nvSpPr>
        <p:spPr bwMode="auto">
          <a:xfrm>
            <a:off x="250825" y="1449388"/>
            <a:ext cx="8642350" cy="2246312"/>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カード係</a:t>
            </a:r>
            <a:r>
              <a:rPr lang="ja-JP" altLang="en-US" sz="2800" dirty="0">
                <a:latin typeface="HGP創英角ｺﾞｼｯｸUB" pitchFamily="50" charset="-128"/>
                <a:ea typeface="HGP創英角ｺﾞｼｯｸUB" pitchFamily="50" charset="-128"/>
              </a:rPr>
              <a:t>　⇒　裏返した</a:t>
            </a:r>
            <a:r>
              <a:rPr lang="ja-JP" altLang="en-US" sz="2800" dirty="0">
                <a:solidFill>
                  <a:schemeClr val="accent4"/>
                </a:solidFill>
                <a:latin typeface="HGP創英角ｺﾞｼｯｸUB" pitchFamily="50" charset="-128"/>
                <a:ea typeface="HGP創英角ｺﾞｼｯｸUB" pitchFamily="50" charset="-128"/>
              </a:rPr>
              <a:t>「自動車カード」</a:t>
            </a:r>
            <a:r>
              <a:rPr lang="en-US" altLang="ja-JP" sz="2800" dirty="0">
                <a:latin typeface="HGP創英角ｺﾞｼｯｸUB" pitchFamily="50" charset="-128"/>
                <a:ea typeface="HGP創英角ｺﾞｼｯｸUB" pitchFamily="50" charset="-128"/>
              </a:rPr>
              <a:t>2</a:t>
            </a:r>
            <a:r>
              <a:rPr lang="ja-JP" altLang="en-US" sz="2800" dirty="0">
                <a:latin typeface="HGP創英角ｺﾞｼｯｸUB" pitchFamily="50" charset="-128"/>
                <a:ea typeface="HGP創英角ｺﾞｼｯｸUB" pitchFamily="50" charset="-128"/>
              </a:rPr>
              <a:t>枚から、</a:t>
            </a:r>
            <a:r>
              <a:rPr lang="en-US" altLang="ja-JP" sz="2800" dirty="0">
                <a:latin typeface="HGP創英角ｺﾞｼｯｸUB" pitchFamily="50" charset="-128"/>
                <a:ea typeface="HGP創英角ｺﾞｼｯｸUB" pitchFamily="50" charset="-128"/>
              </a:rPr>
              <a:t>1</a:t>
            </a:r>
            <a:r>
              <a:rPr lang="ja-JP" altLang="en-US" sz="2800" dirty="0">
                <a:latin typeface="HGP創英角ｺﾞｼｯｸUB" pitchFamily="50" charset="-128"/>
                <a:ea typeface="HGP創英角ｺﾞｼｯｸUB" pitchFamily="50" charset="-128"/>
              </a:rPr>
              <a:t>枚選ぶ。</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solidFill>
                  <a:srgbClr val="FF0000"/>
                </a:solidFill>
                <a:latin typeface="HGP創英角ｺﾞｼｯｸUB" pitchFamily="50" charset="-128"/>
                <a:ea typeface="HGP創英角ｺﾞｼｯｸUB" pitchFamily="50" charset="-128"/>
              </a:rPr>
              <a:t>「自動車を買う」</a:t>
            </a:r>
            <a:r>
              <a:rPr lang="ja-JP" altLang="en-US" sz="2800" dirty="0">
                <a:latin typeface="HGP創英角ｺﾞｼｯｸUB" pitchFamily="50" charset="-128"/>
                <a:ea typeface="HGP創英角ｺﾞｼｯｸUB" pitchFamily="50" charset="-128"/>
              </a:rPr>
              <a:t>を引いた班は、</a:t>
            </a:r>
            <a:r>
              <a:rPr lang="ja-JP" altLang="en-US" sz="2800" dirty="0">
                <a:solidFill>
                  <a:srgbClr val="FF0000"/>
                </a:solidFill>
                <a:latin typeface="HGP創英角ｺﾞｼｯｸUB" pitchFamily="50" charset="-128"/>
                <a:ea typeface="HGP創英角ｺﾞｼｯｸUB" pitchFamily="50" charset="-128"/>
              </a:rPr>
              <a:t>貯蓄がマイナスでも、</a:t>
            </a:r>
            <a:endParaRPr lang="en-US" altLang="ja-JP" sz="800" dirty="0">
              <a:solidFill>
                <a:srgbClr val="FF0000"/>
              </a:solidFill>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班で話し合い、どの車を買うか決める。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dirty="0">
                <a:latin typeface="HGP創英角ｺﾞｼｯｸUB" pitchFamily="50" charset="-128"/>
                <a:ea typeface="HGP創英角ｺﾞｼｯｸUB" pitchFamily="50" charset="-128"/>
              </a:rPr>
              <a:t>　⇒　</a:t>
            </a:r>
            <a:r>
              <a:rPr lang="ja-JP" altLang="en-US" sz="2800" dirty="0">
                <a:latin typeface="HGP創英角ｺﾞｼｯｸUB" pitchFamily="50" charset="-128"/>
                <a:ea typeface="HGP創英角ｺﾞｼｯｸUB" pitchFamily="50" charset="-128"/>
              </a:rPr>
              <a:t>シートに</a:t>
            </a:r>
            <a:r>
              <a:rPr lang="ja-JP" altLang="en-US" sz="2800" dirty="0">
                <a:solidFill>
                  <a:srgbClr val="FF0000"/>
                </a:solidFill>
                <a:latin typeface="HGP創英角ｺﾞｼｯｸUB" pitchFamily="50" charset="-128"/>
                <a:ea typeface="HGP創英角ｺﾞｼｯｸUB" pitchFamily="50" charset="-128"/>
              </a:rPr>
              <a:t>車の種類</a:t>
            </a:r>
            <a:r>
              <a:rPr lang="ja-JP" altLang="en-US" sz="2800" dirty="0">
                <a:latin typeface="HGP創英角ｺﾞｼｯｸUB" pitchFamily="50" charset="-128"/>
                <a:ea typeface="HGP創英角ｺﾞｼｯｸUB" pitchFamily="50" charset="-128"/>
              </a:rPr>
              <a:t>と</a:t>
            </a:r>
            <a:r>
              <a:rPr lang="ja-JP" altLang="en-US" sz="2800" dirty="0">
                <a:solidFill>
                  <a:srgbClr val="FF0000"/>
                </a:solidFill>
                <a:latin typeface="HGP創英角ｺﾞｼｯｸUB" pitchFamily="50" charset="-128"/>
                <a:ea typeface="HGP創英角ｺﾞｼｯｸUB" pitchFamily="50" charset="-128"/>
              </a:rPr>
              <a:t>金額</a:t>
            </a:r>
            <a:r>
              <a:rPr lang="ja-JP" altLang="en-US" sz="2800" dirty="0">
                <a:latin typeface="HGP創英角ｺﾞｼｯｸUB" pitchFamily="50" charset="-128"/>
                <a:ea typeface="HGP創英角ｺﾞｼｯｸUB" pitchFamily="50" charset="-128"/>
              </a:rPr>
              <a:t>を書く。</a:t>
            </a:r>
            <a:endParaRPr lang="en-US" altLang="ja-JP" dirty="0">
              <a:latin typeface="HGP創英角ｺﾞｼｯｸUB" pitchFamily="50" charset="-128"/>
              <a:ea typeface="HGP創英角ｺﾞｼｯｸUB" pitchFamily="50" charset="-128"/>
            </a:endParaRPr>
          </a:p>
        </p:txBody>
      </p:sp>
      <p:sp>
        <p:nvSpPr>
          <p:cNvPr id="19460" name="テキスト ボックス 2">
            <a:extLst>
              <a:ext uri="{FF2B5EF4-FFF2-40B4-BE49-F238E27FC236}">
                <a16:creationId xmlns:a16="http://schemas.microsoft.com/office/drawing/2014/main" id="{85377135-0E5E-E45F-F458-E58C4074A2F8}"/>
              </a:ext>
            </a:extLst>
          </p:cNvPr>
          <p:cNvSpPr txBox="1">
            <a:spLocks noChangeArrowheads="1"/>
          </p:cNvSpPr>
          <p:nvPr/>
        </p:nvSpPr>
        <p:spPr bwMode="auto">
          <a:xfrm>
            <a:off x="144463" y="836613"/>
            <a:ext cx="896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⑤　「自動車」の購入　</a:t>
            </a:r>
            <a:endParaRPr lang="en-US" altLang="ja-JP">
              <a:latin typeface="HGP創英角ｺﾞｼｯｸUB" panose="020B0900000000000000" pitchFamily="50" charset="-128"/>
              <a:ea typeface="HGP創英角ｺﾞｼｯｸUB" panose="020B0900000000000000" pitchFamily="50" charset="-128"/>
            </a:endParaRPr>
          </a:p>
        </p:txBody>
      </p:sp>
      <p:sp>
        <p:nvSpPr>
          <p:cNvPr id="19461" name="テキスト ボックス 13">
            <a:extLst>
              <a:ext uri="{FF2B5EF4-FFF2-40B4-BE49-F238E27FC236}">
                <a16:creationId xmlns:a16="http://schemas.microsoft.com/office/drawing/2014/main" id="{980C2495-F373-1AEB-B162-81CEC7A4FCF6}"/>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11</a:t>
            </a:r>
          </a:p>
        </p:txBody>
      </p:sp>
      <p:sp>
        <p:nvSpPr>
          <p:cNvPr id="19462" name="テキスト ボックス 8">
            <a:extLst>
              <a:ext uri="{FF2B5EF4-FFF2-40B4-BE49-F238E27FC236}">
                <a16:creationId xmlns:a16="http://schemas.microsoft.com/office/drawing/2014/main" id="{C7CBD237-035F-7FB6-A131-2E3FFC22574A}"/>
              </a:ext>
            </a:extLst>
          </p:cNvPr>
          <p:cNvSpPr txBox="1">
            <a:spLocks noChangeArrowheads="1"/>
          </p:cNvSpPr>
          <p:nvPr/>
        </p:nvSpPr>
        <p:spPr bwMode="auto">
          <a:xfrm>
            <a:off x="325438" y="3892550"/>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購入した車は</a:t>
            </a:r>
            <a:r>
              <a:rPr lang="en-US" altLang="ja-JP" sz="2000">
                <a:latin typeface="HGP創英角ｺﾞｼｯｸUB" panose="020B0900000000000000" pitchFamily="50" charset="-128"/>
                <a:ea typeface="HGP創英角ｺﾞｼｯｸUB" panose="020B0900000000000000" pitchFamily="50" charset="-128"/>
              </a:rPr>
              <a:t>10</a:t>
            </a:r>
            <a:r>
              <a:rPr lang="ja-JP" altLang="en-US" sz="2000">
                <a:latin typeface="HGP創英角ｺﾞｼｯｸUB" panose="020B0900000000000000" pitchFamily="50" charset="-128"/>
                <a:ea typeface="HGP創英角ｺﾞｼｯｸUB" panose="020B0900000000000000" pitchFamily="50" charset="-128"/>
              </a:rPr>
              <a:t>年間乗ることができます。　　　</a:t>
            </a:r>
            <a:endParaRPr lang="en-US" altLang="ja-JP" sz="2000">
              <a:latin typeface="HGP創英角ｺﾞｼｯｸUB" panose="020B0900000000000000" pitchFamily="50" charset="-128"/>
              <a:ea typeface="HGP創英角ｺﾞｼｯｸUB" panose="020B0900000000000000" pitchFamily="50" charset="-128"/>
            </a:endParaRPr>
          </a:p>
        </p:txBody>
      </p:sp>
      <p:grpSp>
        <p:nvGrpSpPr>
          <p:cNvPr id="19463" name="グループ化 2">
            <a:extLst>
              <a:ext uri="{FF2B5EF4-FFF2-40B4-BE49-F238E27FC236}">
                <a16:creationId xmlns:a16="http://schemas.microsoft.com/office/drawing/2014/main" id="{812D839E-D693-D1B3-33EB-5F55B7F631DF}"/>
              </a:ext>
            </a:extLst>
          </p:cNvPr>
          <p:cNvGrpSpPr>
            <a:grpSpLocks/>
          </p:cNvGrpSpPr>
          <p:nvPr/>
        </p:nvGrpSpPr>
        <p:grpSpPr bwMode="auto">
          <a:xfrm>
            <a:off x="0" y="0"/>
            <a:ext cx="9144000" cy="757238"/>
            <a:chOff x="-406" y="0"/>
            <a:chExt cx="9144406" cy="757412"/>
          </a:xfrm>
        </p:grpSpPr>
        <p:sp>
          <p:nvSpPr>
            <p:cNvPr id="19" name="正方形/長方形 18">
              <a:extLst>
                <a:ext uri="{FF2B5EF4-FFF2-40B4-BE49-F238E27FC236}">
                  <a16:creationId xmlns:a16="http://schemas.microsoft.com/office/drawing/2014/main" id="{465A9F8F-6634-3513-94E6-25DD20A8F322}"/>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0" name="正方形/長方形 19">
              <a:extLst>
                <a:ext uri="{FF2B5EF4-FFF2-40B4-BE49-F238E27FC236}">
                  <a16:creationId xmlns:a16="http://schemas.microsoft.com/office/drawing/2014/main" id="{583BA67B-C9C5-6B6D-DE05-A2365D9FCAC0}"/>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19464" name="グループ化 1">
            <a:extLst>
              <a:ext uri="{FF2B5EF4-FFF2-40B4-BE49-F238E27FC236}">
                <a16:creationId xmlns:a16="http://schemas.microsoft.com/office/drawing/2014/main" id="{A6349235-F290-AB96-5F57-4C1662075E57}"/>
              </a:ext>
            </a:extLst>
          </p:cNvPr>
          <p:cNvGrpSpPr>
            <a:grpSpLocks/>
          </p:cNvGrpSpPr>
          <p:nvPr/>
        </p:nvGrpSpPr>
        <p:grpSpPr bwMode="auto">
          <a:xfrm>
            <a:off x="347663" y="4011613"/>
            <a:ext cx="8408987" cy="2251075"/>
            <a:chOff x="342900" y="3724275"/>
            <a:chExt cx="8408988" cy="2251075"/>
          </a:xfrm>
        </p:grpSpPr>
        <p:pic>
          <p:nvPicPr>
            <p:cNvPr id="19465" name="図 20">
              <a:extLst>
                <a:ext uri="{FF2B5EF4-FFF2-40B4-BE49-F238E27FC236}">
                  <a16:creationId xmlns:a16="http://schemas.microsoft.com/office/drawing/2014/main" id="{C2BC4DA7-F987-E432-7E84-0E7BBC4BD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5543550"/>
              <a:ext cx="75930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297E9A81-8E36-0061-B72C-D9140A0CCB0B}"/>
                </a:ext>
              </a:extLst>
            </p:cNvPr>
            <p:cNvPicPr>
              <a:picLocks noChangeAspect="1"/>
            </p:cNvPicPr>
            <p:nvPr/>
          </p:nvPicPr>
          <p:blipFill>
            <a:blip r:embed="rId4" cstate="screen"/>
            <a:stretch>
              <a:fillRect/>
            </a:stretch>
          </p:blipFill>
          <p:spPr>
            <a:xfrm>
              <a:off x="7161213" y="3724275"/>
              <a:ext cx="1590675" cy="2246312"/>
            </a:xfrm>
            <a:prstGeom prst="rect">
              <a:avLst/>
            </a:prstGeom>
            <a:ln w="12700">
              <a:solidFill>
                <a:schemeClr val="tx1">
                  <a:lumMod val="50000"/>
                  <a:lumOff val="50000"/>
                </a:schemeClr>
              </a:solidFill>
            </a:ln>
          </p:spPr>
        </p:pic>
        <p:sp>
          <p:nvSpPr>
            <p:cNvPr id="19467" name="テキスト ボックス 11">
              <a:extLst>
                <a:ext uri="{FF2B5EF4-FFF2-40B4-BE49-F238E27FC236}">
                  <a16:creationId xmlns:a16="http://schemas.microsoft.com/office/drawing/2014/main" id="{647FAE08-A8AB-B066-DCE7-A44ED56676D3}"/>
                </a:ext>
              </a:extLst>
            </p:cNvPr>
            <p:cNvSpPr txBox="1">
              <a:spLocks noChangeArrowheads="1"/>
            </p:cNvSpPr>
            <p:nvPr/>
          </p:nvSpPr>
          <p:spPr bwMode="auto">
            <a:xfrm>
              <a:off x="5554663" y="551338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3" name="角丸四角形 12">
              <a:extLst>
                <a:ext uri="{FF2B5EF4-FFF2-40B4-BE49-F238E27FC236}">
                  <a16:creationId xmlns:a16="http://schemas.microsoft.com/office/drawing/2014/main" id="{A8E406C4-2EBD-F98B-7EFE-3281118E1B95}"/>
                </a:ext>
              </a:extLst>
            </p:cNvPr>
            <p:cNvSpPr/>
            <p:nvPr/>
          </p:nvSpPr>
          <p:spPr bwMode="auto">
            <a:xfrm>
              <a:off x="1371600" y="5457825"/>
              <a:ext cx="2120900" cy="5127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角丸四角形 16">
              <a:extLst>
                <a:ext uri="{FF2B5EF4-FFF2-40B4-BE49-F238E27FC236}">
                  <a16:creationId xmlns:a16="http://schemas.microsoft.com/office/drawing/2014/main" id="{F797ACA0-B020-35D3-5219-730BA7C6070F}"/>
                </a:ext>
              </a:extLst>
            </p:cNvPr>
            <p:cNvSpPr/>
            <p:nvPr/>
          </p:nvSpPr>
          <p:spPr bwMode="auto">
            <a:xfrm>
              <a:off x="7280276" y="4060825"/>
              <a:ext cx="1296987" cy="3381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5" name="直線矢印コネクタ 14">
              <a:extLst>
                <a:ext uri="{FF2B5EF4-FFF2-40B4-BE49-F238E27FC236}">
                  <a16:creationId xmlns:a16="http://schemas.microsoft.com/office/drawing/2014/main" id="{AA022789-45CD-732D-D13C-D82D8E0C867E}"/>
                </a:ext>
              </a:extLst>
            </p:cNvPr>
            <p:cNvCxnSpPr>
              <a:cxnSpLocks/>
              <a:stCxn id="24" idx="1"/>
            </p:cNvCxnSpPr>
            <p:nvPr/>
          </p:nvCxnSpPr>
          <p:spPr bwMode="auto">
            <a:xfrm flipH="1" flipV="1">
              <a:off x="6443663" y="5735637"/>
              <a:ext cx="836613" cy="23813"/>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F094A86-59BC-A8CD-4D7C-5FB82BEE07DE}"/>
                </a:ext>
              </a:extLst>
            </p:cNvPr>
            <p:cNvCxnSpPr>
              <a:cxnSpLocks/>
            </p:cNvCxnSpPr>
            <p:nvPr/>
          </p:nvCxnSpPr>
          <p:spPr bwMode="auto">
            <a:xfrm flipH="1">
              <a:off x="3492500" y="4229100"/>
              <a:ext cx="3789362" cy="122872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4" name="角丸四角形 16">
              <a:extLst>
                <a:ext uri="{FF2B5EF4-FFF2-40B4-BE49-F238E27FC236}">
                  <a16:creationId xmlns:a16="http://schemas.microsoft.com/office/drawing/2014/main" id="{41B924C1-3738-1731-E121-B1F2629E8ED6}"/>
                </a:ext>
              </a:extLst>
            </p:cNvPr>
            <p:cNvSpPr/>
            <p:nvPr/>
          </p:nvSpPr>
          <p:spPr bwMode="auto">
            <a:xfrm>
              <a:off x="7280276" y="5572125"/>
              <a:ext cx="1368425" cy="3746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2">
            <a:extLst>
              <a:ext uri="{FF2B5EF4-FFF2-40B4-BE49-F238E27FC236}">
                <a16:creationId xmlns:a16="http://schemas.microsoft.com/office/drawing/2014/main" id="{8CCA9100-05F5-28BB-DADF-2133A0A2BBC3}"/>
              </a:ext>
            </a:extLst>
          </p:cNvPr>
          <p:cNvSpPr txBox="1">
            <a:spLocks noChangeArrowheads="1"/>
          </p:cNvSpPr>
          <p:nvPr/>
        </p:nvSpPr>
        <p:spPr bwMode="auto">
          <a:xfrm>
            <a:off x="179388" y="836613"/>
            <a:ext cx="8964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⑥　</a:t>
            </a:r>
            <a:r>
              <a:rPr lang="en-US" altLang="ja-JP">
                <a:latin typeface="HGP創英角ｺﾞｼｯｸUB" panose="020B0900000000000000" pitchFamily="50" charset="-128"/>
                <a:ea typeface="HGP創英角ｺﾞｼｯｸUB" panose="020B0900000000000000" pitchFamily="50" charset="-128"/>
              </a:rPr>
              <a:t>20</a:t>
            </a:r>
            <a:r>
              <a:rPr lang="ja-JP" altLang="en-US">
                <a:latin typeface="HGP創英角ｺﾞｼｯｸUB" panose="020B0900000000000000" pitchFamily="50" charset="-128"/>
                <a:ea typeface="HGP創英角ｺﾞｼｯｸUB" panose="020B0900000000000000" pitchFamily="50" charset="-128"/>
              </a:rPr>
              <a:t>歳代の貯蓄額を計算　</a:t>
            </a:r>
            <a:endParaRPr lang="en-US" altLang="ja-JP">
              <a:latin typeface="HGP創英角ｺﾞｼｯｸUB" panose="020B0900000000000000" pitchFamily="50" charset="-128"/>
              <a:ea typeface="HGP創英角ｺﾞｼｯｸUB" panose="020B0900000000000000" pitchFamily="50" charset="-128"/>
            </a:endParaRPr>
          </a:p>
        </p:txBody>
      </p:sp>
      <p:sp>
        <p:nvSpPr>
          <p:cNvPr id="21507" name="テキスト ボックス 13">
            <a:extLst>
              <a:ext uri="{FF2B5EF4-FFF2-40B4-BE49-F238E27FC236}">
                <a16:creationId xmlns:a16="http://schemas.microsoft.com/office/drawing/2014/main" id="{2081DBF7-B201-8F19-9FCF-12FF771A7ADB}"/>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12</a:t>
            </a:r>
          </a:p>
        </p:txBody>
      </p:sp>
      <p:sp>
        <p:nvSpPr>
          <p:cNvPr id="8" name="角丸四角形 7">
            <a:extLst>
              <a:ext uri="{FF2B5EF4-FFF2-40B4-BE49-F238E27FC236}">
                <a16:creationId xmlns:a16="http://schemas.microsoft.com/office/drawing/2014/main" id="{AE04894C-A1D5-83EE-60EA-C1D58AC0E474}"/>
              </a:ext>
            </a:extLst>
          </p:cNvPr>
          <p:cNvSpPr/>
          <p:nvPr/>
        </p:nvSpPr>
        <p:spPr>
          <a:xfrm>
            <a:off x="215900" y="1449388"/>
            <a:ext cx="8640763" cy="149701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1509" name="テキスト ボックス 3">
            <a:extLst>
              <a:ext uri="{FF2B5EF4-FFF2-40B4-BE49-F238E27FC236}">
                <a16:creationId xmlns:a16="http://schemas.microsoft.com/office/drawing/2014/main" id="{69A8FEA1-771F-D2A1-0E61-6E0584A4472C}"/>
              </a:ext>
            </a:extLst>
          </p:cNvPr>
          <p:cNvSpPr txBox="1">
            <a:spLocks noChangeArrowheads="1"/>
          </p:cNvSpPr>
          <p:nvPr/>
        </p:nvSpPr>
        <p:spPr bwMode="auto">
          <a:xfrm>
            <a:off x="315913" y="1412875"/>
            <a:ext cx="86423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自動車を購入した場合は、</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ここまでの貯蓄額</a:t>
            </a:r>
            <a:r>
              <a:rPr lang="ja-JP" altLang="en-US" sz="2800">
                <a:latin typeface="HGP創英角ｺﾞｼｯｸUB" panose="020B0900000000000000" pitchFamily="50" charset="-128"/>
                <a:ea typeface="HGP創英角ｺﾞｼｯｸUB" panose="020B0900000000000000" pitchFamily="50" charset="-128"/>
              </a:rPr>
              <a:t>から</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自動車の</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購入額</a:t>
            </a:r>
            <a:r>
              <a:rPr lang="ja-JP" altLang="en-US" sz="2800">
                <a:latin typeface="HGP創英角ｺﾞｼｯｸUB" panose="020B0900000000000000" pitchFamily="50" charset="-128"/>
                <a:ea typeface="HGP創英角ｺﾞｼｯｸUB" panose="020B0900000000000000" pitchFamily="50" charset="-128"/>
              </a:rPr>
              <a:t>を引き、結果をシートに書く。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21510" name="グループ化 1">
            <a:extLst>
              <a:ext uri="{FF2B5EF4-FFF2-40B4-BE49-F238E27FC236}">
                <a16:creationId xmlns:a16="http://schemas.microsoft.com/office/drawing/2014/main" id="{8B4EA62E-D19C-1202-8435-52716EC72F68}"/>
              </a:ext>
            </a:extLst>
          </p:cNvPr>
          <p:cNvGrpSpPr>
            <a:grpSpLocks/>
          </p:cNvGrpSpPr>
          <p:nvPr/>
        </p:nvGrpSpPr>
        <p:grpSpPr bwMode="auto">
          <a:xfrm>
            <a:off x="633413" y="3767138"/>
            <a:ext cx="8007350" cy="1803400"/>
            <a:chOff x="568325" y="3784600"/>
            <a:chExt cx="8007350" cy="1803400"/>
          </a:xfrm>
        </p:grpSpPr>
        <p:pic>
          <p:nvPicPr>
            <p:cNvPr id="21514" name="図 14">
              <a:extLst>
                <a:ext uri="{FF2B5EF4-FFF2-40B4-BE49-F238E27FC236}">
                  <a16:creationId xmlns:a16="http://schemas.microsoft.com/office/drawing/2014/main" id="{D90863F4-33E4-348A-849E-CC58F37BA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784600"/>
              <a:ext cx="80073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テキスト ボックス 8">
              <a:extLst>
                <a:ext uri="{FF2B5EF4-FFF2-40B4-BE49-F238E27FC236}">
                  <a16:creationId xmlns:a16="http://schemas.microsoft.com/office/drawing/2014/main" id="{7FA48FD1-90C9-EBC6-0BFE-7742B60B6C06}"/>
                </a:ext>
              </a:extLst>
            </p:cNvPr>
            <p:cNvSpPr txBox="1">
              <a:spLocks noChangeArrowheads="1"/>
            </p:cNvSpPr>
            <p:nvPr/>
          </p:nvSpPr>
          <p:spPr bwMode="auto">
            <a:xfrm>
              <a:off x="4505325" y="3833813"/>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1516" name="テキスト ボックス 9">
              <a:extLst>
                <a:ext uri="{FF2B5EF4-FFF2-40B4-BE49-F238E27FC236}">
                  <a16:creationId xmlns:a16="http://schemas.microsoft.com/office/drawing/2014/main" id="{1C0022C2-87B5-DF57-49F0-8AA37D658201}"/>
                </a:ext>
              </a:extLst>
            </p:cNvPr>
            <p:cNvSpPr txBox="1">
              <a:spLocks noChangeArrowheads="1"/>
            </p:cNvSpPr>
            <p:nvPr/>
          </p:nvSpPr>
          <p:spPr bwMode="auto">
            <a:xfrm>
              <a:off x="6084888" y="4324350"/>
              <a:ext cx="129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1517" name="テキスト ボックス 10">
              <a:extLst>
                <a:ext uri="{FF2B5EF4-FFF2-40B4-BE49-F238E27FC236}">
                  <a16:creationId xmlns:a16="http://schemas.microsoft.com/office/drawing/2014/main" id="{8501B384-856C-8CBE-77A9-4DB14059ACFC}"/>
                </a:ext>
              </a:extLst>
            </p:cNvPr>
            <p:cNvSpPr txBox="1">
              <a:spLocks noChangeArrowheads="1"/>
            </p:cNvSpPr>
            <p:nvPr/>
          </p:nvSpPr>
          <p:spPr bwMode="auto">
            <a:xfrm>
              <a:off x="4535488" y="49911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1" name="角丸四角形 10">
              <a:extLst>
                <a:ext uri="{FF2B5EF4-FFF2-40B4-BE49-F238E27FC236}">
                  <a16:creationId xmlns:a16="http://schemas.microsoft.com/office/drawing/2014/main" id="{54E9B363-751B-4ABC-798B-A35FA42CF18D}"/>
                </a:ext>
              </a:extLst>
            </p:cNvPr>
            <p:cNvSpPr/>
            <p:nvPr/>
          </p:nvSpPr>
          <p:spPr bwMode="auto">
            <a:xfrm>
              <a:off x="1835150" y="4341812"/>
              <a:ext cx="1944687" cy="400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grpSp>
        <p:nvGrpSpPr>
          <p:cNvPr id="21511" name="グループ化 1">
            <a:extLst>
              <a:ext uri="{FF2B5EF4-FFF2-40B4-BE49-F238E27FC236}">
                <a16:creationId xmlns:a16="http://schemas.microsoft.com/office/drawing/2014/main" id="{B37F909B-C504-1FA6-821E-B1EDCFC19764}"/>
              </a:ext>
            </a:extLst>
          </p:cNvPr>
          <p:cNvGrpSpPr>
            <a:grpSpLocks/>
          </p:cNvGrpSpPr>
          <p:nvPr/>
        </p:nvGrpSpPr>
        <p:grpSpPr bwMode="auto">
          <a:xfrm>
            <a:off x="0" y="0"/>
            <a:ext cx="9144000" cy="757238"/>
            <a:chOff x="-406" y="0"/>
            <a:chExt cx="9144406" cy="757412"/>
          </a:xfrm>
        </p:grpSpPr>
        <p:sp>
          <p:nvSpPr>
            <p:cNvPr id="12" name="正方形/長方形 11">
              <a:extLst>
                <a:ext uri="{FF2B5EF4-FFF2-40B4-BE49-F238E27FC236}">
                  <a16:creationId xmlns:a16="http://schemas.microsoft.com/office/drawing/2014/main" id="{75AA00CC-3DBD-7279-FEE6-81FB3E25ABB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4F9F47C5-F36A-37BE-F423-604B99AA4C10}"/>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a:extLst>
              <a:ext uri="{FF2B5EF4-FFF2-40B4-BE49-F238E27FC236}">
                <a16:creationId xmlns:a16="http://schemas.microsoft.com/office/drawing/2014/main" id="{42238CB6-B0E7-8A89-5814-6A5255E7B551}"/>
              </a:ext>
            </a:extLst>
          </p:cNvPr>
          <p:cNvSpPr/>
          <p:nvPr/>
        </p:nvSpPr>
        <p:spPr>
          <a:xfrm>
            <a:off x="215900" y="1449388"/>
            <a:ext cx="8640763" cy="183515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3555" name="テキスト ボックス 13">
            <a:extLst>
              <a:ext uri="{FF2B5EF4-FFF2-40B4-BE49-F238E27FC236}">
                <a16:creationId xmlns:a16="http://schemas.microsoft.com/office/drawing/2014/main" id="{2BEEF732-E1D3-0596-224F-D8CF1499433B}"/>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13</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23556" name="テキスト ボックス 9">
            <a:extLst>
              <a:ext uri="{FF2B5EF4-FFF2-40B4-BE49-F238E27FC236}">
                <a16:creationId xmlns:a16="http://schemas.microsoft.com/office/drawing/2014/main" id="{6AEBF630-FAE6-D63A-EAF0-BEC42B33A92E}"/>
              </a:ext>
            </a:extLst>
          </p:cNvPr>
          <p:cNvSpPr txBox="1">
            <a:spLocks noChangeArrowheads="1"/>
          </p:cNvSpPr>
          <p:nvPr/>
        </p:nvSpPr>
        <p:spPr bwMode="auto">
          <a:xfrm>
            <a:off x="179388" y="908050"/>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⑦　</a:t>
            </a:r>
            <a:r>
              <a:rPr lang="en-US" altLang="ja-JP">
                <a:latin typeface="HGP創英角ｺﾞｼｯｸUB" panose="020B0900000000000000" pitchFamily="50" charset="-128"/>
                <a:ea typeface="HGP創英角ｺﾞｼｯｸUB" panose="020B0900000000000000" pitchFamily="50" charset="-128"/>
              </a:rPr>
              <a:t>20</a:t>
            </a:r>
            <a:r>
              <a:rPr lang="ja-JP" altLang="en-US">
                <a:latin typeface="HGP創英角ｺﾞｼｯｸUB" panose="020B0900000000000000" pitchFamily="50" charset="-128"/>
                <a:ea typeface="HGP創英角ｺﾞｼｯｸUB" panose="020B0900000000000000" pitchFamily="50" charset="-128"/>
              </a:rPr>
              <a:t>歳代の思い出ポイントを数えよう</a:t>
            </a:r>
            <a:endParaRPr lang="en-US" altLang="ja-JP">
              <a:latin typeface="HGP創英角ｺﾞｼｯｸUB" panose="020B0900000000000000" pitchFamily="50" charset="-128"/>
              <a:ea typeface="HGP創英角ｺﾞｼｯｸUB" panose="020B0900000000000000" pitchFamily="50" charset="-128"/>
            </a:endParaRPr>
          </a:p>
        </p:txBody>
      </p:sp>
      <p:sp>
        <p:nvSpPr>
          <p:cNvPr id="23557" name="テキスト ボックス 3">
            <a:extLst>
              <a:ext uri="{FF2B5EF4-FFF2-40B4-BE49-F238E27FC236}">
                <a16:creationId xmlns:a16="http://schemas.microsoft.com/office/drawing/2014/main" id="{FF53815F-A843-179C-6EA3-87FFEF6A52F0}"/>
              </a:ext>
            </a:extLst>
          </p:cNvPr>
          <p:cNvSpPr txBox="1">
            <a:spLocks noChangeArrowheads="1"/>
          </p:cNvSpPr>
          <p:nvPr/>
        </p:nvSpPr>
        <p:spPr bwMode="auto">
          <a:xfrm>
            <a:off x="315913" y="1500188"/>
            <a:ext cx="8642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思い出係</a:t>
            </a:r>
            <a:r>
              <a:rPr lang="ja-JP" altLang="en-US" sz="2800">
                <a:latin typeface="HGP創英角ｺﾞｼｯｸUB" panose="020B0900000000000000" pitchFamily="50" charset="-128"/>
                <a:ea typeface="HGP創英角ｺﾞｼｯｸUB" panose="020B0900000000000000" pitchFamily="50" charset="-128"/>
              </a:rPr>
              <a:t>　⇒　収入・基本生活支出・自動車の</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ポイント</a:t>
            </a:r>
            <a:r>
              <a:rPr lang="ja-JP" altLang="en-US" sz="2800">
                <a:latin typeface="HGP創英角ｺﾞｼｯｸUB" panose="020B0900000000000000" pitchFamily="50" charset="-128"/>
                <a:ea typeface="HGP創英角ｺﾞｼｯｸUB" panose="020B0900000000000000" pitchFamily="50" charset="-128"/>
              </a:rPr>
              <a:t>を、記録・計算係に伝える。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思い出ポイント</a:t>
            </a:r>
            <a:r>
              <a:rPr lang="ja-JP" altLang="en-US" sz="2800">
                <a:latin typeface="HGP創英角ｺﾞｼｯｸUB" panose="020B0900000000000000" pitchFamily="50" charset="-128"/>
                <a:ea typeface="HGP創英角ｺﾞｼｯｸUB" panose="020B0900000000000000" pitchFamily="50" charset="-128"/>
              </a:rPr>
              <a:t>をシートに書く。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23558" name="グループ化 2">
            <a:extLst>
              <a:ext uri="{FF2B5EF4-FFF2-40B4-BE49-F238E27FC236}">
                <a16:creationId xmlns:a16="http://schemas.microsoft.com/office/drawing/2014/main" id="{8F86EE26-18C5-87D3-42F0-695F0ED786A1}"/>
              </a:ext>
            </a:extLst>
          </p:cNvPr>
          <p:cNvGrpSpPr>
            <a:grpSpLocks/>
          </p:cNvGrpSpPr>
          <p:nvPr/>
        </p:nvGrpSpPr>
        <p:grpSpPr bwMode="auto">
          <a:xfrm>
            <a:off x="0" y="0"/>
            <a:ext cx="9144000" cy="757238"/>
            <a:chOff x="-406" y="0"/>
            <a:chExt cx="9144406" cy="757412"/>
          </a:xfrm>
        </p:grpSpPr>
        <p:sp>
          <p:nvSpPr>
            <p:cNvPr id="30" name="正方形/長方形 29">
              <a:extLst>
                <a:ext uri="{FF2B5EF4-FFF2-40B4-BE49-F238E27FC236}">
                  <a16:creationId xmlns:a16="http://schemas.microsoft.com/office/drawing/2014/main" id="{2716EB8F-F1FF-E5F3-DCF4-5BEC56DEA855}"/>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1" name="正方形/長方形 30">
              <a:extLst>
                <a:ext uri="{FF2B5EF4-FFF2-40B4-BE49-F238E27FC236}">
                  <a16:creationId xmlns:a16="http://schemas.microsoft.com/office/drawing/2014/main" id="{37F009D9-CA38-0A88-9054-57ABEB161845}"/>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23559" name="グループ化 1">
            <a:extLst>
              <a:ext uri="{FF2B5EF4-FFF2-40B4-BE49-F238E27FC236}">
                <a16:creationId xmlns:a16="http://schemas.microsoft.com/office/drawing/2014/main" id="{7B46B3DE-5A8E-0427-0790-59103C58E8FC}"/>
              </a:ext>
            </a:extLst>
          </p:cNvPr>
          <p:cNvGrpSpPr>
            <a:grpSpLocks/>
          </p:cNvGrpSpPr>
          <p:nvPr/>
        </p:nvGrpSpPr>
        <p:grpSpPr bwMode="auto">
          <a:xfrm>
            <a:off x="1435100" y="3284538"/>
            <a:ext cx="6765925" cy="3425825"/>
            <a:chOff x="1435100" y="3284538"/>
            <a:chExt cx="6765925" cy="3425825"/>
          </a:xfrm>
        </p:grpSpPr>
        <p:pic>
          <p:nvPicPr>
            <p:cNvPr id="23560" name="図 32">
              <a:extLst>
                <a:ext uri="{FF2B5EF4-FFF2-40B4-BE49-F238E27FC236}">
                  <a16:creationId xmlns:a16="http://schemas.microsoft.com/office/drawing/2014/main" id="{BF209929-30DF-4D60-7C84-ECD8F6CD1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3284538"/>
              <a:ext cx="3500438"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A905118F-1EBA-377D-F4A7-422229FF8E74}"/>
                </a:ext>
              </a:extLst>
            </p:cNvPr>
            <p:cNvPicPr>
              <a:picLocks noChangeAspect="1"/>
            </p:cNvPicPr>
            <p:nvPr/>
          </p:nvPicPr>
          <p:blipFill rotWithShape="1">
            <a:blip r:embed="rId3" cstate="screen"/>
            <a:srcRect/>
            <a:stretch/>
          </p:blipFill>
          <p:spPr>
            <a:xfrm>
              <a:off x="5386388" y="3384550"/>
              <a:ext cx="1346200" cy="1008063"/>
            </a:xfrm>
            <a:prstGeom prst="rect">
              <a:avLst/>
            </a:prstGeom>
            <a:ln w="12700">
              <a:solidFill>
                <a:schemeClr val="tx1">
                  <a:lumMod val="50000"/>
                  <a:lumOff val="50000"/>
                </a:schemeClr>
              </a:solidFill>
            </a:ln>
          </p:spPr>
        </p:pic>
        <p:pic>
          <p:nvPicPr>
            <p:cNvPr id="8" name="図 7">
              <a:extLst>
                <a:ext uri="{FF2B5EF4-FFF2-40B4-BE49-F238E27FC236}">
                  <a16:creationId xmlns:a16="http://schemas.microsoft.com/office/drawing/2014/main" id="{53E8AF6E-D978-B5EE-8FCE-3B0AE0FCDC77}"/>
                </a:ext>
              </a:extLst>
            </p:cNvPr>
            <p:cNvPicPr>
              <a:picLocks noChangeAspect="1"/>
            </p:cNvPicPr>
            <p:nvPr/>
          </p:nvPicPr>
          <p:blipFill rotWithShape="1">
            <a:blip r:embed="rId4" cstate="screen"/>
            <a:srcRect/>
            <a:stretch/>
          </p:blipFill>
          <p:spPr>
            <a:xfrm>
              <a:off x="5392738" y="4495800"/>
              <a:ext cx="1346200" cy="1008063"/>
            </a:xfrm>
            <a:prstGeom prst="rect">
              <a:avLst/>
            </a:prstGeom>
            <a:ln w="12700">
              <a:solidFill>
                <a:schemeClr val="tx1">
                  <a:lumMod val="50000"/>
                  <a:lumOff val="50000"/>
                </a:schemeClr>
              </a:solidFill>
            </a:ln>
          </p:spPr>
        </p:pic>
        <p:pic>
          <p:nvPicPr>
            <p:cNvPr id="10" name="図 9" descr="テキスト が含まれている画像&#10;&#10;高い精度で生成された説明">
              <a:extLst>
                <a:ext uri="{FF2B5EF4-FFF2-40B4-BE49-F238E27FC236}">
                  <a16:creationId xmlns:a16="http://schemas.microsoft.com/office/drawing/2014/main" id="{D176D5FC-68B3-7E4B-8505-98206D56BEF5}"/>
                </a:ext>
              </a:extLst>
            </p:cNvPr>
            <p:cNvPicPr>
              <a:picLocks noChangeAspect="1"/>
            </p:cNvPicPr>
            <p:nvPr/>
          </p:nvPicPr>
          <p:blipFill>
            <a:blip r:embed="rId5" cstate="screen"/>
            <a:stretch>
              <a:fillRect/>
            </a:stretch>
          </p:blipFill>
          <p:spPr>
            <a:xfrm>
              <a:off x="6902450" y="5230813"/>
              <a:ext cx="1298575" cy="1479550"/>
            </a:xfrm>
            <a:prstGeom prst="rect">
              <a:avLst/>
            </a:prstGeom>
            <a:ln w="12700">
              <a:solidFill>
                <a:schemeClr val="tx1">
                  <a:lumMod val="50000"/>
                  <a:lumOff val="50000"/>
                </a:schemeClr>
              </a:solidFill>
            </a:ln>
          </p:spPr>
        </p:pic>
        <p:sp>
          <p:nvSpPr>
            <p:cNvPr id="14" name="角丸四角形 13">
              <a:extLst>
                <a:ext uri="{FF2B5EF4-FFF2-40B4-BE49-F238E27FC236}">
                  <a16:creationId xmlns:a16="http://schemas.microsoft.com/office/drawing/2014/main" id="{4354286B-9F0C-46C6-0F7A-477C6D6429DC}"/>
                </a:ext>
              </a:extLst>
            </p:cNvPr>
            <p:cNvSpPr/>
            <p:nvPr/>
          </p:nvSpPr>
          <p:spPr bwMode="auto">
            <a:xfrm>
              <a:off x="6873875" y="5548313"/>
              <a:ext cx="720725" cy="6223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 name="角丸四角形 14">
              <a:extLst>
                <a:ext uri="{FF2B5EF4-FFF2-40B4-BE49-F238E27FC236}">
                  <a16:creationId xmlns:a16="http://schemas.microsoft.com/office/drawing/2014/main" id="{AC86C25A-5A82-9B71-3FBC-85C221FB345F}"/>
                </a:ext>
              </a:extLst>
            </p:cNvPr>
            <p:cNvSpPr/>
            <p:nvPr/>
          </p:nvSpPr>
          <p:spPr bwMode="auto">
            <a:xfrm>
              <a:off x="5518150" y="4579938"/>
              <a:ext cx="1125538" cy="6381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0" name="直線矢印コネクタ 19">
              <a:extLst>
                <a:ext uri="{FF2B5EF4-FFF2-40B4-BE49-F238E27FC236}">
                  <a16:creationId xmlns:a16="http://schemas.microsoft.com/office/drawing/2014/main" id="{E943D735-CB0E-C1C1-1425-394B2A5A7A18}"/>
                </a:ext>
              </a:extLst>
            </p:cNvPr>
            <p:cNvCxnSpPr>
              <a:cxnSpLocks/>
              <a:stCxn id="14" idx="1"/>
            </p:cNvCxnSpPr>
            <p:nvPr/>
          </p:nvCxnSpPr>
          <p:spPr bwMode="auto">
            <a:xfrm flipH="1" flipV="1">
              <a:off x="4637088" y="5821363"/>
              <a:ext cx="2236787"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2E330E1-4F35-1E13-2E73-5DF13B962A0A}"/>
                </a:ext>
              </a:extLst>
            </p:cNvPr>
            <p:cNvCxnSpPr>
              <a:cxnSpLocks/>
            </p:cNvCxnSpPr>
            <p:nvPr/>
          </p:nvCxnSpPr>
          <p:spPr bwMode="auto">
            <a:xfrm flipH="1" flipV="1">
              <a:off x="4637088" y="4627563"/>
              <a:ext cx="881062" cy="555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6A3D8BB5-BAE2-EC4B-F8F5-07B47D1E101C}"/>
                </a:ext>
              </a:extLst>
            </p:cNvPr>
            <p:cNvCxnSpPr>
              <a:cxnSpLocks/>
              <a:stCxn id="32" idx="1"/>
            </p:cNvCxnSpPr>
            <p:nvPr/>
          </p:nvCxnSpPr>
          <p:spPr bwMode="auto">
            <a:xfrm flipH="1" flipV="1">
              <a:off x="4586288" y="3714750"/>
              <a:ext cx="931862" cy="44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69" name="テキスト ボックス 20">
              <a:extLst>
                <a:ext uri="{FF2B5EF4-FFF2-40B4-BE49-F238E27FC236}">
                  <a16:creationId xmlns:a16="http://schemas.microsoft.com/office/drawing/2014/main" id="{FAD64B00-35ED-B0DB-CC20-9CA81CDA6AED}"/>
                </a:ext>
              </a:extLst>
            </p:cNvPr>
            <p:cNvSpPr txBox="1">
              <a:spLocks noChangeArrowheads="1"/>
            </p:cNvSpPr>
            <p:nvPr/>
          </p:nvSpPr>
          <p:spPr bwMode="auto">
            <a:xfrm>
              <a:off x="4125913" y="3502025"/>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0" name="テキスト ボックス 21">
              <a:extLst>
                <a:ext uri="{FF2B5EF4-FFF2-40B4-BE49-F238E27FC236}">
                  <a16:creationId xmlns:a16="http://schemas.microsoft.com/office/drawing/2014/main" id="{962D99D5-D93E-3CE3-7477-23A19383CADF}"/>
                </a:ext>
              </a:extLst>
            </p:cNvPr>
            <p:cNvSpPr txBox="1">
              <a:spLocks noChangeArrowheads="1"/>
            </p:cNvSpPr>
            <p:nvPr/>
          </p:nvSpPr>
          <p:spPr bwMode="auto">
            <a:xfrm>
              <a:off x="4125913" y="4308475"/>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1" name="テキスト ボックス 22">
              <a:extLst>
                <a:ext uri="{FF2B5EF4-FFF2-40B4-BE49-F238E27FC236}">
                  <a16:creationId xmlns:a16="http://schemas.microsoft.com/office/drawing/2014/main" id="{D156EFF2-4A0E-A226-A1E8-72D3E00A4F87}"/>
                </a:ext>
              </a:extLst>
            </p:cNvPr>
            <p:cNvSpPr txBox="1">
              <a:spLocks noChangeArrowheads="1"/>
            </p:cNvSpPr>
            <p:nvPr/>
          </p:nvSpPr>
          <p:spPr bwMode="auto">
            <a:xfrm>
              <a:off x="4135438" y="5651500"/>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2" name="テキスト ボックス 24">
              <a:extLst>
                <a:ext uri="{FF2B5EF4-FFF2-40B4-BE49-F238E27FC236}">
                  <a16:creationId xmlns:a16="http://schemas.microsoft.com/office/drawing/2014/main" id="{608553A6-8333-1000-A4EE-C52592E7D2DB}"/>
                </a:ext>
              </a:extLst>
            </p:cNvPr>
            <p:cNvSpPr txBox="1">
              <a:spLocks noChangeArrowheads="1"/>
            </p:cNvSpPr>
            <p:nvPr/>
          </p:nvSpPr>
          <p:spPr bwMode="auto">
            <a:xfrm>
              <a:off x="4125913" y="6169025"/>
              <a:ext cx="358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3" name="テキスト ボックス 25">
              <a:extLst>
                <a:ext uri="{FF2B5EF4-FFF2-40B4-BE49-F238E27FC236}">
                  <a16:creationId xmlns:a16="http://schemas.microsoft.com/office/drawing/2014/main" id="{3D9AC943-6B6D-8B2A-4596-33E2F12A1AE7}"/>
                </a:ext>
              </a:extLst>
            </p:cNvPr>
            <p:cNvSpPr txBox="1">
              <a:spLocks noChangeArrowheads="1"/>
            </p:cNvSpPr>
            <p:nvPr/>
          </p:nvSpPr>
          <p:spPr bwMode="auto">
            <a:xfrm>
              <a:off x="1543050" y="3530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4" name="テキスト ボックス 29">
              <a:extLst>
                <a:ext uri="{FF2B5EF4-FFF2-40B4-BE49-F238E27FC236}">
                  <a16:creationId xmlns:a16="http://schemas.microsoft.com/office/drawing/2014/main" id="{1B120C10-862C-2C4B-E45D-48D4FDE0030A}"/>
                </a:ext>
              </a:extLst>
            </p:cNvPr>
            <p:cNvSpPr txBox="1">
              <a:spLocks noChangeArrowheads="1"/>
            </p:cNvSpPr>
            <p:nvPr/>
          </p:nvSpPr>
          <p:spPr bwMode="auto">
            <a:xfrm>
              <a:off x="2916238" y="38020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5" name="テキスト ボックス 30">
              <a:extLst>
                <a:ext uri="{FF2B5EF4-FFF2-40B4-BE49-F238E27FC236}">
                  <a16:creationId xmlns:a16="http://schemas.microsoft.com/office/drawing/2014/main" id="{3A974203-403F-8440-F3D6-9205D9932663}"/>
                </a:ext>
              </a:extLst>
            </p:cNvPr>
            <p:cNvSpPr txBox="1">
              <a:spLocks noChangeArrowheads="1"/>
            </p:cNvSpPr>
            <p:nvPr/>
          </p:nvSpPr>
          <p:spPr bwMode="auto">
            <a:xfrm>
              <a:off x="2959100" y="4602163"/>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6" name="テキスト ボックス 31">
              <a:extLst>
                <a:ext uri="{FF2B5EF4-FFF2-40B4-BE49-F238E27FC236}">
                  <a16:creationId xmlns:a16="http://schemas.microsoft.com/office/drawing/2014/main" id="{27B11209-C4EB-A660-358C-B1DCB292F846}"/>
                </a:ext>
              </a:extLst>
            </p:cNvPr>
            <p:cNvSpPr txBox="1">
              <a:spLocks noChangeArrowheads="1"/>
            </p:cNvSpPr>
            <p:nvPr/>
          </p:nvSpPr>
          <p:spPr bwMode="auto">
            <a:xfrm>
              <a:off x="2963863" y="4884738"/>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7" name="テキスト ボックス 32">
              <a:extLst>
                <a:ext uri="{FF2B5EF4-FFF2-40B4-BE49-F238E27FC236}">
                  <a16:creationId xmlns:a16="http://schemas.microsoft.com/office/drawing/2014/main" id="{FB08028E-AD81-D348-18E5-3483CD02CBCE}"/>
                </a:ext>
              </a:extLst>
            </p:cNvPr>
            <p:cNvSpPr txBox="1">
              <a:spLocks noChangeArrowheads="1"/>
            </p:cNvSpPr>
            <p:nvPr/>
          </p:nvSpPr>
          <p:spPr bwMode="auto">
            <a:xfrm>
              <a:off x="2767013" y="431958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8" name="テキスト ボックス 33">
              <a:extLst>
                <a:ext uri="{FF2B5EF4-FFF2-40B4-BE49-F238E27FC236}">
                  <a16:creationId xmlns:a16="http://schemas.microsoft.com/office/drawing/2014/main" id="{6D086F3B-C9A1-E4AB-1A77-55E07A8CB337}"/>
                </a:ext>
              </a:extLst>
            </p:cNvPr>
            <p:cNvSpPr txBox="1">
              <a:spLocks noChangeArrowheads="1"/>
            </p:cNvSpPr>
            <p:nvPr/>
          </p:nvSpPr>
          <p:spPr bwMode="auto">
            <a:xfrm>
              <a:off x="1524000" y="4897438"/>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79" name="テキスト ボックス 34">
              <a:extLst>
                <a:ext uri="{FF2B5EF4-FFF2-40B4-BE49-F238E27FC236}">
                  <a16:creationId xmlns:a16="http://schemas.microsoft.com/office/drawing/2014/main" id="{51C0209A-61B3-3B72-023B-CDDF68B91533}"/>
                </a:ext>
              </a:extLst>
            </p:cNvPr>
            <p:cNvSpPr txBox="1">
              <a:spLocks noChangeArrowheads="1"/>
            </p:cNvSpPr>
            <p:nvPr/>
          </p:nvSpPr>
          <p:spPr bwMode="auto">
            <a:xfrm>
              <a:off x="2974975" y="56642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80" name="テキスト ボックス 35">
              <a:extLst>
                <a:ext uri="{FF2B5EF4-FFF2-40B4-BE49-F238E27FC236}">
                  <a16:creationId xmlns:a16="http://schemas.microsoft.com/office/drawing/2014/main" id="{5BDCBB9A-B19F-2C6B-4965-97DBEFB5DE14}"/>
                </a:ext>
              </a:extLst>
            </p:cNvPr>
            <p:cNvSpPr txBox="1">
              <a:spLocks noChangeArrowheads="1"/>
            </p:cNvSpPr>
            <p:nvPr/>
          </p:nvSpPr>
          <p:spPr bwMode="auto">
            <a:xfrm>
              <a:off x="1687513" y="5307013"/>
              <a:ext cx="1296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3581" name="テキスト ボックス 36">
              <a:extLst>
                <a:ext uri="{FF2B5EF4-FFF2-40B4-BE49-F238E27FC236}">
                  <a16:creationId xmlns:a16="http://schemas.microsoft.com/office/drawing/2014/main" id="{803F6502-EB6B-469A-68F2-A8945838616C}"/>
                </a:ext>
              </a:extLst>
            </p:cNvPr>
            <p:cNvSpPr txBox="1">
              <a:spLocks noChangeArrowheads="1"/>
            </p:cNvSpPr>
            <p:nvPr/>
          </p:nvSpPr>
          <p:spPr bwMode="auto">
            <a:xfrm>
              <a:off x="1687513" y="6192838"/>
              <a:ext cx="1296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2" name="角丸四角形 31">
              <a:extLst>
                <a:ext uri="{FF2B5EF4-FFF2-40B4-BE49-F238E27FC236}">
                  <a16:creationId xmlns:a16="http://schemas.microsoft.com/office/drawing/2014/main" id="{BCA247E6-2C5E-D709-4F72-27F499CCD1E6}"/>
                </a:ext>
              </a:extLst>
            </p:cNvPr>
            <p:cNvSpPr/>
            <p:nvPr/>
          </p:nvSpPr>
          <p:spPr bwMode="auto">
            <a:xfrm>
              <a:off x="5518150" y="3440113"/>
              <a:ext cx="1125538" cy="6381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13">
            <a:extLst>
              <a:ext uri="{FF2B5EF4-FFF2-40B4-BE49-F238E27FC236}">
                <a16:creationId xmlns:a16="http://schemas.microsoft.com/office/drawing/2014/main" id="{DB6064FF-0C7D-8FCF-5C91-1B1734C64B42}"/>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14</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24579" name="テキスト ボックス 2">
            <a:extLst>
              <a:ext uri="{FF2B5EF4-FFF2-40B4-BE49-F238E27FC236}">
                <a16:creationId xmlns:a16="http://schemas.microsoft.com/office/drawing/2014/main" id="{57987EB8-ECB8-E86A-0722-38289A43859D}"/>
              </a:ext>
            </a:extLst>
          </p:cNvPr>
          <p:cNvSpPr txBox="1">
            <a:spLocks noChangeArrowheads="1"/>
          </p:cNvSpPr>
          <p:nvPr/>
        </p:nvSpPr>
        <p:spPr bwMode="auto">
          <a:xfrm>
            <a:off x="0" y="1146175"/>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6000" u="sng">
                <a:latin typeface="HGP創英角ｺﾞｼｯｸUB" panose="020B0900000000000000" pitchFamily="50" charset="-128"/>
                <a:ea typeface="HGP創英角ｺﾞｼｯｸUB" panose="020B0900000000000000" pitchFamily="50" charset="-128"/>
              </a:rPr>
              <a:t>20</a:t>
            </a:r>
            <a:r>
              <a:rPr lang="ja-JP" altLang="en-US" sz="6000" u="sng">
                <a:latin typeface="HGP創英角ｺﾞｼｯｸUB" panose="020B0900000000000000" pitchFamily="50" charset="-128"/>
                <a:ea typeface="HGP創英角ｺﾞｼｯｸUB" panose="020B0900000000000000" pitchFamily="50" charset="-128"/>
              </a:rPr>
              <a:t>歳代のまとめ</a:t>
            </a:r>
            <a:endParaRPr lang="en-US" altLang="ja-JP" sz="6000" u="sng">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a:t>
            </a:r>
            <a:r>
              <a:rPr lang="en-US" altLang="ja-JP" sz="4400">
                <a:latin typeface="HGP創英角ｺﾞｼｯｸUB" panose="020B0900000000000000" pitchFamily="50" charset="-128"/>
                <a:ea typeface="HGP創英角ｺﾞｼｯｸUB" panose="020B0900000000000000" pitchFamily="50" charset="-128"/>
              </a:rPr>
              <a:t>20</a:t>
            </a:r>
            <a:r>
              <a:rPr lang="ja-JP" altLang="en-US" sz="4400">
                <a:latin typeface="HGP創英角ｺﾞｼｯｸUB" panose="020B0900000000000000" pitchFamily="50" charset="-128"/>
                <a:ea typeface="HGP創英角ｺﾞｼｯｸUB" panose="020B0900000000000000" pitchFamily="50" charset="-128"/>
              </a:rPr>
              <a:t>歳代の</a:t>
            </a:r>
            <a:r>
              <a:rPr lang="ja-JP" altLang="en-US" sz="4400">
                <a:solidFill>
                  <a:srgbClr val="00B050"/>
                </a:solidFill>
                <a:latin typeface="HGP創英角ｺﾞｼｯｸUB" panose="020B0900000000000000" pitchFamily="50" charset="-128"/>
                <a:ea typeface="HGP創英角ｺﾞｼｯｸUB" panose="020B0900000000000000" pitchFamily="50" charset="-128"/>
              </a:rPr>
              <a:t>収入</a:t>
            </a:r>
            <a:endParaRPr lang="en-US" altLang="ja-JP" sz="4400">
              <a:solidFill>
                <a:srgbClr val="00B05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a:t>
            </a:r>
            <a:r>
              <a:rPr lang="en-US" altLang="ja-JP" sz="4400">
                <a:latin typeface="HGP創英角ｺﾞｼｯｸUB" panose="020B0900000000000000" pitchFamily="50" charset="-128"/>
                <a:ea typeface="HGP創英角ｺﾞｼｯｸUB" panose="020B0900000000000000" pitchFamily="50" charset="-128"/>
              </a:rPr>
              <a:t>20</a:t>
            </a:r>
            <a:r>
              <a:rPr lang="ja-JP" altLang="en-US" sz="4400">
                <a:latin typeface="HGP創英角ｺﾞｼｯｸUB" panose="020B0900000000000000" pitchFamily="50" charset="-128"/>
                <a:ea typeface="HGP創英角ｺﾞｼｯｸUB" panose="020B0900000000000000" pitchFamily="50" charset="-128"/>
              </a:rPr>
              <a:t>歳代の</a:t>
            </a:r>
            <a:r>
              <a:rPr lang="ja-JP" altLang="en-US" sz="4400">
                <a:solidFill>
                  <a:srgbClr val="00B0F0"/>
                </a:solidFill>
                <a:latin typeface="HGP創英角ｺﾞｼｯｸUB" panose="020B0900000000000000" pitchFamily="50" charset="-128"/>
                <a:ea typeface="HGP創英角ｺﾞｼｯｸUB" panose="020B0900000000000000" pitchFamily="50" charset="-128"/>
              </a:rPr>
              <a:t>支出</a:t>
            </a:r>
            <a:endParaRPr lang="en-US" altLang="ja-JP" sz="4400">
              <a:solidFill>
                <a:srgbClr val="00B0F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a:t>
            </a:r>
            <a:r>
              <a:rPr lang="ja-JP" altLang="en-US" sz="4400">
                <a:solidFill>
                  <a:srgbClr val="7030A0"/>
                </a:solidFill>
                <a:latin typeface="HGP創英角ｺﾞｼｯｸUB" panose="020B0900000000000000" pitchFamily="50" charset="-128"/>
                <a:ea typeface="HGP創英角ｺﾞｼｯｸUB" panose="020B0900000000000000" pitchFamily="50" charset="-128"/>
              </a:rPr>
              <a:t>自動車</a:t>
            </a:r>
            <a:r>
              <a:rPr lang="ja-JP" altLang="en-US" sz="4400">
                <a:latin typeface="HGP創英角ｺﾞｼｯｸUB" panose="020B0900000000000000" pitchFamily="50" charset="-128"/>
                <a:ea typeface="HGP創英角ｺﾞｼｯｸUB" panose="020B0900000000000000" pitchFamily="50" charset="-128"/>
              </a:rPr>
              <a:t>の購入      </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　</a:t>
            </a:r>
            <a:r>
              <a:rPr lang="en-US" altLang="ja-JP" sz="4400">
                <a:latin typeface="HGP創英角ｺﾞｼｯｸUB" panose="020B0900000000000000" pitchFamily="50" charset="-128"/>
                <a:ea typeface="HGP創英角ｺﾞｼｯｸUB" panose="020B0900000000000000" pitchFamily="50" charset="-128"/>
              </a:rPr>
              <a:t>20</a:t>
            </a:r>
            <a:r>
              <a:rPr lang="ja-JP" altLang="en-US" sz="4400">
                <a:latin typeface="HGP創英角ｺﾞｼｯｸUB" panose="020B0900000000000000" pitchFamily="50" charset="-128"/>
                <a:ea typeface="HGP創英角ｺﾞｼｯｸUB" panose="020B0900000000000000" pitchFamily="50" charset="-128"/>
              </a:rPr>
              <a:t>歳代の貯蓄</a:t>
            </a:r>
            <a:endParaRPr lang="en-US" altLang="ja-JP" sz="4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　　　　　　 </a:t>
            </a:r>
            <a:r>
              <a:rPr lang="en-US" altLang="ja-JP" sz="4400">
                <a:latin typeface="HGP創英角ｺﾞｼｯｸUB" panose="020B0900000000000000" pitchFamily="50" charset="-128"/>
                <a:ea typeface="HGP創英角ｺﾞｼｯｸUB" panose="020B0900000000000000" pitchFamily="50" charset="-128"/>
              </a:rPr>
              <a:t>20</a:t>
            </a:r>
            <a:r>
              <a:rPr lang="ja-JP" altLang="en-US" sz="4400">
                <a:latin typeface="HGP創英角ｺﾞｼｯｸUB" panose="020B0900000000000000" pitchFamily="50" charset="-128"/>
                <a:ea typeface="HGP創英角ｺﾞｼｯｸUB" panose="020B0900000000000000" pitchFamily="50" charset="-128"/>
              </a:rPr>
              <a:t>歳代の思い出ポイント</a:t>
            </a:r>
            <a:endParaRPr lang="en-US" altLang="ja-JP" sz="4400">
              <a:latin typeface="HGP創英角ｺﾞｼｯｸUB" panose="020B0900000000000000" pitchFamily="50" charset="-128"/>
              <a:ea typeface="HGP創英角ｺﾞｼｯｸUB" panose="020B0900000000000000" pitchFamily="50" charset="-128"/>
            </a:endParaRPr>
          </a:p>
        </p:txBody>
      </p:sp>
      <p:grpSp>
        <p:nvGrpSpPr>
          <p:cNvPr id="24580" name="グループ化 4">
            <a:extLst>
              <a:ext uri="{FF2B5EF4-FFF2-40B4-BE49-F238E27FC236}">
                <a16:creationId xmlns:a16="http://schemas.microsoft.com/office/drawing/2014/main" id="{42128318-8720-1393-BE80-75AD19E743C1}"/>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D559B9FA-8B2C-DACA-DF46-6F9C0F463AC2}"/>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1D823ED7-3CA2-EE59-7660-D6569C1A02DF}"/>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テキスト ボックス 2">
            <a:extLst>
              <a:ext uri="{FF2B5EF4-FFF2-40B4-BE49-F238E27FC236}">
                <a16:creationId xmlns:a16="http://schemas.microsoft.com/office/drawing/2014/main" id="{716D6949-4C09-249A-1626-6F10901553A4}"/>
              </a:ext>
            </a:extLst>
          </p:cNvPr>
          <p:cNvSpPr txBox="1">
            <a:spLocks noChangeArrowheads="1"/>
          </p:cNvSpPr>
          <p:nvPr/>
        </p:nvSpPr>
        <p:spPr bwMode="auto">
          <a:xfrm>
            <a:off x="3175" y="895350"/>
            <a:ext cx="9144000" cy="544830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auto" hangingPunct="1">
              <a:spcBef>
                <a:spcPct val="0"/>
              </a:spcBef>
              <a:spcAft>
                <a:spcPts val="0"/>
              </a:spcAft>
              <a:buFontTx/>
              <a:buNone/>
              <a:defRPr/>
            </a:pPr>
            <a:r>
              <a:rPr lang="en-US" altLang="ja-JP" sz="6000" u="sng" dirty="0">
                <a:latin typeface="HGP創英角ｺﾞｼｯｸUB" pitchFamily="50" charset="-128"/>
                <a:ea typeface="HGP創英角ｺﾞｼｯｸUB" pitchFamily="50" charset="-128"/>
              </a:rPr>
              <a:t>30</a:t>
            </a:r>
            <a:r>
              <a:rPr lang="ja-JP" altLang="en-US" sz="6000" u="sng" dirty="0">
                <a:latin typeface="HGP創英角ｺﾞｼｯｸUB" pitchFamily="50" charset="-128"/>
                <a:ea typeface="HGP創英角ｺﾞｼｯｸUB" pitchFamily="50" charset="-128"/>
              </a:rPr>
              <a:t>歳代の人生</a:t>
            </a:r>
            <a:endParaRPr lang="en-US" altLang="ja-JP" sz="6000" u="sng"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en-US" altLang="ja-JP" sz="4400" dirty="0">
                <a:latin typeface="HGP創英角ｺﾞｼｯｸUB" pitchFamily="50" charset="-128"/>
                <a:ea typeface="HGP創英角ｺﾞｼｯｸUB" pitchFamily="50" charset="-128"/>
              </a:rPr>
              <a:t>30</a:t>
            </a:r>
            <a:r>
              <a:rPr lang="ja-JP" altLang="en-US" sz="4400" dirty="0">
                <a:latin typeface="HGP創英角ｺﾞｼｯｸUB" pitchFamily="50" charset="-128"/>
                <a:ea typeface="HGP創英角ｺﾞｼｯｸUB" pitchFamily="50" charset="-128"/>
              </a:rPr>
              <a:t>歳代は、さまざまな</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ライフイベントがあります。</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chemeClr val="accent4">
                    <a:lumMod val="75000"/>
                  </a:schemeClr>
                </a:solidFill>
                <a:latin typeface="HGP創英角ｺﾞｼｯｸUB" pitchFamily="50" charset="-128"/>
                <a:ea typeface="HGP創英角ｺﾞｼｯｸUB" pitchFamily="50" charset="-128"/>
              </a:rPr>
              <a:t>結婚</a:t>
            </a:r>
            <a:r>
              <a:rPr lang="ja-JP" altLang="en-US" sz="4400" dirty="0">
                <a:latin typeface="HGP創英角ｺﾞｼｯｸUB" pitchFamily="50" charset="-128"/>
                <a:ea typeface="HGP創英角ｺﾞｼｯｸUB" pitchFamily="50" charset="-128"/>
              </a:rPr>
              <a:t>」「</a:t>
            </a:r>
            <a:r>
              <a:rPr lang="ja-JP" altLang="en-US" sz="4400" dirty="0">
                <a:solidFill>
                  <a:schemeClr val="accent4">
                    <a:lumMod val="75000"/>
                  </a:schemeClr>
                </a:solidFill>
                <a:latin typeface="HGP創英角ｺﾞｼｯｸUB" pitchFamily="50" charset="-128"/>
                <a:ea typeface="HGP創英角ｺﾞｼｯｸUB" pitchFamily="50" charset="-128"/>
              </a:rPr>
              <a:t>子育て</a:t>
            </a:r>
            <a:r>
              <a:rPr lang="ja-JP" altLang="en-US" sz="4400" dirty="0">
                <a:latin typeface="HGP創英角ｺﾞｼｯｸUB" pitchFamily="50" charset="-128"/>
                <a:ea typeface="HGP創英角ｺﾞｼｯｸUB" pitchFamily="50" charset="-128"/>
              </a:rPr>
              <a:t>」「</a:t>
            </a:r>
            <a:r>
              <a:rPr lang="ja-JP" altLang="en-US" sz="4400" dirty="0">
                <a:solidFill>
                  <a:schemeClr val="accent4">
                    <a:lumMod val="75000"/>
                  </a:schemeClr>
                </a:solidFill>
                <a:latin typeface="HGP創英角ｺﾞｼｯｸUB" pitchFamily="50" charset="-128"/>
                <a:ea typeface="HGP創英角ｺﾞｼｯｸUB" pitchFamily="50" charset="-128"/>
              </a:rPr>
              <a:t>住居の購入</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chemeClr val="accent4">
                    <a:lumMod val="75000"/>
                  </a:schemeClr>
                </a:solidFill>
                <a:latin typeface="HGP創英角ｺﾞｼｯｸUB" pitchFamily="50" charset="-128"/>
                <a:ea typeface="HGP創英角ｺﾞｼｯｸUB" pitchFamily="50" charset="-128"/>
              </a:rPr>
              <a:t>自動車の購入</a:t>
            </a:r>
            <a:r>
              <a:rPr lang="ja-JP" altLang="en-US" sz="4400" dirty="0">
                <a:latin typeface="HGP創英角ｺﾞｼｯｸUB" pitchFamily="50" charset="-128"/>
                <a:ea typeface="HGP創英角ｺﾞｼｯｸUB" pitchFamily="50" charset="-128"/>
              </a:rPr>
              <a:t>」「</a:t>
            </a:r>
            <a:r>
              <a:rPr lang="ja-JP" altLang="en-US" sz="4400" dirty="0">
                <a:solidFill>
                  <a:schemeClr val="bg2">
                    <a:lumMod val="25000"/>
                  </a:schemeClr>
                </a:solidFill>
                <a:latin typeface="HGP創英角ｺﾞｼｯｸUB" pitchFamily="50" charset="-128"/>
                <a:ea typeface="HGP創英角ｺﾞｼｯｸUB" pitchFamily="50" charset="-128"/>
              </a:rPr>
              <a:t>保険</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rgbClr val="FF0000"/>
                </a:solidFill>
                <a:latin typeface="HGP創英角ｺﾞｼｯｸUB" pitchFamily="50" charset="-128"/>
                <a:ea typeface="HGP創英角ｺﾞｼｯｸUB" pitchFamily="50" charset="-128"/>
              </a:rPr>
              <a:t>イベント＆アクシデント</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を体験していきます。</a:t>
            </a:r>
          </a:p>
        </p:txBody>
      </p:sp>
      <p:sp>
        <p:nvSpPr>
          <p:cNvPr id="25603" name="テキスト ボックス 9">
            <a:extLst>
              <a:ext uri="{FF2B5EF4-FFF2-40B4-BE49-F238E27FC236}">
                <a16:creationId xmlns:a16="http://schemas.microsoft.com/office/drawing/2014/main" id="{169B2A32-F393-1A79-78D9-E8C47A7D2F4D}"/>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15</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25604" name="グループ化 4">
            <a:extLst>
              <a:ext uri="{FF2B5EF4-FFF2-40B4-BE49-F238E27FC236}">
                <a16:creationId xmlns:a16="http://schemas.microsoft.com/office/drawing/2014/main" id="{2EAFF5C0-DBCE-1C4A-1515-ECA38E494A4D}"/>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EDFB4CEE-CF9E-8065-42FA-72FB3A24DE96}"/>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89A63113-B0C4-11FF-02EF-A557FD50BF81}"/>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テキスト ボックス 9">
            <a:extLst>
              <a:ext uri="{FF2B5EF4-FFF2-40B4-BE49-F238E27FC236}">
                <a16:creationId xmlns:a16="http://schemas.microsoft.com/office/drawing/2014/main" id="{C7C96B44-CD57-38CE-1968-8F2B6E91A6A7}"/>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16</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26627" name="テキスト ボックス 2">
            <a:extLst>
              <a:ext uri="{FF2B5EF4-FFF2-40B4-BE49-F238E27FC236}">
                <a16:creationId xmlns:a16="http://schemas.microsoft.com/office/drawing/2014/main" id="{38D53978-E29C-2AC5-54D1-484D15F2B62A}"/>
              </a:ext>
            </a:extLst>
          </p:cNvPr>
          <p:cNvSpPr txBox="1">
            <a:spLocks noChangeArrowheads="1"/>
          </p:cNvSpPr>
          <p:nvPr/>
        </p:nvSpPr>
        <p:spPr bwMode="auto">
          <a:xfrm>
            <a:off x="0" y="9080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ライフイベントに必要な資金</a:t>
            </a:r>
            <a:r>
              <a:rPr lang="ja-JP" altLang="en-US" sz="2800" u="sng">
                <a:latin typeface="HGP創英角ｺﾞｼｯｸUB" panose="020B0900000000000000" pitchFamily="50" charset="-128"/>
                <a:ea typeface="HGP創英角ｺﾞｼｯｸUB" panose="020B0900000000000000" pitchFamily="50" charset="-128"/>
              </a:rPr>
              <a:t>（資料集</a:t>
            </a:r>
            <a:r>
              <a:rPr lang="en-US" altLang="ja-JP" sz="2800" u="sng">
                <a:latin typeface="HGP創英角ｺﾞｼｯｸUB" panose="020B0900000000000000" pitchFamily="50" charset="-128"/>
                <a:ea typeface="HGP創英角ｺﾞｼｯｸUB" panose="020B0900000000000000" pitchFamily="50" charset="-128"/>
              </a:rPr>
              <a:t>p4,5</a:t>
            </a:r>
            <a:r>
              <a:rPr lang="ja-JP" altLang="en-US" sz="2800" u="sng">
                <a:latin typeface="HGP創英角ｺﾞｼｯｸUB" panose="020B0900000000000000" pitchFamily="50" charset="-128"/>
                <a:ea typeface="HGP創英角ｺﾞｼｯｸUB" panose="020B0900000000000000" pitchFamily="50" charset="-128"/>
              </a:rPr>
              <a:t>）</a:t>
            </a:r>
            <a:endParaRPr lang="en-US" altLang="ja-JP" sz="2800" u="sng">
              <a:latin typeface="HGP創英角ｺﾞｼｯｸUB" panose="020B0900000000000000" pitchFamily="50" charset="-128"/>
              <a:ea typeface="HGP創英角ｺﾞｼｯｸUB" panose="020B0900000000000000" pitchFamily="50" charset="-128"/>
            </a:endParaRPr>
          </a:p>
        </p:txBody>
      </p:sp>
      <p:sp>
        <p:nvSpPr>
          <p:cNvPr id="26628" name="テキスト ボックス 3">
            <a:extLst>
              <a:ext uri="{FF2B5EF4-FFF2-40B4-BE49-F238E27FC236}">
                <a16:creationId xmlns:a16="http://schemas.microsoft.com/office/drawing/2014/main" id="{554755AC-2C7B-149D-A87F-618EA6A99335}"/>
              </a:ext>
            </a:extLst>
          </p:cNvPr>
          <p:cNvSpPr txBox="1">
            <a:spLocks noChangeArrowheads="1"/>
          </p:cNvSpPr>
          <p:nvPr/>
        </p:nvSpPr>
        <p:spPr bwMode="auto">
          <a:xfrm>
            <a:off x="128588" y="1557338"/>
            <a:ext cx="8964612"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　人生において、大きく資金が必要となるライフイベントの代表として、</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「結婚」「住宅の購入」「子どもの教育」「老後の生活」</a:t>
            </a:r>
            <a:r>
              <a:rPr lang="ja-JP" altLang="en-US" sz="2400">
                <a:latin typeface="HGP創英角ｺﾞｼｯｸUB" panose="020B0900000000000000" pitchFamily="50" charset="-128"/>
                <a:ea typeface="HGP創英角ｺﾞｼｯｸUB" panose="020B0900000000000000" pitchFamily="50" charset="-128"/>
              </a:rPr>
              <a:t>などが</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挙げられます。</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a:t>
            </a:r>
            <a:r>
              <a:rPr lang="ja-JP" altLang="en-US" sz="2400">
                <a:latin typeface="HGP創英角ｺﾞｼｯｸUB" panose="020B0900000000000000" pitchFamily="50" charset="-128"/>
                <a:ea typeface="HGP創英角ｺﾞｼｯｸUB" panose="020B0900000000000000" pitchFamily="50" charset="-128"/>
              </a:rPr>
              <a:t>　</a:t>
            </a:r>
            <a:r>
              <a:rPr lang="ja-JP" altLang="en-US" sz="2800">
                <a:latin typeface="HGP創英角ｺﾞｼｯｸUB" panose="020B0900000000000000" pitchFamily="50" charset="-128"/>
                <a:ea typeface="HGP創英角ｺﾞｼｯｸUB" panose="020B0900000000000000" pitchFamily="50" charset="-128"/>
              </a:rPr>
              <a:t>住宅資金</a:t>
            </a:r>
            <a:r>
              <a:rPr lang="ja-JP" altLang="en-US" sz="2400">
                <a:latin typeface="HGP創英角ｺﾞｼｯｸUB" panose="020B0900000000000000" pitchFamily="50" charset="-128"/>
                <a:ea typeface="HGP創英角ｺﾞｼｯｸUB" panose="020B0900000000000000" pitchFamily="50" charset="-128"/>
              </a:rPr>
              <a:t>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4,694.1</a:t>
            </a:r>
            <a:r>
              <a:rPr lang="ja-JP" altLang="en-US" sz="2400">
                <a:latin typeface="HGP創英角ｺﾞｼｯｸUB" panose="020B0900000000000000" pitchFamily="50" charset="-128"/>
                <a:ea typeface="HGP創英角ｺﾞｼｯｸUB" panose="020B0900000000000000" pitchFamily="50" charset="-128"/>
              </a:rPr>
              <a:t>万円 </a:t>
            </a:r>
            <a:r>
              <a:rPr lang="ja-JP" altLang="en-US" sz="1600">
                <a:latin typeface="HGP創英角ｺﾞｼｯｸUB" panose="020B0900000000000000" pitchFamily="50" charset="-128"/>
                <a:ea typeface="HGP創英角ｺﾞｼｯｸUB" panose="020B0900000000000000" pitchFamily="50" charset="-128"/>
              </a:rPr>
              <a:t>　（土地付き注文住宅購入の場合）</a:t>
            </a:r>
            <a:endParaRPr lang="en-US" altLang="ja-JP" sz="16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教育資金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987</a:t>
            </a:r>
            <a:r>
              <a:rPr lang="ja-JP" altLang="en-US" sz="2400">
                <a:latin typeface="HGP創英角ｺﾞｼｯｸUB" panose="020B0900000000000000" pitchFamily="50" charset="-128"/>
                <a:ea typeface="HGP創英角ｺﾞｼｯｸUB" panose="020B0900000000000000" pitchFamily="50" charset="-128"/>
              </a:rPr>
              <a:t>万円</a:t>
            </a:r>
            <a:r>
              <a:rPr lang="ja-JP" altLang="en-US" sz="2000">
                <a:latin typeface="HGP創英角ｺﾞｼｯｸUB" panose="020B0900000000000000" pitchFamily="50" charset="-128"/>
                <a:ea typeface="HGP創英角ｺﾞｼｯｸUB" panose="020B0900000000000000" pitchFamily="50" charset="-128"/>
              </a:rPr>
              <a:t>　</a:t>
            </a:r>
            <a:endParaRPr lang="en-US" altLang="ja-JP" sz="5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900">
                <a:latin typeface="HGP創英角ｺﾞｼｯｸUB" panose="020B0900000000000000" pitchFamily="50" charset="-128"/>
                <a:ea typeface="HGP創英角ｺﾞｼｯｸUB" panose="020B0900000000000000" pitchFamily="50" charset="-128"/>
              </a:rPr>
              <a:t>　　　　　　　　</a:t>
            </a:r>
            <a:endParaRPr lang="en-US" altLang="ja-JP" sz="1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ja-JP" altLang="en-US"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老後資金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676</a:t>
            </a:r>
            <a:r>
              <a:rPr lang="ja-JP" altLang="en-US" sz="2400">
                <a:latin typeface="HGP創英角ｺﾞｼｯｸUB" panose="020B0900000000000000" pitchFamily="50" charset="-128"/>
                <a:ea typeface="HGP創英角ｺﾞｼｯｸUB" panose="020B0900000000000000" pitchFamily="50" charset="-128"/>
              </a:rPr>
              <a:t>万円  </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結婚資金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415.7</a:t>
            </a:r>
            <a:r>
              <a:rPr lang="ja-JP" altLang="en-US" sz="2400">
                <a:latin typeface="HGP創英角ｺﾞｼｯｸUB" panose="020B0900000000000000" pitchFamily="50" charset="-128"/>
                <a:ea typeface="HGP創英角ｺﾞｼｯｸUB" panose="020B0900000000000000" pitchFamily="50" charset="-128"/>
              </a:rPr>
              <a:t>万円</a:t>
            </a:r>
            <a:r>
              <a:rPr lang="ja-JP" altLang="en-US" sz="2800">
                <a:latin typeface="HGP創英角ｺﾞｼｯｸUB" panose="020B0900000000000000" pitchFamily="50" charset="-128"/>
                <a:ea typeface="HGP創英角ｺﾞｼｯｸUB" panose="020B0900000000000000" pitchFamily="50" charset="-128"/>
              </a:rPr>
              <a:t>  </a:t>
            </a:r>
            <a:r>
              <a:rPr lang="ja-JP" altLang="en-US" sz="1600">
                <a:latin typeface="HGP創英角ｺﾞｼｯｸUB" panose="020B0900000000000000" pitchFamily="50" charset="-128"/>
                <a:ea typeface="HGP創英角ｺﾞｼｯｸUB" panose="020B0900000000000000" pitchFamily="50" charset="-128"/>
              </a:rPr>
              <a:t>（うち挙式・披露宴</a:t>
            </a:r>
            <a:r>
              <a:rPr lang="en-US" altLang="ja-JP" sz="1600">
                <a:latin typeface="HGP創英角ｺﾞｼｯｸUB" panose="020B0900000000000000" pitchFamily="50" charset="-128"/>
                <a:ea typeface="HGP創英角ｺﾞｼｯｸUB" panose="020B0900000000000000" pitchFamily="50" charset="-128"/>
              </a:rPr>
              <a:t>327.1</a:t>
            </a:r>
            <a:r>
              <a:rPr lang="ja-JP" altLang="en-US" sz="1600">
                <a:latin typeface="HGP創英角ｺﾞｼｯｸUB" panose="020B0900000000000000" pitchFamily="50" charset="-128"/>
                <a:ea typeface="HGP創英角ｺﾞｼｯｸUB" panose="020B0900000000000000" pitchFamily="50" charset="-128"/>
              </a:rPr>
              <a:t>万円、新婚旅行</a:t>
            </a:r>
            <a:r>
              <a:rPr lang="en-US" altLang="ja-JP" sz="1600">
                <a:latin typeface="HGP創英角ｺﾞｼｯｸUB" panose="020B0900000000000000" pitchFamily="50" charset="-128"/>
                <a:ea typeface="HGP創英角ｺﾞｼｯｸUB" panose="020B0900000000000000" pitchFamily="50" charset="-128"/>
              </a:rPr>
              <a:t>43.4</a:t>
            </a:r>
            <a:r>
              <a:rPr lang="ja-JP" altLang="en-US" sz="1600">
                <a:latin typeface="HGP創英角ｺﾞｼｯｸUB" panose="020B0900000000000000" pitchFamily="50" charset="-128"/>
                <a:ea typeface="HGP創英角ｺﾞｼｯｸUB" panose="020B0900000000000000" pitchFamily="50" charset="-128"/>
              </a:rPr>
              <a:t>万円）</a:t>
            </a:r>
          </a:p>
        </p:txBody>
      </p:sp>
      <p:sp>
        <p:nvSpPr>
          <p:cNvPr id="26629" name="テキスト ボックス 1">
            <a:extLst>
              <a:ext uri="{FF2B5EF4-FFF2-40B4-BE49-F238E27FC236}">
                <a16:creationId xmlns:a16="http://schemas.microsoft.com/office/drawing/2014/main" id="{BFBD8A83-AF83-BD3D-7B36-DA25ABD1EDE8}"/>
              </a:ext>
            </a:extLst>
          </p:cNvPr>
          <p:cNvSpPr txBox="1">
            <a:spLocks noChangeArrowheads="1"/>
          </p:cNvSpPr>
          <p:nvPr/>
        </p:nvSpPr>
        <p:spPr bwMode="auto">
          <a:xfrm>
            <a:off x="4319588" y="2882900"/>
            <a:ext cx="504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latin typeface="Arial" panose="020B0604020202020204" pitchFamily="34" charset="0"/>
              </a:rPr>
              <a:t>*1</a:t>
            </a:r>
            <a:endParaRPr lang="ja-JP" altLang="en-US" sz="1200">
              <a:latin typeface="Arial" panose="020B0604020202020204" pitchFamily="34" charset="0"/>
            </a:endParaRPr>
          </a:p>
        </p:txBody>
      </p:sp>
      <p:sp>
        <p:nvSpPr>
          <p:cNvPr id="26630" name="テキスト ボックス 8">
            <a:extLst>
              <a:ext uri="{FF2B5EF4-FFF2-40B4-BE49-F238E27FC236}">
                <a16:creationId xmlns:a16="http://schemas.microsoft.com/office/drawing/2014/main" id="{4709DC18-8904-4526-2004-8066233B00D3}"/>
              </a:ext>
            </a:extLst>
          </p:cNvPr>
          <p:cNvSpPr txBox="1">
            <a:spLocks noChangeArrowheads="1"/>
          </p:cNvSpPr>
          <p:nvPr/>
        </p:nvSpPr>
        <p:spPr bwMode="auto">
          <a:xfrm>
            <a:off x="3714750" y="3565525"/>
            <a:ext cx="504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latin typeface="Arial" panose="020B0604020202020204" pitchFamily="34" charset="0"/>
              </a:rPr>
              <a:t>*2</a:t>
            </a:r>
          </a:p>
        </p:txBody>
      </p:sp>
      <p:sp>
        <p:nvSpPr>
          <p:cNvPr id="26631" name="テキスト ボックス 9">
            <a:extLst>
              <a:ext uri="{FF2B5EF4-FFF2-40B4-BE49-F238E27FC236}">
                <a16:creationId xmlns:a16="http://schemas.microsoft.com/office/drawing/2014/main" id="{A5A04635-C4F6-1C3F-C692-14EF3AC48772}"/>
              </a:ext>
            </a:extLst>
          </p:cNvPr>
          <p:cNvSpPr txBox="1">
            <a:spLocks noChangeArrowheads="1"/>
          </p:cNvSpPr>
          <p:nvPr/>
        </p:nvSpPr>
        <p:spPr bwMode="auto">
          <a:xfrm>
            <a:off x="3708400" y="4495800"/>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latin typeface="Arial" panose="020B0604020202020204" pitchFamily="34" charset="0"/>
              </a:rPr>
              <a:t>*3</a:t>
            </a:r>
            <a:endParaRPr lang="ja-JP" altLang="en-US" sz="1200">
              <a:latin typeface="Arial" panose="020B0604020202020204" pitchFamily="34" charset="0"/>
            </a:endParaRPr>
          </a:p>
        </p:txBody>
      </p:sp>
      <p:sp>
        <p:nvSpPr>
          <p:cNvPr id="26632" name="テキスト ボックス 10">
            <a:extLst>
              <a:ext uri="{FF2B5EF4-FFF2-40B4-BE49-F238E27FC236}">
                <a16:creationId xmlns:a16="http://schemas.microsoft.com/office/drawing/2014/main" id="{ADAE0C7C-9F4E-70A1-5750-BACF0F4DF5D1}"/>
              </a:ext>
            </a:extLst>
          </p:cNvPr>
          <p:cNvSpPr txBox="1">
            <a:spLocks noChangeArrowheads="1"/>
          </p:cNvSpPr>
          <p:nvPr/>
        </p:nvSpPr>
        <p:spPr bwMode="auto">
          <a:xfrm>
            <a:off x="4056063" y="5300663"/>
            <a:ext cx="50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latin typeface="Arial" panose="020B0604020202020204" pitchFamily="34" charset="0"/>
              </a:rPr>
              <a:t>*4</a:t>
            </a:r>
            <a:endParaRPr lang="ja-JP" altLang="en-US" sz="1200">
              <a:latin typeface="Arial" panose="020B0604020202020204" pitchFamily="34" charset="0"/>
            </a:endParaRPr>
          </a:p>
        </p:txBody>
      </p:sp>
      <p:sp>
        <p:nvSpPr>
          <p:cNvPr id="26633" name="正方形/長方形 3">
            <a:extLst>
              <a:ext uri="{FF2B5EF4-FFF2-40B4-BE49-F238E27FC236}">
                <a16:creationId xmlns:a16="http://schemas.microsoft.com/office/drawing/2014/main" id="{C0640228-CFD7-3F9E-2B72-F0BA9BF9CFBA}"/>
              </a:ext>
            </a:extLst>
          </p:cNvPr>
          <p:cNvSpPr>
            <a:spLocks noChangeArrowheads="1"/>
          </p:cNvSpPr>
          <p:nvPr/>
        </p:nvSpPr>
        <p:spPr bwMode="auto">
          <a:xfrm>
            <a:off x="152400" y="5961063"/>
            <a:ext cx="86677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latin typeface="Meiryo UI" panose="020B0604030504040204" pitchFamily="50" charset="-128"/>
                <a:ea typeface="Meiryo UI" panose="020B0604030504040204" pitchFamily="50" charset="-128"/>
              </a:rPr>
              <a:t>＊１ 出典：住宅金融支援機構「</a:t>
            </a:r>
            <a:r>
              <a:rPr lang="en-US" altLang="ja-JP" sz="1000">
                <a:latin typeface="Meiryo UI" panose="020B0604030504040204" pitchFamily="50" charset="-128"/>
                <a:ea typeface="Meiryo UI" panose="020B0604030504040204" pitchFamily="50" charset="-128"/>
              </a:rPr>
              <a:t>2022</a:t>
            </a:r>
            <a:r>
              <a:rPr lang="ja-JP" altLang="en-US" sz="1000">
                <a:latin typeface="Meiryo UI" panose="020B0604030504040204" pitchFamily="50" charset="-128"/>
                <a:ea typeface="Meiryo UI" panose="020B0604030504040204" pitchFamily="50" charset="-128"/>
              </a:rPr>
              <a:t>年度フラット</a:t>
            </a:r>
            <a:r>
              <a:rPr lang="en-US" altLang="ja-JP" sz="1000">
                <a:latin typeface="Meiryo UI" panose="020B0604030504040204" pitchFamily="50" charset="-128"/>
                <a:ea typeface="Meiryo UI" panose="020B0604030504040204" pitchFamily="50" charset="-128"/>
              </a:rPr>
              <a:t>35</a:t>
            </a:r>
            <a:r>
              <a:rPr lang="ja-JP" altLang="en-US" sz="1000">
                <a:latin typeface="Meiryo UI" panose="020B0604030504040204" pitchFamily="50" charset="-128"/>
                <a:ea typeface="Meiryo UI" panose="020B0604030504040204" pitchFamily="50" charset="-128"/>
              </a:rPr>
              <a:t>利用者調査」</a:t>
            </a:r>
            <a:endParaRPr lang="en-US" altLang="ja-JP" sz="10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a:latin typeface="Meiryo UI" panose="020B0604030504040204" pitchFamily="50" charset="-128"/>
                <a:ea typeface="Meiryo UI" panose="020B0604030504040204" pitchFamily="50" charset="-128"/>
              </a:rPr>
              <a:t>＊２ 出典：文部科学省「令和</a:t>
            </a:r>
            <a:r>
              <a:rPr lang="en-US" altLang="ja-JP" sz="1000">
                <a:latin typeface="Meiryo UI" panose="020B0604030504040204" pitchFamily="50" charset="-128"/>
                <a:ea typeface="Meiryo UI" panose="020B0604030504040204" pitchFamily="50" charset="-128"/>
              </a:rPr>
              <a:t>3</a:t>
            </a:r>
            <a:r>
              <a:rPr lang="ja-JP" altLang="en-US" sz="1000">
                <a:latin typeface="Meiryo UI" panose="020B0604030504040204" pitchFamily="50" charset="-128"/>
                <a:ea typeface="Meiryo UI" panose="020B0604030504040204" pitchFamily="50" charset="-128"/>
              </a:rPr>
              <a:t>年度 子供の学習費調査」「令和</a:t>
            </a:r>
            <a:r>
              <a:rPr lang="en-US" altLang="ja-JP" sz="1000">
                <a:latin typeface="Meiryo UI" panose="020B0604030504040204" pitchFamily="50" charset="-128"/>
                <a:ea typeface="Meiryo UI" panose="020B0604030504040204" pitchFamily="50" charset="-128"/>
              </a:rPr>
              <a:t>5</a:t>
            </a:r>
            <a:r>
              <a:rPr lang="ja-JP" altLang="en-US" sz="1000">
                <a:latin typeface="Meiryo UI" panose="020B0604030504040204" pitchFamily="50" charset="-128"/>
                <a:ea typeface="Meiryo UI" panose="020B0604030504040204" pitchFamily="50" charset="-128"/>
              </a:rPr>
              <a:t>年度 私立大学入学者に係る初年度学生納付金平均額（定員</a:t>
            </a:r>
            <a:r>
              <a:rPr lang="en-US" altLang="ja-JP" sz="1000">
                <a:latin typeface="Meiryo UI" panose="020B0604030504040204" pitchFamily="50" charset="-128"/>
                <a:ea typeface="Meiryo UI" panose="020B0604030504040204" pitchFamily="50" charset="-128"/>
              </a:rPr>
              <a:t>1</a:t>
            </a:r>
            <a:r>
              <a:rPr lang="ja-JP" altLang="en-US" sz="1000">
                <a:latin typeface="Meiryo UI" panose="020B0604030504040204" pitchFamily="50" charset="-128"/>
                <a:ea typeface="Meiryo UI" panose="020B0604030504040204" pitchFamily="50" charset="-128"/>
              </a:rPr>
              <a:t>人当たり）</a:t>
            </a:r>
            <a:endParaRPr lang="en-US" altLang="ja-JP" sz="10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a:latin typeface="Meiryo UI" panose="020B0604030504040204" pitchFamily="50" charset="-128"/>
                <a:ea typeface="Meiryo UI" panose="020B0604030504040204" pitchFamily="50" charset="-128"/>
              </a:rPr>
              <a:t>　　　　　　　　の調査結果について」より試算、日本学生支援機構「令和</a:t>
            </a:r>
            <a:r>
              <a:rPr lang="en-US" altLang="ja-JP" sz="1000">
                <a:latin typeface="Meiryo UI" panose="020B0604030504040204" pitchFamily="50" charset="-128"/>
                <a:ea typeface="Meiryo UI" panose="020B0604030504040204" pitchFamily="50" charset="-128"/>
              </a:rPr>
              <a:t>2</a:t>
            </a:r>
            <a:r>
              <a:rPr lang="ja-JP" altLang="en-US" sz="1000">
                <a:latin typeface="Meiryo UI" panose="020B0604030504040204" pitchFamily="50" charset="-128"/>
                <a:ea typeface="Meiryo UI" panose="020B0604030504040204" pitchFamily="50" charset="-128"/>
              </a:rPr>
              <a:t>年度 学生生活調査結果」</a:t>
            </a:r>
            <a:endParaRPr lang="en-US" altLang="ja-JP" sz="10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a:latin typeface="Meiryo UI" panose="020B0604030504040204" pitchFamily="50" charset="-128"/>
                <a:ea typeface="Meiryo UI" panose="020B0604030504040204" pitchFamily="50" charset="-128"/>
              </a:rPr>
              <a:t>＊３ 出典：総務省「家計調査報告（家計収支編）令和</a:t>
            </a:r>
            <a:r>
              <a:rPr lang="en-US" altLang="ja-JP" sz="1000">
                <a:latin typeface="Meiryo UI" panose="020B0604030504040204" pitchFamily="50" charset="-128"/>
                <a:ea typeface="Meiryo UI" panose="020B0604030504040204" pitchFamily="50" charset="-128"/>
              </a:rPr>
              <a:t>4</a:t>
            </a:r>
            <a:r>
              <a:rPr lang="ja-JP" altLang="en-US" sz="1000">
                <a:latin typeface="Meiryo UI" panose="020B0604030504040204" pitchFamily="50" charset="-128"/>
                <a:ea typeface="Meiryo UI" panose="020B0604030504040204" pitchFamily="50" charset="-128"/>
              </a:rPr>
              <a:t>年（</a:t>
            </a:r>
            <a:r>
              <a:rPr lang="en-US" altLang="ja-JP" sz="1000">
                <a:latin typeface="Meiryo UI" panose="020B0604030504040204" pitchFamily="50" charset="-128"/>
                <a:ea typeface="Meiryo UI" panose="020B0604030504040204" pitchFamily="50" charset="-128"/>
              </a:rPr>
              <a:t>2022</a:t>
            </a:r>
            <a:r>
              <a:rPr lang="ja-JP" altLang="en-US" sz="1000">
                <a:latin typeface="Meiryo UI" panose="020B0604030504040204" pitchFamily="50" charset="-128"/>
                <a:ea typeface="Meiryo UI" panose="020B0604030504040204" pitchFamily="50" charset="-128"/>
              </a:rPr>
              <a:t>年）」より試算</a:t>
            </a:r>
            <a:endParaRPr lang="en-US" altLang="ja-JP" sz="1000">
              <a:latin typeface="Meiryo UI" panose="020B0604030504040204" pitchFamily="50" charset="-128"/>
              <a:ea typeface="Meiryo UI" panose="020B0604030504040204" pitchFamily="50" charset="-128"/>
            </a:endParaRPr>
          </a:p>
          <a:p>
            <a:pPr eaLnBrk="1" hangingPunct="1">
              <a:spcBef>
                <a:spcPct val="0"/>
              </a:spcBef>
              <a:buFontTx/>
              <a:buNone/>
            </a:pPr>
            <a:r>
              <a:rPr lang="zh-TW" altLang="en-US"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４</a:t>
            </a:r>
            <a:r>
              <a:rPr lang="zh-TW" altLang="en-US" sz="1000">
                <a:latin typeface="Meiryo UI" panose="020B0604030504040204" pitchFamily="50" charset="-128"/>
                <a:ea typeface="Meiryo UI" panose="020B0604030504040204" pitchFamily="50" charset="-128"/>
              </a:rPr>
              <a:t> 出典：</a:t>
            </a:r>
            <a:r>
              <a:rPr lang="ja-JP" altLang="en-US" sz="1000">
                <a:latin typeface="Meiryo UI" panose="020B0604030504040204" pitchFamily="50" charset="-128"/>
                <a:ea typeface="Meiryo UI" panose="020B0604030504040204" pitchFamily="50" charset="-128"/>
              </a:rPr>
              <a:t>リクルート「ゼクシィ 結婚トレンド調査</a:t>
            </a:r>
            <a:r>
              <a:rPr lang="en-US" altLang="ja-JP" sz="1000">
                <a:latin typeface="Meiryo UI" panose="020B0604030504040204" pitchFamily="50" charset="-128"/>
                <a:ea typeface="Meiryo UI" panose="020B0604030504040204" pitchFamily="50" charset="-128"/>
              </a:rPr>
              <a:t>2023 </a:t>
            </a:r>
            <a:r>
              <a:rPr lang="ja-JP" altLang="en-US" sz="1000">
                <a:latin typeface="Meiryo UI" panose="020B0604030504040204" pitchFamily="50" charset="-128"/>
                <a:ea typeface="Meiryo UI" panose="020B0604030504040204" pitchFamily="50" charset="-128"/>
              </a:rPr>
              <a:t>」</a:t>
            </a:r>
            <a:endParaRPr lang="zh-TW" altLang="en-US" sz="1000">
              <a:latin typeface="Meiryo UI" panose="020B0604030504040204" pitchFamily="50" charset="-128"/>
              <a:ea typeface="Meiryo UI" panose="020B0604030504040204" pitchFamily="50" charset="-128"/>
            </a:endParaRPr>
          </a:p>
        </p:txBody>
      </p:sp>
      <p:grpSp>
        <p:nvGrpSpPr>
          <p:cNvPr id="26634" name="グループ化 10">
            <a:extLst>
              <a:ext uri="{FF2B5EF4-FFF2-40B4-BE49-F238E27FC236}">
                <a16:creationId xmlns:a16="http://schemas.microsoft.com/office/drawing/2014/main" id="{7FAB9554-636F-2F5A-A35B-7AA92828DE15}"/>
              </a:ext>
            </a:extLst>
          </p:cNvPr>
          <p:cNvGrpSpPr>
            <a:grpSpLocks/>
          </p:cNvGrpSpPr>
          <p:nvPr/>
        </p:nvGrpSpPr>
        <p:grpSpPr bwMode="auto">
          <a:xfrm>
            <a:off x="0" y="0"/>
            <a:ext cx="9144000" cy="757238"/>
            <a:chOff x="-406" y="0"/>
            <a:chExt cx="9144406" cy="757412"/>
          </a:xfrm>
        </p:grpSpPr>
        <p:sp>
          <p:nvSpPr>
            <p:cNvPr id="12" name="正方形/長方形 11">
              <a:extLst>
                <a:ext uri="{FF2B5EF4-FFF2-40B4-BE49-F238E27FC236}">
                  <a16:creationId xmlns:a16="http://schemas.microsoft.com/office/drawing/2014/main" id="{3A17816C-ACFE-0DD1-A111-5CB176BADE08}"/>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4590EF3D-A0CA-FFCA-098C-4495237C7B5B}"/>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26635" name="テキスト ボックス 2">
            <a:extLst>
              <a:ext uri="{FF2B5EF4-FFF2-40B4-BE49-F238E27FC236}">
                <a16:creationId xmlns:a16="http://schemas.microsoft.com/office/drawing/2014/main" id="{0946C3A5-F5F7-C5AD-3660-7AFFCBA67DD6}"/>
              </a:ext>
            </a:extLst>
          </p:cNvPr>
          <p:cNvSpPr txBox="1">
            <a:spLocks noChangeArrowheads="1"/>
          </p:cNvSpPr>
          <p:nvPr/>
        </p:nvSpPr>
        <p:spPr bwMode="auto">
          <a:xfrm>
            <a:off x="4075113" y="4595813"/>
            <a:ext cx="48244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HGP創英角ｺﾞｼｯｸUB" panose="020B0900000000000000" pitchFamily="50" charset="-128"/>
                <a:ea typeface="HGP創英角ｺﾞｼｯｸUB" panose="020B0900000000000000" pitchFamily="50" charset="-128"/>
              </a:rPr>
              <a:t>（</a:t>
            </a:r>
            <a:r>
              <a:rPr lang="en-US" altLang="ja-JP" sz="1600">
                <a:latin typeface="HGP創英角ｺﾞｼｯｸUB" panose="020B0900000000000000" pitchFamily="50" charset="-128"/>
                <a:ea typeface="HGP創英角ｺﾞｼｯｸUB" panose="020B0900000000000000" pitchFamily="50" charset="-128"/>
              </a:rPr>
              <a:t>65</a:t>
            </a:r>
            <a:r>
              <a:rPr lang="ja-JP" altLang="en-US" sz="1600">
                <a:latin typeface="HGP創英角ｺﾞｼｯｸUB" panose="020B0900000000000000" pitchFamily="50" charset="-128"/>
                <a:ea typeface="HGP創英角ｺﾞｼｯｸUB" panose="020B0900000000000000" pitchFamily="50" charset="-128"/>
              </a:rPr>
              <a:t>歳以上の夫婦のみの無職世帯の</a:t>
            </a:r>
            <a:r>
              <a:rPr lang="en-US" altLang="ja-JP" sz="1600">
                <a:latin typeface="HGP創英角ｺﾞｼｯｸUB" panose="020B0900000000000000" pitchFamily="50" charset="-128"/>
                <a:ea typeface="HGP創英角ｺﾞｼｯｸUB" panose="020B0900000000000000" pitchFamily="50" charset="-128"/>
              </a:rPr>
              <a:t>25</a:t>
            </a:r>
            <a:r>
              <a:rPr lang="ja-JP" altLang="en-US" sz="1600">
                <a:latin typeface="HGP創英角ｺﾞｼｯｸUB" panose="020B0900000000000000" pitchFamily="50" charset="-128"/>
                <a:ea typeface="HGP創英角ｺﾞｼｯｸUB" panose="020B0900000000000000" pitchFamily="50" charset="-128"/>
              </a:rPr>
              <a:t>年間の</a:t>
            </a:r>
            <a:endParaRPr lang="en-US" altLang="ja-JP" sz="1600">
              <a:latin typeface="HGP創英角ｺﾞｼｯｸUB" panose="020B0900000000000000" pitchFamily="50" charset="-128"/>
              <a:ea typeface="HGP創英角ｺﾞｼｯｸUB" panose="020B0900000000000000" pitchFamily="50" charset="-128"/>
            </a:endParaRPr>
          </a:p>
          <a:p>
            <a:pPr>
              <a:spcBef>
                <a:spcPct val="0"/>
              </a:spcBef>
              <a:buFontTx/>
              <a:buNone/>
            </a:pPr>
            <a:r>
              <a:rPr lang="ja-JP" altLang="en-US" sz="1600">
                <a:latin typeface="HGP創英角ｺﾞｼｯｸUB" panose="020B0900000000000000" pitchFamily="50" charset="-128"/>
                <a:ea typeface="HGP創英角ｺﾞｼｯｸUB" panose="020B0900000000000000" pitchFamily="50" charset="-128"/>
              </a:rPr>
              <a:t>　実支出</a:t>
            </a:r>
            <a:r>
              <a:rPr lang="en-US" altLang="ja-JP" sz="1600">
                <a:latin typeface="HGP創英角ｺﾞｼｯｸUB" panose="020B0900000000000000" pitchFamily="50" charset="-128"/>
                <a:ea typeface="HGP創英角ｺﾞｼｯｸUB" panose="020B0900000000000000" pitchFamily="50" charset="-128"/>
              </a:rPr>
              <a:t>8,063</a:t>
            </a:r>
            <a:r>
              <a:rPr lang="ja-JP" altLang="en-US" sz="1600">
                <a:latin typeface="HGP創英角ｺﾞｼｯｸUB" panose="020B0900000000000000" pitchFamily="50" charset="-128"/>
                <a:ea typeface="HGP創英角ｺﾞｼｯｸUB" panose="020B0900000000000000" pitchFamily="50" charset="-128"/>
              </a:rPr>
              <a:t>万円ー年金などの実収入</a:t>
            </a:r>
            <a:r>
              <a:rPr lang="en-US" altLang="ja-JP" sz="1600">
                <a:latin typeface="HGP創英角ｺﾞｼｯｸUB" panose="020B0900000000000000" pitchFamily="50" charset="-128"/>
                <a:ea typeface="HGP創英角ｺﾞｼｯｸUB" panose="020B0900000000000000" pitchFamily="50" charset="-128"/>
              </a:rPr>
              <a:t>7,387</a:t>
            </a:r>
            <a:r>
              <a:rPr lang="ja-JP" altLang="en-US" sz="1600">
                <a:latin typeface="HGP創英角ｺﾞｼｯｸUB" panose="020B0900000000000000" pitchFamily="50" charset="-128"/>
                <a:ea typeface="HGP創英角ｺﾞｼｯｸUB" panose="020B0900000000000000" pitchFamily="50" charset="-128"/>
              </a:rPr>
              <a:t>万円）</a:t>
            </a:r>
            <a:endParaRPr lang="en-US" altLang="ja-JP" sz="1600">
              <a:latin typeface="HGP創英角ｺﾞｼｯｸUB" panose="020B0900000000000000" pitchFamily="50" charset="-128"/>
              <a:ea typeface="HGP創英角ｺﾞｼｯｸUB" panose="020B0900000000000000" pitchFamily="50" charset="-128"/>
            </a:endParaRPr>
          </a:p>
        </p:txBody>
      </p:sp>
      <p:sp>
        <p:nvSpPr>
          <p:cNvPr id="26636" name="テキスト ボックス 3">
            <a:extLst>
              <a:ext uri="{FF2B5EF4-FFF2-40B4-BE49-F238E27FC236}">
                <a16:creationId xmlns:a16="http://schemas.microsoft.com/office/drawing/2014/main" id="{00E596E4-DCE8-17B9-2191-C9BD9C761618}"/>
              </a:ext>
            </a:extLst>
          </p:cNvPr>
          <p:cNvSpPr txBox="1">
            <a:spLocks noChangeArrowheads="1"/>
          </p:cNvSpPr>
          <p:nvPr/>
        </p:nvSpPr>
        <p:spPr bwMode="auto">
          <a:xfrm>
            <a:off x="725488" y="4198938"/>
            <a:ext cx="6416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latin typeface="HGP創英角ｺﾞｼｯｸUB" panose="020B0900000000000000" pitchFamily="50" charset="-128"/>
                <a:ea typeface="HGP創英角ｺﾞｼｯｸUB" panose="020B0900000000000000" pitchFamily="50" charset="-128"/>
              </a:rPr>
              <a:t>参考</a:t>
            </a:r>
            <a:r>
              <a:rPr lang="en-US" altLang="ja-JP" sz="1400">
                <a:latin typeface="HGP創英角ｺﾞｼｯｸUB" panose="020B0900000000000000" pitchFamily="50" charset="-128"/>
                <a:ea typeface="HGP創英角ｺﾞｼｯｸUB" panose="020B0900000000000000" pitchFamily="50" charset="-128"/>
              </a:rPr>
              <a:t>……</a:t>
            </a:r>
            <a:r>
              <a:rPr lang="ja-JP" altLang="en-US" sz="1400">
                <a:latin typeface="HGP創英角ｺﾞｼｯｸUB" panose="020B0900000000000000" pitchFamily="50" charset="-128"/>
                <a:ea typeface="HGP創英角ｺﾞｼｯｸUB" panose="020B0900000000000000" pitchFamily="50" charset="-128"/>
              </a:rPr>
              <a:t>下宿・アパート等に住む大学生の</a:t>
            </a:r>
            <a:r>
              <a:rPr lang="en-US" altLang="ja-JP" sz="1400">
                <a:latin typeface="HGP創英角ｺﾞｼｯｸUB" panose="020B0900000000000000" pitchFamily="50" charset="-128"/>
                <a:ea typeface="HGP創英角ｺﾞｼｯｸUB" panose="020B0900000000000000" pitchFamily="50" charset="-128"/>
              </a:rPr>
              <a:t>1</a:t>
            </a:r>
            <a:r>
              <a:rPr lang="ja-JP" altLang="en-US" sz="1400">
                <a:latin typeface="HGP創英角ｺﾞｼｯｸUB" panose="020B0900000000000000" pitchFamily="50" charset="-128"/>
                <a:ea typeface="HGP創英角ｺﾞｼｯｸUB" panose="020B0900000000000000" pitchFamily="50" charset="-128"/>
              </a:rPr>
              <a:t>年間の生活費　</a:t>
            </a:r>
            <a:r>
              <a:rPr lang="en-US" altLang="ja-JP" sz="1400">
                <a:latin typeface="HGP創英角ｺﾞｼｯｸUB" panose="020B0900000000000000" pitchFamily="50" charset="-128"/>
                <a:ea typeface="HGP創英角ｺﾞｼｯｸUB" panose="020B0900000000000000" pitchFamily="50" charset="-128"/>
              </a:rPr>
              <a:t>215</a:t>
            </a:r>
            <a:r>
              <a:rPr lang="ja-JP" altLang="en-US" sz="1400">
                <a:latin typeface="HGP創英角ｺﾞｼｯｸUB" panose="020B0900000000000000" pitchFamily="50" charset="-128"/>
                <a:ea typeface="HGP創英角ｺﾞｼｯｸUB" panose="020B0900000000000000" pitchFamily="50" charset="-128"/>
              </a:rPr>
              <a:t>万円</a:t>
            </a:r>
          </a:p>
        </p:txBody>
      </p:sp>
      <p:sp>
        <p:nvSpPr>
          <p:cNvPr id="26637" name="テキスト ボックス 4">
            <a:extLst>
              <a:ext uri="{FF2B5EF4-FFF2-40B4-BE49-F238E27FC236}">
                <a16:creationId xmlns:a16="http://schemas.microsoft.com/office/drawing/2014/main" id="{035E0579-9999-E5E6-AE43-3956D8B62DC1}"/>
              </a:ext>
            </a:extLst>
          </p:cNvPr>
          <p:cNvSpPr txBox="1">
            <a:spLocks noChangeArrowheads="1"/>
          </p:cNvSpPr>
          <p:nvPr/>
        </p:nvSpPr>
        <p:spPr bwMode="auto">
          <a:xfrm>
            <a:off x="4075113" y="3665538"/>
            <a:ext cx="4743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a:latin typeface="HGP創英角ｺﾞｼｯｸUB" panose="020B0900000000000000" pitchFamily="50" charset="-128"/>
                <a:ea typeface="HGP創英角ｺﾞｼｯｸUB" panose="020B0900000000000000" pitchFamily="50" charset="-128"/>
              </a:rPr>
              <a:t>（幼稚園～高校が公立、大学は私立文系の場合の</a:t>
            </a:r>
            <a:endParaRPr lang="en-US" altLang="ja-JP" sz="1600">
              <a:latin typeface="HGP創英角ｺﾞｼｯｸUB" panose="020B0900000000000000" pitchFamily="50" charset="-128"/>
              <a:ea typeface="HGP創英角ｺﾞｼｯｸUB" panose="020B0900000000000000" pitchFamily="50" charset="-128"/>
            </a:endParaRPr>
          </a:p>
          <a:p>
            <a:pPr>
              <a:spcBef>
                <a:spcPct val="0"/>
              </a:spcBef>
              <a:buFontTx/>
              <a:buNone/>
            </a:pPr>
            <a:r>
              <a:rPr lang="ja-JP" altLang="en-US" sz="1600">
                <a:latin typeface="HGP創英角ｺﾞｼｯｸUB" panose="020B0900000000000000" pitchFamily="50" charset="-128"/>
                <a:ea typeface="HGP創英角ｺﾞｼｯｸUB" panose="020B0900000000000000" pitchFamily="50" charset="-128"/>
              </a:rPr>
              <a:t>入学金・授業料等）</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a:extLst>
              <a:ext uri="{FF2B5EF4-FFF2-40B4-BE49-F238E27FC236}">
                <a16:creationId xmlns:a16="http://schemas.microsoft.com/office/drawing/2014/main" id="{E14CE210-B142-343F-7A75-5228578302F3}"/>
              </a:ext>
            </a:extLst>
          </p:cNvPr>
          <p:cNvSpPr/>
          <p:nvPr/>
        </p:nvSpPr>
        <p:spPr>
          <a:xfrm>
            <a:off x="250825" y="1484313"/>
            <a:ext cx="8642350" cy="2089150"/>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7651" name="テキスト ボックス 2">
            <a:extLst>
              <a:ext uri="{FF2B5EF4-FFF2-40B4-BE49-F238E27FC236}">
                <a16:creationId xmlns:a16="http://schemas.microsoft.com/office/drawing/2014/main" id="{99CC0735-3CF0-14AB-8083-3D5616015E77}"/>
              </a:ext>
            </a:extLst>
          </p:cNvPr>
          <p:cNvSpPr txBox="1">
            <a:spLocks noChangeArrowheads="1"/>
          </p:cNvSpPr>
          <p:nvPr/>
        </p:nvSpPr>
        <p:spPr bwMode="auto">
          <a:xfrm>
            <a:off x="179388" y="908050"/>
            <a:ext cx="8334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①　「結婚」を決める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27652" name="テキスト ボックス 9">
            <a:extLst>
              <a:ext uri="{FF2B5EF4-FFF2-40B4-BE49-F238E27FC236}">
                <a16:creationId xmlns:a16="http://schemas.microsoft.com/office/drawing/2014/main" id="{58815AA1-E18E-C65A-1090-3624581F73C5}"/>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17</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27653" name="テキスト ボックス 3">
            <a:extLst>
              <a:ext uri="{FF2B5EF4-FFF2-40B4-BE49-F238E27FC236}">
                <a16:creationId xmlns:a16="http://schemas.microsoft.com/office/drawing/2014/main" id="{C56C74E7-54D2-D8E6-CDC7-7F388CD20CE9}"/>
              </a:ext>
            </a:extLst>
          </p:cNvPr>
          <p:cNvSpPr txBox="1">
            <a:spLocks noChangeArrowheads="1"/>
          </p:cNvSpPr>
          <p:nvPr/>
        </p:nvSpPr>
        <p:spPr bwMode="auto">
          <a:xfrm>
            <a:off x="350838" y="1571625"/>
            <a:ext cx="8642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7030A0"/>
                </a:solidFill>
                <a:latin typeface="HGP創英角ｺﾞｼｯｸUB" panose="020B0900000000000000" pitchFamily="50" charset="-128"/>
                <a:ea typeface="HGP創英角ｺﾞｼｯｸUB" panose="020B0900000000000000" pitchFamily="50" charset="-128"/>
              </a:rPr>
              <a:t>「結婚カード」</a:t>
            </a:r>
            <a:r>
              <a:rPr lang="en-US" altLang="ja-JP" sz="2800">
                <a:latin typeface="HGP創英角ｺﾞｼｯｸUB" panose="020B0900000000000000" pitchFamily="50" charset="-128"/>
                <a:ea typeface="HGP創英角ｺﾞｼｯｸUB" panose="020B0900000000000000" pitchFamily="50" charset="-128"/>
              </a:rPr>
              <a:t>3</a:t>
            </a:r>
            <a:r>
              <a:rPr lang="ja-JP" altLang="en-US" sz="2800">
                <a:latin typeface="HGP創英角ｺﾞｼｯｸUB" panose="020B0900000000000000" pitchFamily="50" charset="-128"/>
                <a:ea typeface="HGP創英角ｺﾞｼｯｸUB" panose="020B0900000000000000" pitchFamily="50" charset="-128"/>
              </a:rPr>
              <a:t>枚から、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結婚する（働くのは一人、</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二人とも働く）</a:t>
            </a:r>
            <a:r>
              <a:rPr lang="ja-JP" altLang="en-US" sz="2800">
                <a:latin typeface="HGP創英角ｺﾞｼｯｸUB" panose="020B0900000000000000" pitchFamily="50" charset="-128"/>
                <a:ea typeface="HGP創英角ｺﾞｼｯｸUB" panose="020B0900000000000000" pitchFamily="50" charset="-128"/>
              </a:rPr>
              <a:t>・</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結婚資金</a:t>
            </a:r>
            <a:r>
              <a:rPr lang="ja-JP" altLang="en-US" sz="2800">
                <a:latin typeface="HGP創英角ｺﾞｼｯｸUB" panose="020B0900000000000000" pitchFamily="50" charset="-128"/>
                <a:ea typeface="HGP創英角ｺﾞｼｯｸUB" panose="020B0900000000000000" pitchFamily="50" charset="-128"/>
              </a:rPr>
              <a:t>・</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配偶者の</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年間支出</a:t>
            </a:r>
            <a:r>
              <a:rPr lang="ja-JP" altLang="en-US" sz="2800">
                <a:latin typeface="HGP創英角ｺﾞｼｯｸUB" panose="020B0900000000000000" pitchFamily="50" charset="-128"/>
                <a:ea typeface="HGP創英角ｺﾞｼｯｸUB" panose="020B0900000000000000" pitchFamily="50" charset="-128"/>
              </a:rPr>
              <a:t>又は、</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結婚しない</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27654" name="グループ化 1">
            <a:extLst>
              <a:ext uri="{FF2B5EF4-FFF2-40B4-BE49-F238E27FC236}">
                <a16:creationId xmlns:a16="http://schemas.microsoft.com/office/drawing/2014/main" id="{8231859B-1D86-7858-0CD5-F7F95E1571C6}"/>
              </a:ext>
            </a:extLst>
          </p:cNvPr>
          <p:cNvGrpSpPr>
            <a:grpSpLocks/>
          </p:cNvGrpSpPr>
          <p:nvPr/>
        </p:nvGrpSpPr>
        <p:grpSpPr bwMode="auto">
          <a:xfrm>
            <a:off x="130175" y="3660775"/>
            <a:ext cx="8897938" cy="2719388"/>
            <a:chOff x="155575" y="3525838"/>
            <a:chExt cx="8897938" cy="2719387"/>
          </a:xfrm>
        </p:grpSpPr>
        <p:pic>
          <p:nvPicPr>
            <p:cNvPr id="27658" name="図 2" descr="スクリーンショット, モニター, 黒 が含まれている画像&#10;&#10;高い精度で生成された説明">
              <a:extLst>
                <a:ext uri="{FF2B5EF4-FFF2-40B4-BE49-F238E27FC236}">
                  <a16:creationId xmlns:a16="http://schemas.microsoft.com/office/drawing/2014/main" id="{47082504-BE3F-9A6B-909D-5D3618690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802"/>
            <a:stretch>
              <a:fillRect/>
            </a:stretch>
          </p:blipFill>
          <p:spPr bwMode="auto">
            <a:xfrm>
              <a:off x="155575" y="4267200"/>
              <a:ext cx="70040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descr="スクリーンショット, テキスト が含まれている画像&#10;&#10;高い精度で生成された説明">
              <a:extLst>
                <a:ext uri="{FF2B5EF4-FFF2-40B4-BE49-F238E27FC236}">
                  <a16:creationId xmlns:a16="http://schemas.microsoft.com/office/drawing/2014/main" id="{931A68AB-2D82-F857-DBA7-20B2EFE8A002}"/>
                </a:ext>
              </a:extLst>
            </p:cNvPr>
            <p:cNvPicPr>
              <a:picLocks noChangeAspect="1"/>
            </p:cNvPicPr>
            <p:nvPr/>
          </p:nvPicPr>
          <p:blipFill>
            <a:blip r:embed="rId4" cstate="screen"/>
            <a:stretch>
              <a:fillRect/>
            </a:stretch>
          </p:blipFill>
          <p:spPr>
            <a:xfrm>
              <a:off x="6027738" y="3525838"/>
              <a:ext cx="3025775" cy="2136774"/>
            </a:xfrm>
            <a:prstGeom prst="rect">
              <a:avLst/>
            </a:prstGeom>
            <a:ln w="12700">
              <a:solidFill>
                <a:schemeClr val="tx1">
                  <a:lumMod val="50000"/>
                  <a:lumOff val="50000"/>
                </a:schemeClr>
              </a:solidFill>
            </a:ln>
          </p:spPr>
        </p:pic>
        <p:sp>
          <p:nvSpPr>
            <p:cNvPr id="10" name="角丸四角形 9">
              <a:extLst>
                <a:ext uri="{FF2B5EF4-FFF2-40B4-BE49-F238E27FC236}">
                  <a16:creationId xmlns:a16="http://schemas.microsoft.com/office/drawing/2014/main" id="{A1A3B766-B26B-A557-5373-CFC5AF08A520}"/>
                </a:ext>
              </a:extLst>
            </p:cNvPr>
            <p:cNvSpPr/>
            <p:nvPr/>
          </p:nvSpPr>
          <p:spPr bwMode="auto">
            <a:xfrm>
              <a:off x="6291263" y="5094287"/>
              <a:ext cx="1814512" cy="3762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 name="角丸四角形 10">
              <a:extLst>
                <a:ext uri="{FF2B5EF4-FFF2-40B4-BE49-F238E27FC236}">
                  <a16:creationId xmlns:a16="http://schemas.microsoft.com/office/drawing/2014/main" id="{8929D537-6E38-CF04-FF13-0F1732EAE5B5}"/>
                </a:ext>
              </a:extLst>
            </p:cNvPr>
            <p:cNvSpPr/>
            <p:nvPr/>
          </p:nvSpPr>
          <p:spPr bwMode="auto">
            <a:xfrm>
              <a:off x="6856413" y="3797301"/>
              <a:ext cx="1366837" cy="3063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2" name="直線矢印コネクタ 11">
              <a:extLst>
                <a:ext uri="{FF2B5EF4-FFF2-40B4-BE49-F238E27FC236}">
                  <a16:creationId xmlns:a16="http://schemas.microsoft.com/office/drawing/2014/main" id="{465F4C99-65B3-0D86-57C4-9B2BC57EBF1B}"/>
                </a:ext>
              </a:extLst>
            </p:cNvPr>
            <p:cNvCxnSpPr>
              <a:cxnSpLocks/>
            </p:cNvCxnSpPr>
            <p:nvPr/>
          </p:nvCxnSpPr>
          <p:spPr bwMode="auto">
            <a:xfrm flipH="1" flipV="1">
              <a:off x="2490788" y="5230812"/>
              <a:ext cx="3800475" cy="1762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36D4B03D-80BE-1D6C-C28C-888D3333B271}"/>
                </a:ext>
              </a:extLst>
            </p:cNvPr>
            <p:cNvCxnSpPr>
              <a:cxnSpLocks/>
            </p:cNvCxnSpPr>
            <p:nvPr/>
          </p:nvCxnSpPr>
          <p:spPr bwMode="auto">
            <a:xfrm flipH="1">
              <a:off x="2503488" y="5305425"/>
              <a:ext cx="1630362" cy="17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96C8553-EA94-C126-B703-9702B829E072}"/>
                </a:ext>
              </a:extLst>
            </p:cNvPr>
            <p:cNvCxnSpPr>
              <a:cxnSpLocks/>
              <a:stCxn id="11" idx="1"/>
              <a:endCxn id="22" idx="3"/>
            </p:cNvCxnSpPr>
            <p:nvPr/>
          </p:nvCxnSpPr>
          <p:spPr bwMode="auto">
            <a:xfrm flipH="1">
              <a:off x="3203575" y="3951288"/>
              <a:ext cx="3652838" cy="984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角丸四角形 21">
              <a:extLst>
                <a:ext uri="{FF2B5EF4-FFF2-40B4-BE49-F238E27FC236}">
                  <a16:creationId xmlns:a16="http://schemas.microsoft.com/office/drawing/2014/main" id="{0FEB239D-E97A-52C0-2947-68C42B6A5713}"/>
                </a:ext>
              </a:extLst>
            </p:cNvPr>
            <p:cNvSpPr/>
            <p:nvPr/>
          </p:nvSpPr>
          <p:spPr bwMode="auto">
            <a:xfrm>
              <a:off x="865188" y="4805363"/>
              <a:ext cx="2338387" cy="2619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7666" name="テキスト ボックス 29">
              <a:extLst>
                <a:ext uri="{FF2B5EF4-FFF2-40B4-BE49-F238E27FC236}">
                  <a16:creationId xmlns:a16="http://schemas.microsoft.com/office/drawing/2014/main" id="{0C298A29-F158-D2F9-BEB1-90D2DEFD9C48}"/>
                </a:ext>
              </a:extLst>
            </p:cNvPr>
            <p:cNvSpPr txBox="1">
              <a:spLocks noChangeArrowheads="1"/>
            </p:cNvSpPr>
            <p:nvPr/>
          </p:nvSpPr>
          <p:spPr bwMode="auto">
            <a:xfrm>
              <a:off x="1687513" y="499745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7667" name="テキスト ボックス 29">
              <a:extLst>
                <a:ext uri="{FF2B5EF4-FFF2-40B4-BE49-F238E27FC236}">
                  <a16:creationId xmlns:a16="http://schemas.microsoft.com/office/drawing/2014/main" id="{242CC214-6A4A-128D-00B4-82CA8E9BCAAD}"/>
                </a:ext>
              </a:extLst>
            </p:cNvPr>
            <p:cNvSpPr txBox="1">
              <a:spLocks noChangeArrowheads="1"/>
            </p:cNvSpPr>
            <p:nvPr/>
          </p:nvSpPr>
          <p:spPr bwMode="auto">
            <a:xfrm>
              <a:off x="1687513" y="5286375"/>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7668" name="テキスト ボックス 29">
              <a:extLst>
                <a:ext uri="{FF2B5EF4-FFF2-40B4-BE49-F238E27FC236}">
                  <a16:creationId xmlns:a16="http://schemas.microsoft.com/office/drawing/2014/main" id="{FF1409D3-E19C-DC1D-6638-6D95F6B532F8}"/>
                </a:ext>
              </a:extLst>
            </p:cNvPr>
            <p:cNvSpPr txBox="1">
              <a:spLocks noChangeArrowheads="1"/>
            </p:cNvSpPr>
            <p:nvPr/>
          </p:nvSpPr>
          <p:spPr bwMode="auto">
            <a:xfrm>
              <a:off x="5010150" y="49974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7669" name="テキスト ボックス 29">
              <a:extLst>
                <a:ext uri="{FF2B5EF4-FFF2-40B4-BE49-F238E27FC236}">
                  <a16:creationId xmlns:a16="http://schemas.microsoft.com/office/drawing/2014/main" id="{EE674AC7-EFB0-CDCB-0250-C906D0BF8958}"/>
                </a:ext>
              </a:extLst>
            </p:cNvPr>
            <p:cNvSpPr txBox="1">
              <a:spLocks noChangeArrowheads="1"/>
            </p:cNvSpPr>
            <p:nvPr/>
          </p:nvSpPr>
          <p:spPr bwMode="auto">
            <a:xfrm>
              <a:off x="4795838" y="5300663"/>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9" name="フリーフォーム 18">
              <a:extLst>
                <a:ext uri="{FF2B5EF4-FFF2-40B4-BE49-F238E27FC236}">
                  <a16:creationId xmlns:a16="http://schemas.microsoft.com/office/drawing/2014/main" id="{9926B3A2-50BF-E053-97D0-A48F371B5ED4}"/>
                </a:ext>
              </a:extLst>
            </p:cNvPr>
            <p:cNvSpPr/>
            <p:nvPr/>
          </p:nvSpPr>
          <p:spPr bwMode="auto">
            <a:xfrm>
              <a:off x="2220913" y="5754687"/>
              <a:ext cx="3236912" cy="276225"/>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1" name="角丸四角形 20">
              <a:extLst>
                <a:ext uri="{FF2B5EF4-FFF2-40B4-BE49-F238E27FC236}">
                  <a16:creationId xmlns:a16="http://schemas.microsoft.com/office/drawing/2014/main" id="{E2FA4DE7-253A-51A6-9162-E692DFE8356E}"/>
                </a:ext>
              </a:extLst>
            </p:cNvPr>
            <p:cNvSpPr/>
            <p:nvPr/>
          </p:nvSpPr>
          <p:spPr bwMode="auto">
            <a:xfrm>
              <a:off x="3319463" y="5867400"/>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3" name="直線コネクタ 22">
              <a:extLst>
                <a:ext uri="{FF2B5EF4-FFF2-40B4-BE49-F238E27FC236}">
                  <a16:creationId xmlns:a16="http://schemas.microsoft.com/office/drawing/2014/main" id="{964F6C01-76A5-2F3F-FFB7-C3B4D7FAB3CE}"/>
                </a:ext>
              </a:extLst>
            </p:cNvPr>
            <p:cNvCxnSpPr/>
            <p:nvPr/>
          </p:nvCxnSpPr>
          <p:spPr bwMode="auto">
            <a:xfrm>
              <a:off x="1687513" y="5713412"/>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E4E4730-0D15-4A4F-A49B-FD11790D19D3}"/>
                </a:ext>
              </a:extLst>
            </p:cNvPr>
            <p:cNvCxnSpPr/>
            <p:nvPr/>
          </p:nvCxnSpPr>
          <p:spPr bwMode="auto">
            <a:xfrm>
              <a:off x="4859338" y="5699125"/>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27655" name="グループ化 27">
            <a:extLst>
              <a:ext uri="{FF2B5EF4-FFF2-40B4-BE49-F238E27FC236}">
                <a16:creationId xmlns:a16="http://schemas.microsoft.com/office/drawing/2014/main" id="{384D8A40-1EEF-9C59-ACEC-05C60AE3BD4A}"/>
              </a:ext>
            </a:extLst>
          </p:cNvPr>
          <p:cNvGrpSpPr>
            <a:grpSpLocks/>
          </p:cNvGrpSpPr>
          <p:nvPr/>
        </p:nvGrpSpPr>
        <p:grpSpPr bwMode="auto">
          <a:xfrm>
            <a:off x="0" y="0"/>
            <a:ext cx="9144000" cy="757238"/>
            <a:chOff x="-406" y="0"/>
            <a:chExt cx="9144406" cy="757412"/>
          </a:xfrm>
        </p:grpSpPr>
        <p:sp>
          <p:nvSpPr>
            <p:cNvPr id="29" name="正方形/長方形 28">
              <a:extLst>
                <a:ext uri="{FF2B5EF4-FFF2-40B4-BE49-F238E27FC236}">
                  <a16:creationId xmlns:a16="http://schemas.microsoft.com/office/drawing/2014/main" id="{D02CAAF5-A9B5-73AB-D4CD-4120BA795D1E}"/>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0" name="正方形/長方形 29">
              <a:extLst>
                <a:ext uri="{FF2B5EF4-FFF2-40B4-BE49-F238E27FC236}">
                  <a16:creationId xmlns:a16="http://schemas.microsoft.com/office/drawing/2014/main" id="{D3EBF4AA-7411-8E8E-819B-4A6813B13F02}"/>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3A3B28A1-43CB-BEF9-0298-237FD35C66EE}"/>
              </a:ext>
            </a:extLst>
          </p:cNvPr>
          <p:cNvSpPr/>
          <p:nvPr/>
        </p:nvSpPr>
        <p:spPr>
          <a:xfrm>
            <a:off x="250825" y="1484313"/>
            <a:ext cx="8742363" cy="2449512"/>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699" name="テキスト ボックス 6">
            <a:extLst>
              <a:ext uri="{FF2B5EF4-FFF2-40B4-BE49-F238E27FC236}">
                <a16:creationId xmlns:a16="http://schemas.microsoft.com/office/drawing/2014/main" id="{19CFDAB8-D7DC-6B20-DC0D-69AC8001CCCC}"/>
              </a:ext>
            </a:extLst>
          </p:cNvPr>
          <p:cNvSpPr txBox="1">
            <a:spLocks noChangeArrowheads="1"/>
          </p:cNvSpPr>
          <p:nvPr/>
        </p:nvSpPr>
        <p:spPr bwMode="auto">
          <a:xfrm>
            <a:off x="107950" y="908050"/>
            <a:ext cx="489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②　「子育て」を決める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29700" name="テキスト ボックス 9">
            <a:extLst>
              <a:ext uri="{FF2B5EF4-FFF2-40B4-BE49-F238E27FC236}">
                <a16:creationId xmlns:a16="http://schemas.microsoft.com/office/drawing/2014/main" id="{7A08398B-50A4-A71E-DBB7-C0030ADA1C34}"/>
              </a:ext>
            </a:extLst>
          </p:cNvPr>
          <p:cNvSpPr txBox="1">
            <a:spLocks noChangeArrowheads="1"/>
          </p:cNvSpPr>
          <p:nvPr/>
        </p:nvSpPr>
        <p:spPr bwMode="auto">
          <a:xfrm>
            <a:off x="7939088" y="6535738"/>
            <a:ext cx="1116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18</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29701" name="テキスト ボックス 3">
            <a:extLst>
              <a:ext uri="{FF2B5EF4-FFF2-40B4-BE49-F238E27FC236}">
                <a16:creationId xmlns:a16="http://schemas.microsoft.com/office/drawing/2014/main" id="{E5EE39A9-9160-912A-A751-3C3F0451411D}"/>
              </a:ext>
            </a:extLst>
          </p:cNvPr>
          <p:cNvSpPr txBox="1">
            <a:spLocks noChangeArrowheads="1"/>
          </p:cNvSpPr>
          <p:nvPr/>
        </p:nvSpPr>
        <p:spPr bwMode="auto">
          <a:xfrm>
            <a:off x="350838" y="1571625"/>
            <a:ext cx="86423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「結婚する」</a:t>
            </a:r>
            <a:r>
              <a:rPr lang="ja-JP" altLang="en-US" sz="2800">
                <a:latin typeface="HGP創英角ｺﾞｼｯｸUB" panose="020B0900000000000000" pitchFamily="50" charset="-128"/>
                <a:ea typeface="HGP創英角ｺﾞｼｯｸUB" panose="020B0900000000000000" pitchFamily="50" charset="-128"/>
              </a:rPr>
              <a:t>を選んだ班のみ</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裏返した</a:t>
            </a:r>
            <a:r>
              <a:rPr lang="ja-JP" altLang="en-US" sz="2800">
                <a:solidFill>
                  <a:srgbClr val="7030A0"/>
                </a:solidFill>
                <a:latin typeface="HGP創英角ｺﾞｼｯｸUB" panose="020B0900000000000000" pitchFamily="50" charset="-128"/>
                <a:ea typeface="HGP創英角ｺﾞｼｯｸUB" panose="020B0900000000000000" pitchFamily="50" charset="-128"/>
              </a:rPr>
              <a:t>「子育てカード」</a:t>
            </a:r>
            <a:r>
              <a:rPr lang="en-US" altLang="ja-JP" sz="2800">
                <a:latin typeface="HGP創英角ｺﾞｼｯｸUB" panose="020B0900000000000000" pitchFamily="50" charset="-128"/>
                <a:ea typeface="HGP創英角ｺﾞｼｯｸUB" panose="020B0900000000000000" pitchFamily="50" charset="-128"/>
              </a:rPr>
              <a:t>4</a:t>
            </a:r>
            <a:r>
              <a:rPr lang="ja-JP" altLang="en-US" sz="2800">
                <a:latin typeface="HGP創英角ｺﾞｼｯｸUB" panose="020B0900000000000000" pitchFamily="50" charset="-128"/>
                <a:ea typeface="HGP創英角ｺﾞｼｯｸUB" panose="020B0900000000000000" pitchFamily="50" charset="-128"/>
              </a:rPr>
              <a:t>枚から、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子どもの人数、子どもの年間</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支出</a:t>
            </a:r>
            <a:r>
              <a:rPr lang="ja-JP" altLang="en-US" sz="2800">
                <a:latin typeface="HGP創英角ｺﾞｼｯｸUB" panose="020B0900000000000000" pitchFamily="50" charset="-128"/>
                <a:ea typeface="HGP創英角ｺﾞｼｯｸUB" panose="020B0900000000000000" pitchFamily="50" charset="-128"/>
              </a:rPr>
              <a:t>を書く。</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　　　　　　</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29702" name="グループ化 21">
            <a:extLst>
              <a:ext uri="{FF2B5EF4-FFF2-40B4-BE49-F238E27FC236}">
                <a16:creationId xmlns:a16="http://schemas.microsoft.com/office/drawing/2014/main" id="{422D1835-5BFB-F3C1-7892-1DAA516E3E8E}"/>
              </a:ext>
            </a:extLst>
          </p:cNvPr>
          <p:cNvGrpSpPr>
            <a:grpSpLocks/>
          </p:cNvGrpSpPr>
          <p:nvPr/>
        </p:nvGrpSpPr>
        <p:grpSpPr bwMode="auto">
          <a:xfrm>
            <a:off x="0" y="0"/>
            <a:ext cx="9144000" cy="757238"/>
            <a:chOff x="-406" y="0"/>
            <a:chExt cx="9144406" cy="757412"/>
          </a:xfrm>
        </p:grpSpPr>
        <p:sp>
          <p:nvSpPr>
            <p:cNvPr id="23" name="正方形/長方形 22">
              <a:extLst>
                <a:ext uri="{FF2B5EF4-FFF2-40B4-BE49-F238E27FC236}">
                  <a16:creationId xmlns:a16="http://schemas.microsoft.com/office/drawing/2014/main" id="{61D47519-787C-58C1-CE70-EF4DCCA6627F}"/>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534B05FF-7BC2-71DF-7335-55F25E8C5A5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29703" name="グループ化 1">
            <a:extLst>
              <a:ext uri="{FF2B5EF4-FFF2-40B4-BE49-F238E27FC236}">
                <a16:creationId xmlns:a16="http://schemas.microsoft.com/office/drawing/2014/main" id="{BBC8CAD3-9069-426B-FE73-D72BF81A71CD}"/>
              </a:ext>
            </a:extLst>
          </p:cNvPr>
          <p:cNvGrpSpPr>
            <a:grpSpLocks/>
          </p:cNvGrpSpPr>
          <p:nvPr/>
        </p:nvGrpSpPr>
        <p:grpSpPr bwMode="auto">
          <a:xfrm>
            <a:off x="265113" y="3617913"/>
            <a:ext cx="8712200" cy="2809875"/>
            <a:chOff x="195263" y="3540125"/>
            <a:chExt cx="8712200" cy="2809875"/>
          </a:xfrm>
        </p:grpSpPr>
        <p:pic>
          <p:nvPicPr>
            <p:cNvPr id="29704" name="図 2" descr="スクリーンショット, モニター, 黒 が含まれている画像&#10;&#10;高い精度で生成された説明">
              <a:extLst>
                <a:ext uri="{FF2B5EF4-FFF2-40B4-BE49-F238E27FC236}">
                  <a16:creationId xmlns:a16="http://schemas.microsoft.com/office/drawing/2014/main" id="{2CDC9945-D7B9-C260-DD31-95583B0AE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2" t="14746" r="3908" b="77963"/>
            <a:stretch>
              <a:fillRect/>
            </a:stretch>
          </p:blipFill>
          <p:spPr bwMode="auto">
            <a:xfrm>
              <a:off x="195263" y="5210175"/>
              <a:ext cx="64992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DBC92B20-BC93-B5D4-F93E-EFA54C00B81A}"/>
                </a:ext>
              </a:extLst>
            </p:cNvPr>
            <p:cNvPicPr>
              <a:picLocks noChangeAspect="1"/>
            </p:cNvPicPr>
            <p:nvPr/>
          </p:nvPicPr>
          <p:blipFill>
            <a:blip r:embed="rId3" cstate="screen"/>
            <a:stretch>
              <a:fillRect/>
            </a:stretch>
          </p:blipFill>
          <p:spPr>
            <a:xfrm>
              <a:off x="5910263" y="3540125"/>
              <a:ext cx="2997200" cy="2120900"/>
            </a:xfrm>
            <a:prstGeom prst="rect">
              <a:avLst/>
            </a:prstGeom>
            <a:ln w="12700">
              <a:solidFill>
                <a:schemeClr val="tx1">
                  <a:lumMod val="50000"/>
                  <a:lumOff val="50000"/>
                </a:schemeClr>
              </a:solidFill>
            </a:ln>
          </p:spPr>
        </p:pic>
        <p:sp>
          <p:nvSpPr>
            <p:cNvPr id="13" name="角丸四角形 12">
              <a:extLst>
                <a:ext uri="{FF2B5EF4-FFF2-40B4-BE49-F238E27FC236}">
                  <a16:creationId xmlns:a16="http://schemas.microsoft.com/office/drawing/2014/main" id="{BC78522F-52EC-7F81-DF6C-C7D888681BFA}"/>
                </a:ext>
              </a:extLst>
            </p:cNvPr>
            <p:cNvSpPr/>
            <p:nvPr/>
          </p:nvSpPr>
          <p:spPr bwMode="auto">
            <a:xfrm>
              <a:off x="1162050" y="5222875"/>
              <a:ext cx="1368425" cy="285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9707" name="テキスト ボックス 29">
              <a:extLst>
                <a:ext uri="{FF2B5EF4-FFF2-40B4-BE49-F238E27FC236}">
                  <a16:creationId xmlns:a16="http://schemas.microsoft.com/office/drawing/2014/main" id="{42C99D62-C6F0-51C2-3E07-28255685266D}"/>
                </a:ext>
              </a:extLst>
            </p:cNvPr>
            <p:cNvSpPr txBox="1">
              <a:spLocks noChangeArrowheads="1"/>
            </p:cNvSpPr>
            <p:nvPr/>
          </p:nvSpPr>
          <p:spPr bwMode="auto">
            <a:xfrm>
              <a:off x="1584325" y="544195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9708" name="テキスト ボックス 29">
              <a:extLst>
                <a:ext uri="{FF2B5EF4-FFF2-40B4-BE49-F238E27FC236}">
                  <a16:creationId xmlns:a16="http://schemas.microsoft.com/office/drawing/2014/main" id="{1150EE0F-A07B-FDF6-E455-505B083121CE}"/>
                </a:ext>
              </a:extLst>
            </p:cNvPr>
            <p:cNvSpPr txBox="1">
              <a:spLocks noChangeArrowheads="1"/>
            </p:cNvSpPr>
            <p:nvPr/>
          </p:nvSpPr>
          <p:spPr bwMode="auto">
            <a:xfrm>
              <a:off x="4583113" y="54419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6" name="フリーフォーム 15">
              <a:extLst>
                <a:ext uri="{FF2B5EF4-FFF2-40B4-BE49-F238E27FC236}">
                  <a16:creationId xmlns:a16="http://schemas.microsoft.com/office/drawing/2014/main" id="{A1FD7C80-426B-0CD2-F094-5D611AE33602}"/>
                </a:ext>
              </a:extLst>
            </p:cNvPr>
            <p:cNvSpPr/>
            <p:nvPr/>
          </p:nvSpPr>
          <p:spPr bwMode="auto">
            <a:xfrm>
              <a:off x="2124075" y="5873750"/>
              <a:ext cx="2960688" cy="287337"/>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角丸四角形 18">
              <a:extLst>
                <a:ext uri="{FF2B5EF4-FFF2-40B4-BE49-F238E27FC236}">
                  <a16:creationId xmlns:a16="http://schemas.microsoft.com/office/drawing/2014/main" id="{A8554042-C099-C3AB-8E60-2604D9B44097}"/>
                </a:ext>
              </a:extLst>
            </p:cNvPr>
            <p:cNvSpPr/>
            <p:nvPr/>
          </p:nvSpPr>
          <p:spPr bwMode="auto">
            <a:xfrm>
              <a:off x="3100388" y="5972175"/>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0" name="直線コネクタ 19">
              <a:extLst>
                <a:ext uri="{FF2B5EF4-FFF2-40B4-BE49-F238E27FC236}">
                  <a16:creationId xmlns:a16="http://schemas.microsoft.com/office/drawing/2014/main" id="{C22A1785-4A8A-19DC-5551-DEB489352B48}"/>
                </a:ext>
              </a:extLst>
            </p:cNvPr>
            <p:cNvCxnSpPr/>
            <p:nvPr/>
          </p:nvCxnSpPr>
          <p:spPr bwMode="auto">
            <a:xfrm>
              <a:off x="1620838" y="5826125"/>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130FA8E-E93F-A039-0419-128F0EBE3A8F}"/>
                </a:ext>
              </a:extLst>
            </p:cNvPr>
            <p:cNvCxnSpPr/>
            <p:nvPr/>
          </p:nvCxnSpPr>
          <p:spPr bwMode="auto">
            <a:xfrm>
              <a:off x="4579938" y="5826125"/>
              <a:ext cx="1001712"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5F4DEA23-8CA0-B936-0D1B-09B6415FD0E6}"/>
                </a:ext>
              </a:extLst>
            </p:cNvPr>
            <p:cNvSpPr/>
            <p:nvPr/>
          </p:nvSpPr>
          <p:spPr bwMode="auto">
            <a:xfrm>
              <a:off x="6716713" y="3795712"/>
              <a:ext cx="1368425" cy="3365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1" name="直線矢印コネクタ 10">
              <a:extLst>
                <a:ext uri="{FF2B5EF4-FFF2-40B4-BE49-F238E27FC236}">
                  <a16:creationId xmlns:a16="http://schemas.microsoft.com/office/drawing/2014/main" id="{E9B4FF38-0F21-A514-7FEB-B7051FFC1397}"/>
                </a:ext>
              </a:extLst>
            </p:cNvPr>
            <p:cNvCxnSpPr>
              <a:cxnSpLocks/>
              <a:stCxn id="10" idx="1"/>
              <a:endCxn id="13" idx="3"/>
            </p:cNvCxnSpPr>
            <p:nvPr/>
          </p:nvCxnSpPr>
          <p:spPr bwMode="auto">
            <a:xfrm flipH="1">
              <a:off x="2530475" y="3963987"/>
              <a:ext cx="4186238" cy="1401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角丸四角形 16">
              <a:extLst>
                <a:ext uri="{FF2B5EF4-FFF2-40B4-BE49-F238E27FC236}">
                  <a16:creationId xmlns:a16="http://schemas.microsoft.com/office/drawing/2014/main" id="{3293FBE0-ABAB-4B21-5D9D-EA3F1F0A24A9}"/>
                </a:ext>
              </a:extLst>
            </p:cNvPr>
            <p:cNvSpPr/>
            <p:nvPr/>
          </p:nvSpPr>
          <p:spPr bwMode="auto">
            <a:xfrm>
              <a:off x="6600825" y="5054600"/>
              <a:ext cx="1655763" cy="4476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8" name="直線矢印コネクタ 17">
              <a:extLst>
                <a:ext uri="{FF2B5EF4-FFF2-40B4-BE49-F238E27FC236}">
                  <a16:creationId xmlns:a16="http://schemas.microsoft.com/office/drawing/2014/main" id="{40F4A26E-3559-DB59-581E-242D37217B21}"/>
                </a:ext>
              </a:extLst>
            </p:cNvPr>
            <p:cNvCxnSpPr>
              <a:cxnSpLocks/>
            </p:cNvCxnSpPr>
            <p:nvPr/>
          </p:nvCxnSpPr>
          <p:spPr bwMode="auto">
            <a:xfrm flipH="1">
              <a:off x="2562225" y="5181600"/>
              <a:ext cx="4038600" cy="368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テキスト ボックス 4">
            <a:extLst>
              <a:ext uri="{FF2B5EF4-FFF2-40B4-BE49-F238E27FC236}">
                <a16:creationId xmlns:a16="http://schemas.microsoft.com/office/drawing/2014/main" id="{2E0B687B-E1AD-1CBC-43C3-D6896E71A74B}"/>
              </a:ext>
            </a:extLst>
          </p:cNvPr>
          <p:cNvSpPr txBox="1">
            <a:spLocks noChangeArrowheads="1"/>
          </p:cNvSpPr>
          <p:nvPr/>
        </p:nvSpPr>
        <p:spPr bwMode="auto">
          <a:xfrm>
            <a:off x="250825" y="908050"/>
            <a:ext cx="84978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6000">
                <a:latin typeface="HGP創英角ｺﾞｼｯｸUB" panose="020B0900000000000000" pitchFamily="50" charset="-128"/>
                <a:ea typeface="HGP創英角ｺﾞｼｯｸUB" panose="020B0900000000000000" pitchFamily="50" charset="-128"/>
              </a:rPr>
              <a:t>係を決めよう</a:t>
            </a:r>
          </a:p>
        </p:txBody>
      </p:sp>
      <p:sp>
        <p:nvSpPr>
          <p:cNvPr id="4099" name="テキスト ボックス 5">
            <a:extLst>
              <a:ext uri="{FF2B5EF4-FFF2-40B4-BE49-F238E27FC236}">
                <a16:creationId xmlns:a16="http://schemas.microsoft.com/office/drawing/2014/main" id="{346C22D5-96AC-6808-E495-DE0816721389}"/>
              </a:ext>
            </a:extLst>
          </p:cNvPr>
          <p:cNvSpPr txBox="1">
            <a:spLocks noChangeArrowheads="1"/>
          </p:cNvSpPr>
          <p:nvPr/>
        </p:nvSpPr>
        <p:spPr bwMode="auto">
          <a:xfrm>
            <a:off x="755650" y="2265363"/>
            <a:ext cx="76327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）班の意見をまとめて発表する　</a:t>
            </a:r>
            <a:r>
              <a:rPr lang="ja-JP" altLang="en-US" u="sng">
                <a:solidFill>
                  <a:srgbClr val="FF0000"/>
                </a:solidFill>
                <a:latin typeface="HGP創英角ｺﾞｼｯｸUB" panose="020B0900000000000000" pitchFamily="50" charset="-128"/>
                <a:ea typeface="HGP創英角ｺﾞｼｯｸUB" panose="020B0900000000000000" pitchFamily="50" charset="-128"/>
              </a:rPr>
              <a:t>班長</a:t>
            </a:r>
            <a:endParaRPr lang="en-US" altLang="ja-JP" u="sng">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a:t>
            </a:r>
            <a:r>
              <a:rPr lang="en-US" altLang="ja-JP" sz="2800">
                <a:latin typeface="HGP創英角ｺﾞｼｯｸUB" panose="020B0900000000000000" pitchFamily="50" charset="-128"/>
                <a:ea typeface="HGP創英角ｺﾞｼｯｸUB" panose="020B0900000000000000" pitchFamily="50" charset="-128"/>
              </a:rPr>
              <a:t>2</a:t>
            </a:r>
            <a:r>
              <a:rPr lang="ja-JP" altLang="en-US" sz="2800">
                <a:latin typeface="HGP創英角ｺﾞｼｯｸUB" panose="020B0900000000000000" pitchFamily="50" charset="-128"/>
                <a:ea typeface="HGP創英角ｺﾞｼｯｸUB" panose="020B0900000000000000" pitchFamily="50" charset="-128"/>
              </a:rPr>
              <a:t>）金額を計算し、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マネープランシートに記入する　</a:t>
            </a:r>
            <a:r>
              <a:rPr lang="ja-JP" altLang="en-US" u="sng">
                <a:solidFill>
                  <a:srgbClr val="FF0000"/>
                </a:solidFill>
                <a:latin typeface="HGP創英角ｺﾞｼｯｸUB" panose="020B0900000000000000" pitchFamily="50" charset="-128"/>
                <a:ea typeface="HGP創英角ｺﾞｼｯｸUB" panose="020B0900000000000000" pitchFamily="50" charset="-128"/>
              </a:rPr>
              <a:t>記録・計算係</a:t>
            </a:r>
            <a:endParaRPr lang="en-US" altLang="ja-JP" u="sng">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a:t>
            </a:r>
            <a:r>
              <a:rPr lang="en-US" altLang="ja-JP" sz="2800">
                <a:latin typeface="HGP創英角ｺﾞｼｯｸUB" panose="020B0900000000000000" pitchFamily="50" charset="-128"/>
                <a:ea typeface="HGP創英角ｺﾞｼｯｸUB" panose="020B0900000000000000" pitchFamily="50" charset="-128"/>
              </a:rPr>
              <a:t>3</a:t>
            </a:r>
            <a:r>
              <a:rPr lang="ja-JP" altLang="en-US" sz="2800">
                <a:latin typeface="HGP創英角ｺﾞｼｯｸUB" panose="020B0900000000000000" pitchFamily="50" charset="-128"/>
                <a:ea typeface="HGP創英角ｺﾞｼｯｸUB" panose="020B0900000000000000" pitchFamily="50" charset="-128"/>
              </a:rPr>
              <a:t>）思い出ポイントを管理する　</a:t>
            </a:r>
            <a:r>
              <a:rPr lang="ja-JP" altLang="en-US" u="sng">
                <a:solidFill>
                  <a:srgbClr val="FF0000"/>
                </a:solidFill>
                <a:latin typeface="HGP創英角ｺﾞｼｯｸUB" panose="020B0900000000000000" pitchFamily="50" charset="-128"/>
                <a:ea typeface="HGP創英角ｺﾞｼｯｸUB" panose="020B0900000000000000" pitchFamily="50" charset="-128"/>
              </a:rPr>
              <a:t>思い出係</a:t>
            </a:r>
            <a:endParaRPr lang="en-US" altLang="ja-JP" u="sng">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a:t>
            </a:r>
            <a:r>
              <a:rPr lang="en-US" altLang="ja-JP" sz="2800">
                <a:latin typeface="HGP創英角ｺﾞｼｯｸUB" panose="020B0900000000000000" pitchFamily="50" charset="-128"/>
                <a:ea typeface="HGP創英角ｺﾞｼｯｸUB" panose="020B0900000000000000" pitchFamily="50" charset="-128"/>
              </a:rPr>
              <a:t>4</a:t>
            </a:r>
            <a:r>
              <a:rPr lang="ja-JP" altLang="en-US" sz="2800">
                <a:latin typeface="HGP創英角ｺﾞｼｯｸUB" panose="020B0900000000000000" pitchFamily="50" charset="-128"/>
                <a:ea typeface="HGP創英角ｺﾞｼｯｸUB" panose="020B0900000000000000" pitchFamily="50" charset="-128"/>
              </a:rPr>
              <a:t>）カードをひく</a:t>
            </a:r>
            <a:r>
              <a:rPr lang="ja-JP" altLang="en-US" sz="1800">
                <a:latin typeface="Arial" panose="020B0604020202020204" pitchFamily="34" charset="0"/>
                <a:ea typeface="HGP創英角ｺﾞｼｯｸUB" panose="020B0900000000000000" pitchFamily="50" charset="-128"/>
              </a:rPr>
              <a:t>　</a:t>
            </a:r>
            <a:r>
              <a:rPr lang="ja-JP" altLang="en-US" u="sng">
                <a:solidFill>
                  <a:srgbClr val="FF0000"/>
                </a:solidFill>
                <a:latin typeface="Arial" panose="020B0604020202020204" pitchFamily="34" charset="0"/>
                <a:ea typeface="HGP創英角ｺﾞｼｯｸUB" panose="020B0900000000000000" pitchFamily="50" charset="-128"/>
              </a:rPr>
              <a:t>カード係</a:t>
            </a:r>
            <a:endParaRPr lang="en-US" altLang="ja-JP">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ja-JP" altLang="en-US" sz="16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en-US" altLang="ja-JP" sz="2400">
                <a:latin typeface="HGP創英角ｺﾞｼｯｸUB" panose="020B0900000000000000" pitchFamily="50" charset="-128"/>
                <a:ea typeface="HGP創英角ｺﾞｼｯｸUB" panose="020B0900000000000000" pitchFamily="50" charset="-128"/>
              </a:rPr>
              <a:t>※5</a:t>
            </a:r>
            <a:r>
              <a:rPr lang="ja-JP" altLang="en-US" sz="2400">
                <a:latin typeface="HGP創英角ｺﾞｼｯｸUB" panose="020B0900000000000000" pitchFamily="50" charset="-128"/>
                <a:ea typeface="HGP創英角ｺﾞｼｯｸUB" panose="020B0900000000000000" pitchFamily="50" charset="-128"/>
              </a:rPr>
              <a:t>人の班はカード係を</a:t>
            </a:r>
            <a:r>
              <a:rPr lang="en-US" altLang="ja-JP" sz="2400">
                <a:latin typeface="HGP創英角ｺﾞｼｯｸUB" panose="020B0900000000000000" pitchFamily="50" charset="-128"/>
                <a:ea typeface="HGP創英角ｺﾞｼｯｸUB" panose="020B0900000000000000" pitchFamily="50" charset="-128"/>
              </a:rPr>
              <a:t>2</a:t>
            </a:r>
            <a:r>
              <a:rPr lang="ja-JP" altLang="en-US" sz="2400">
                <a:latin typeface="HGP創英角ｺﾞｼｯｸUB" panose="020B0900000000000000" pitchFamily="50" charset="-128"/>
                <a:ea typeface="HGP創英角ｺﾞｼｯｸUB" panose="020B0900000000000000" pitchFamily="50" charset="-128"/>
              </a:rPr>
              <a:t>人にしましょう。</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7" name="角丸四角形 6">
            <a:extLst>
              <a:ext uri="{FF2B5EF4-FFF2-40B4-BE49-F238E27FC236}">
                <a16:creationId xmlns:a16="http://schemas.microsoft.com/office/drawing/2014/main" id="{380712F4-FD24-7CF8-C3F6-58A5064ACD04}"/>
              </a:ext>
            </a:extLst>
          </p:cNvPr>
          <p:cNvSpPr/>
          <p:nvPr/>
        </p:nvSpPr>
        <p:spPr>
          <a:xfrm>
            <a:off x="684213" y="1987550"/>
            <a:ext cx="7829550" cy="3816350"/>
          </a:xfrm>
          <a:prstGeom prst="roundRect">
            <a:avLst/>
          </a:prstGeom>
          <a:noFill/>
          <a:ln w="31750">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101" name="テキスト ボックス 5">
            <a:extLst>
              <a:ext uri="{FF2B5EF4-FFF2-40B4-BE49-F238E27FC236}">
                <a16:creationId xmlns:a16="http://schemas.microsoft.com/office/drawing/2014/main" id="{4EA04DA1-C6A9-4D24-B4F6-D8F11DBEDCD4}"/>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4102" name="グループ化 1">
            <a:extLst>
              <a:ext uri="{FF2B5EF4-FFF2-40B4-BE49-F238E27FC236}">
                <a16:creationId xmlns:a16="http://schemas.microsoft.com/office/drawing/2014/main" id="{887F9658-19B3-843F-0EF8-95C3F66F261B}"/>
              </a:ext>
            </a:extLst>
          </p:cNvPr>
          <p:cNvGrpSpPr>
            <a:grpSpLocks/>
          </p:cNvGrpSpPr>
          <p:nvPr/>
        </p:nvGrpSpPr>
        <p:grpSpPr bwMode="auto">
          <a:xfrm>
            <a:off x="0" y="0"/>
            <a:ext cx="9144000" cy="757238"/>
            <a:chOff x="-406" y="0"/>
            <a:chExt cx="9144406" cy="757412"/>
          </a:xfrm>
        </p:grpSpPr>
        <p:sp>
          <p:nvSpPr>
            <p:cNvPr id="8" name="正方形/長方形 7">
              <a:extLst>
                <a:ext uri="{FF2B5EF4-FFF2-40B4-BE49-F238E27FC236}">
                  <a16:creationId xmlns:a16="http://schemas.microsoft.com/office/drawing/2014/main" id="{84FDDDFF-60A8-B186-6E29-E1FDC5A3B72B}"/>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0EBE3E1C-00BB-76C1-8A0C-F3AA5172BEBA}"/>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9">
            <a:extLst>
              <a:ext uri="{FF2B5EF4-FFF2-40B4-BE49-F238E27FC236}">
                <a16:creationId xmlns:a16="http://schemas.microsoft.com/office/drawing/2014/main" id="{F95F2FA0-47F1-8FAF-0F26-1880EDFC1BF0}"/>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19</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0723" name="テキスト ボックス 3">
            <a:extLst>
              <a:ext uri="{FF2B5EF4-FFF2-40B4-BE49-F238E27FC236}">
                <a16:creationId xmlns:a16="http://schemas.microsoft.com/office/drawing/2014/main" id="{0E866395-A8D5-2232-16B5-A50B69D17570}"/>
              </a:ext>
            </a:extLst>
          </p:cNvPr>
          <p:cNvSpPr txBox="1">
            <a:spLocks noChangeArrowheads="1"/>
          </p:cNvSpPr>
          <p:nvPr/>
        </p:nvSpPr>
        <p:spPr bwMode="auto">
          <a:xfrm>
            <a:off x="323850" y="1557338"/>
            <a:ext cx="86423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00B050"/>
                </a:solidFill>
                <a:latin typeface="HGP創英角ｺﾞｼｯｸUB" panose="020B0900000000000000" pitchFamily="50" charset="-128"/>
                <a:ea typeface="HGP創英角ｺﾞｼｯｸUB" panose="020B0900000000000000" pitchFamily="50" charset="-128"/>
              </a:rPr>
              <a:t>「収入カード」</a:t>
            </a:r>
            <a:r>
              <a:rPr lang="ja-JP" altLang="en-US" sz="2800">
                <a:latin typeface="HGP創英角ｺﾞｼｯｸUB" panose="020B0900000000000000" pitchFamily="50" charset="-128"/>
                <a:ea typeface="HGP創英角ｺﾞｼｯｸUB" panose="020B0900000000000000" pitchFamily="50" charset="-128"/>
              </a:rPr>
              <a:t>の</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30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歳代の</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収入</a:t>
            </a:r>
            <a:r>
              <a:rPr lang="ja-JP" altLang="en-US" sz="2800">
                <a:latin typeface="HGP創英角ｺﾞｼｯｸUB" panose="020B0900000000000000" pitchFamily="50" charset="-128"/>
                <a:ea typeface="HGP創英角ｺﾞｼｯｸUB" panose="020B0900000000000000" pitchFamily="50" charset="-128"/>
              </a:rPr>
              <a:t>と、</a:t>
            </a:r>
            <a:r>
              <a:rPr lang="ja-JP" altLang="en-US" sz="2800">
                <a:solidFill>
                  <a:srgbClr val="00B0F0"/>
                </a:solidFill>
                <a:latin typeface="HGP創英角ｺﾞｼｯｸUB" panose="020B0900000000000000" pitchFamily="50" charset="-128"/>
                <a:ea typeface="HGP創英角ｺﾞｼｯｸUB" panose="020B0900000000000000" pitchFamily="50" charset="-128"/>
              </a:rPr>
              <a:t>「基本生活支出カード」</a:t>
            </a:r>
            <a:r>
              <a:rPr lang="ja-JP" altLang="en-US" sz="2800">
                <a:latin typeface="HGP創英角ｺﾞｼｯｸUB" panose="020B0900000000000000" pitchFamily="50" charset="-128"/>
                <a:ea typeface="HGP創英角ｺﾞｼｯｸUB" panose="020B0900000000000000" pitchFamily="50" charset="-128"/>
              </a:rPr>
              <a:t>の</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30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歳代の年間支出</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★結婚して二人とも働く場合のみ、収入を</a:t>
            </a:r>
            <a:r>
              <a:rPr lang="en-US" altLang="ja-JP" sz="2400">
                <a:latin typeface="HGP創英角ｺﾞｼｯｸUB" panose="020B0900000000000000" pitchFamily="50" charset="-128"/>
                <a:ea typeface="HGP創英角ｺﾞｼｯｸUB" panose="020B0900000000000000" pitchFamily="50" charset="-128"/>
              </a:rPr>
              <a:t>1.5</a:t>
            </a:r>
            <a:r>
              <a:rPr lang="ja-JP" altLang="en-US" sz="2400">
                <a:latin typeface="HGP創英角ｺﾞｼｯｸUB" panose="020B0900000000000000" pitchFamily="50" charset="-128"/>
                <a:ea typeface="HGP創英角ｺﾞｼｯｸUB" panose="020B0900000000000000" pitchFamily="50" charset="-128"/>
              </a:rPr>
              <a:t>倍して書く。</a:t>
            </a:r>
            <a:endParaRPr lang="en-US" altLang="ja-JP" sz="1200">
              <a:latin typeface="HGP創英角ｺﾞｼｯｸUB" panose="020B0900000000000000" pitchFamily="50" charset="-128"/>
              <a:ea typeface="HGP創英角ｺﾞｼｯｸUB" panose="020B0900000000000000" pitchFamily="50" charset="-128"/>
            </a:endParaRPr>
          </a:p>
        </p:txBody>
      </p:sp>
      <p:sp>
        <p:nvSpPr>
          <p:cNvPr id="10" name="角丸四角形 9">
            <a:extLst>
              <a:ext uri="{FF2B5EF4-FFF2-40B4-BE49-F238E27FC236}">
                <a16:creationId xmlns:a16="http://schemas.microsoft.com/office/drawing/2014/main" id="{39487097-382B-2501-83DA-6E7979637BD2}"/>
              </a:ext>
            </a:extLst>
          </p:cNvPr>
          <p:cNvSpPr/>
          <p:nvPr/>
        </p:nvSpPr>
        <p:spPr>
          <a:xfrm>
            <a:off x="280988" y="1484313"/>
            <a:ext cx="8642350" cy="2089150"/>
          </a:xfrm>
          <a:prstGeom prst="roundRect">
            <a:avLst>
              <a:gd name="adj" fmla="val 10891"/>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0725" name="テキスト ボックス 2">
            <a:extLst>
              <a:ext uri="{FF2B5EF4-FFF2-40B4-BE49-F238E27FC236}">
                <a16:creationId xmlns:a16="http://schemas.microsoft.com/office/drawing/2014/main" id="{48982F46-6BD9-018E-7B7B-F523AF79E5F8}"/>
              </a:ext>
            </a:extLst>
          </p:cNvPr>
          <p:cNvSpPr txBox="1">
            <a:spLocks noChangeArrowheads="1"/>
          </p:cNvSpPr>
          <p:nvPr/>
        </p:nvSpPr>
        <p:spPr bwMode="auto">
          <a:xfrm>
            <a:off x="179388" y="836613"/>
            <a:ext cx="84248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③　ここまでの貯蓄額と思い出ポイントを計算</a:t>
            </a:r>
            <a:endParaRPr lang="en-US" altLang="ja-JP">
              <a:latin typeface="HGP創英角ｺﾞｼｯｸUB" panose="020B0900000000000000" pitchFamily="50" charset="-128"/>
              <a:ea typeface="HGP創英角ｺﾞｼｯｸUB" panose="020B0900000000000000" pitchFamily="50" charset="-128"/>
            </a:endParaRPr>
          </a:p>
        </p:txBody>
      </p:sp>
      <p:grpSp>
        <p:nvGrpSpPr>
          <p:cNvPr id="30726" name="グループ化 2">
            <a:extLst>
              <a:ext uri="{FF2B5EF4-FFF2-40B4-BE49-F238E27FC236}">
                <a16:creationId xmlns:a16="http://schemas.microsoft.com/office/drawing/2014/main" id="{522277E8-7134-0920-C416-13C1293F9BB5}"/>
              </a:ext>
            </a:extLst>
          </p:cNvPr>
          <p:cNvGrpSpPr>
            <a:grpSpLocks/>
          </p:cNvGrpSpPr>
          <p:nvPr/>
        </p:nvGrpSpPr>
        <p:grpSpPr bwMode="auto">
          <a:xfrm>
            <a:off x="366713" y="3954463"/>
            <a:ext cx="8410575" cy="2700337"/>
            <a:chOff x="179388" y="4000500"/>
            <a:chExt cx="8412162" cy="2700338"/>
          </a:xfrm>
        </p:grpSpPr>
        <p:pic>
          <p:nvPicPr>
            <p:cNvPr id="30731" name="図 2" descr="スクリーンショット が含まれている画像&#10;&#10;高い精度で生成された説明">
              <a:extLst>
                <a:ext uri="{FF2B5EF4-FFF2-40B4-BE49-F238E27FC236}">
                  <a16:creationId xmlns:a16="http://schemas.microsoft.com/office/drawing/2014/main" id="{F2C3D619-0758-325D-430B-7CA15507D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4970463"/>
              <a:ext cx="633571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a:extLst>
                <a:ext uri="{FF2B5EF4-FFF2-40B4-BE49-F238E27FC236}">
                  <a16:creationId xmlns:a16="http://schemas.microsoft.com/office/drawing/2014/main" id="{8F342071-C10F-7A1B-8CB6-A11FF0FD2C42}"/>
                </a:ext>
              </a:extLst>
            </p:cNvPr>
            <p:cNvPicPr>
              <a:picLocks noChangeAspect="1"/>
            </p:cNvPicPr>
            <p:nvPr/>
          </p:nvPicPr>
          <p:blipFill>
            <a:blip r:embed="rId4" cstate="screen"/>
            <a:stretch>
              <a:fillRect/>
            </a:stretch>
          </p:blipFill>
          <p:spPr>
            <a:xfrm>
              <a:off x="7148240" y="4000500"/>
              <a:ext cx="1443310" cy="1862138"/>
            </a:xfrm>
            <a:prstGeom prst="rect">
              <a:avLst/>
            </a:prstGeom>
            <a:ln>
              <a:solidFill>
                <a:schemeClr val="tx1">
                  <a:lumMod val="50000"/>
                  <a:lumOff val="50000"/>
                </a:schemeClr>
              </a:solidFill>
            </a:ln>
          </p:spPr>
        </p:pic>
        <p:pic>
          <p:nvPicPr>
            <p:cNvPr id="5" name="図 4" descr="スクリーンショット が含まれている画像&#10;&#10;非常に高い精度で生成された説明">
              <a:extLst>
                <a:ext uri="{FF2B5EF4-FFF2-40B4-BE49-F238E27FC236}">
                  <a16:creationId xmlns:a16="http://schemas.microsoft.com/office/drawing/2014/main" id="{43C7E7D8-89F4-A727-643A-2BE49F69213A}"/>
                </a:ext>
              </a:extLst>
            </p:cNvPr>
            <p:cNvPicPr>
              <a:picLocks noChangeAspect="1"/>
            </p:cNvPicPr>
            <p:nvPr/>
          </p:nvPicPr>
          <p:blipFill>
            <a:blip r:embed="rId5" cstate="screen"/>
            <a:stretch>
              <a:fillRect/>
            </a:stretch>
          </p:blipFill>
          <p:spPr>
            <a:xfrm>
              <a:off x="179388" y="4076700"/>
              <a:ext cx="1649723" cy="2185988"/>
            </a:xfrm>
            <a:prstGeom prst="rect">
              <a:avLst/>
            </a:prstGeom>
            <a:ln>
              <a:solidFill>
                <a:schemeClr val="tx1">
                  <a:lumMod val="50000"/>
                  <a:lumOff val="50000"/>
                </a:schemeClr>
              </a:solidFill>
            </a:ln>
          </p:spPr>
        </p:pic>
        <p:sp>
          <p:nvSpPr>
            <p:cNvPr id="9" name="角丸四角形 8">
              <a:extLst>
                <a:ext uri="{FF2B5EF4-FFF2-40B4-BE49-F238E27FC236}">
                  <a16:creationId xmlns:a16="http://schemas.microsoft.com/office/drawing/2014/main" id="{6F36EB5D-58BF-87DE-A35F-910512C258AD}"/>
                </a:ext>
              </a:extLst>
            </p:cNvPr>
            <p:cNvSpPr/>
            <p:nvPr/>
          </p:nvSpPr>
          <p:spPr bwMode="auto">
            <a:xfrm>
              <a:off x="7076789" y="5230812"/>
              <a:ext cx="1370271" cy="23336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角丸四角形 10">
              <a:extLst>
                <a:ext uri="{FF2B5EF4-FFF2-40B4-BE49-F238E27FC236}">
                  <a16:creationId xmlns:a16="http://schemas.microsoft.com/office/drawing/2014/main" id="{4E33ABC4-9509-D371-6CAE-196AED14EBAD}"/>
                </a:ext>
              </a:extLst>
            </p:cNvPr>
            <p:cNvSpPr/>
            <p:nvPr/>
          </p:nvSpPr>
          <p:spPr bwMode="auto">
            <a:xfrm>
              <a:off x="7076789" y="4000500"/>
              <a:ext cx="539852" cy="36036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角丸四角形 14">
              <a:extLst>
                <a:ext uri="{FF2B5EF4-FFF2-40B4-BE49-F238E27FC236}">
                  <a16:creationId xmlns:a16="http://schemas.microsoft.com/office/drawing/2014/main" id="{8DB5FAA5-9DE5-499D-5A3A-11C10ADB8FB8}"/>
                </a:ext>
              </a:extLst>
            </p:cNvPr>
            <p:cNvSpPr/>
            <p:nvPr/>
          </p:nvSpPr>
          <p:spPr bwMode="auto">
            <a:xfrm>
              <a:off x="689071" y="4095750"/>
              <a:ext cx="384247" cy="35718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7" name="直線矢印コネクタ 16">
              <a:extLst>
                <a:ext uri="{FF2B5EF4-FFF2-40B4-BE49-F238E27FC236}">
                  <a16:creationId xmlns:a16="http://schemas.microsoft.com/office/drawing/2014/main" id="{AD797AD5-FA8B-BA69-CE16-D135E97E03A6}"/>
                </a:ext>
              </a:extLst>
            </p:cNvPr>
            <p:cNvCxnSpPr>
              <a:cxnSpLocks/>
              <a:stCxn id="11" idx="1"/>
              <a:endCxn id="55" idx="3"/>
            </p:cNvCxnSpPr>
            <p:nvPr/>
          </p:nvCxnSpPr>
          <p:spPr bwMode="auto">
            <a:xfrm flipH="1">
              <a:off x="3031076" y="4179887"/>
              <a:ext cx="4045713" cy="9318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B1EB87D-D3C5-339F-D0F3-399B2738C8C5}"/>
                </a:ext>
              </a:extLst>
            </p:cNvPr>
            <p:cNvCxnSpPr>
              <a:cxnSpLocks/>
              <a:stCxn id="9" idx="1"/>
            </p:cNvCxnSpPr>
            <p:nvPr/>
          </p:nvCxnSpPr>
          <p:spPr bwMode="auto">
            <a:xfrm flipH="1">
              <a:off x="4050443" y="5346700"/>
              <a:ext cx="3026346" cy="47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0EBF14DB-8EF4-D9E8-FE56-434B45676771}"/>
                </a:ext>
              </a:extLst>
            </p:cNvPr>
            <p:cNvCxnSpPr>
              <a:cxnSpLocks/>
            </p:cNvCxnSpPr>
            <p:nvPr/>
          </p:nvCxnSpPr>
          <p:spPr bwMode="auto">
            <a:xfrm>
              <a:off x="1005044" y="4459287"/>
              <a:ext cx="1616380" cy="12906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角丸四角形 39">
              <a:extLst>
                <a:ext uri="{FF2B5EF4-FFF2-40B4-BE49-F238E27FC236}">
                  <a16:creationId xmlns:a16="http://schemas.microsoft.com/office/drawing/2014/main" id="{538D9498-B9E6-9BA6-35F1-11E9DC569BFA}"/>
                </a:ext>
              </a:extLst>
            </p:cNvPr>
            <p:cNvSpPr/>
            <p:nvPr/>
          </p:nvSpPr>
          <p:spPr bwMode="auto">
            <a:xfrm>
              <a:off x="355633" y="5621338"/>
              <a:ext cx="1224194" cy="28416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41" name="直線矢印コネクタ 40">
              <a:extLst>
                <a:ext uri="{FF2B5EF4-FFF2-40B4-BE49-F238E27FC236}">
                  <a16:creationId xmlns:a16="http://schemas.microsoft.com/office/drawing/2014/main" id="{2A25B921-9232-63B4-EC3D-4D0782614976}"/>
                </a:ext>
              </a:extLst>
            </p:cNvPr>
            <p:cNvCxnSpPr>
              <a:cxnSpLocks/>
            </p:cNvCxnSpPr>
            <p:nvPr/>
          </p:nvCxnSpPr>
          <p:spPr bwMode="auto">
            <a:xfrm>
              <a:off x="1579827" y="5856288"/>
              <a:ext cx="1552868" cy="98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角丸四角形 54">
              <a:extLst>
                <a:ext uri="{FF2B5EF4-FFF2-40B4-BE49-F238E27FC236}">
                  <a16:creationId xmlns:a16="http://schemas.microsoft.com/office/drawing/2014/main" id="{613ACEBD-AAB8-058B-7BD7-36130EABF841}"/>
                </a:ext>
              </a:extLst>
            </p:cNvPr>
            <p:cNvSpPr/>
            <p:nvPr/>
          </p:nvSpPr>
          <p:spPr bwMode="auto">
            <a:xfrm>
              <a:off x="2238764" y="5002212"/>
              <a:ext cx="792312" cy="2174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0743" name="テキスト ボックス 29">
              <a:extLst>
                <a:ext uri="{FF2B5EF4-FFF2-40B4-BE49-F238E27FC236}">
                  <a16:creationId xmlns:a16="http://schemas.microsoft.com/office/drawing/2014/main" id="{5584223B-6A37-9121-7BF0-4B1FF79FC520}"/>
                </a:ext>
              </a:extLst>
            </p:cNvPr>
            <p:cNvSpPr txBox="1">
              <a:spLocks noChangeArrowheads="1"/>
            </p:cNvSpPr>
            <p:nvPr/>
          </p:nvSpPr>
          <p:spPr bwMode="auto">
            <a:xfrm>
              <a:off x="3152775" y="51593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3" name="角丸四角形 62">
              <a:extLst>
                <a:ext uri="{FF2B5EF4-FFF2-40B4-BE49-F238E27FC236}">
                  <a16:creationId xmlns:a16="http://schemas.microsoft.com/office/drawing/2014/main" id="{A5BD7869-723F-967F-EA59-8E2F3789C2AC}"/>
                </a:ext>
              </a:extLst>
            </p:cNvPr>
            <p:cNvSpPr/>
            <p:nvPr/>
          </p:nvSpPr>
          <p:spPr bwMode="auto">
            <a:xfrm>
              <a:off x="2645240" y="5595938"/>
              <a:ext cx="792312" cy="215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0745" name="テキスト ボックス 29">
              <a:extLst>
                <a:ext uri="{FF2B5EF4-FFF2-40B4-BE49-F238E27FC236}">
                  <a16:creationId xmlns:a16="http://schemas.microsoft.com/office/drawing/2014/main" id="{9EC1D20B-9677-A84C-B274-190AA4B67843}"/>
                </a:ext>
              </a:extLst>
            </p:cNvPr>
            <p:cNvSpPr txBox="1">
              <a:spLocks noChangeArrowheads="1"/>
            </p:cNvSpPr>
            <p:nvPr/>
          </p:nvSpPr>
          <p:spPr bwMode="auto">
            <a:xfrm>
              <a:off x="3132138" y="57340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0746" name="テキスト ボックス 29">
              <a:extLst>
                <a:ext uri="{FF2B5EF4-FFF2-40B4-BE49-F238E27FC236}">
                  <a16:creationId xmlns:a16="http://schemas.microsoft.com/office/drawing/2014/main" id="{A3F56BBA-1C06-F600-914B-FF5C9D9B6DAD}"/>
                </a:ext>
              </a:extLst>
            </p:cNvPr>
            <p:cNvSpPr txBox="1">
              <a:spLocks noChangeArrowheads="1"/>
            </p:cNvSpPr>
            <p:nvPr/>
          </p:nvSpPr>
          <p:spPr bwMode="auto">
            <a:xfrm>
              <a:off x="4757738" y="51736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0747" name="テキスト ボックス 29">
              <a:extLst>
                <a:ext uri="{FF2B5EF4-FFF2-40B4-BE49-F238E27FC236}">
                  <a16:creationId xmlns:a16="http://schemas.microsoft.com/office/drawing/2014/main" id="{D091AA72-6A55-D02D-B239-66F5D6C2692B}"/>
                </a:ext>
              </a:extLst>
            </p:cNvPr>
            <p:cNvSpPr txBox="1">
              <a:spLocks noChangeArrowheads="1"/>
            </p:cNvSpPr>
            <p:nvPr/>
          </p:nvSpPr>
          <p:spPr bwMode="auto">
            <a:xfrm>
              <a:off x="6065838" y="5715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 name="フリーフォーム 23">
              <a:extLst>
                <a:ext uri="{FF2B5EF4-FFF2-40B4-BE49-F238E27FC236}">
                  <a16:creationId xmlns:a16="http://schemas.microsoft.com/office/drawing/2014/main" id="{12A13A8D-E16A-DBB3-CB3A-48D247AC04EF}"/>
                </a:ext>
              </a:extLst>
            </p:cNvPr>
            <p:cNvSpPr/>
            <p:nvPr/>
          </p:nvSpPr>
          <p:spPr bwMode="auto">
            <a:xfrm>
              <a:off x="3648730" y="6169026"/>
              <a:ext cx="2959658" cy="287337"/>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 name="角丸四角形 24">
              <a:extLst>
                <a:ext uri="{FF2B5EF4-FFF2-40B4-BE49-F238E27FC236}">
                  <a16:creationId xmlns:a16="http://schemas.microsoft.com/office/drawing/2014/main" id="{9EA63C8E-7BAD-48C3-08B5-F5C076F9239F}"/>
                </a:ext>
              </a:extLst>
            </p:cNvPr>
            <p:cNvSpPr/>
            <p:nvPr/>
          </p:nvSpPr>
          <p:spPr bwMode="auto">
            <a:xfrm>
              <a:off x="4674448" y="6283326"/>
              <a:ext cx="1008253"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6" name="直線コネクタ 25">
              <a:extLst>
                <a:ext uri="{FF2B5EF4-FFF2-40B4-BE49-F238E27FC236}">
                  <a16:creationId xmlns:a16="http://schemas.microsoft.com/office/drawing/2014/main" id="{1D5F87F8-D901-3366-5BC0-7FEF8FA7459B}"/>
                </a:ext>
              </a:extLst>
            </p:cNvPr>
            <p:cNvCxnSpPr/>
            <p:nvPr/>
          </p:nvCxnSpPr>
          <p:spPr bwMode="auto">
            <a:xfrm>
              <a:off x="3145398" y="6121401"/>
              <a:ext cx="803427"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83006A5-72D5-3F3F-C060-CEDF58406D1F}"/>
                </a:ext>
              </a:extLst>
            </p:cNvPr>
            <p:cNvCxnSpPr/>
            <p:nvPr/>
          </p:nvCxnSpPr>
          <p:spPr bwMode="auto">
            <a:xfrm>
              <a:off x="6105056" y="6121401"/>
              <a:ext cx="1000314"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30727" name="グループ化 27">
            <a:extLst>
              <a:ext uri="{FF2B5EF4-FFF2-40B4-BE49-F238E27FC236}">
                <a16:creationId xmlns:a16="http://schemas.microsoft.com/office/drawing/2014/main" id="{723BD1C2-1D65-D208-2D23-79F638D1EFE1}"/>
              </a:ext>
            </a:extLst>
          </p:cNvPr>
          <p:cNvGrpSpPr>
            <a:grpSpLocks/>
          </p:cNvGrpSpPr>
          <p:nvPr/>
        </p:nvGrpSpPr>
        <p:grpSpPr bwMode="auto">
          <a:xfrm>
            <a:off x="0" y="0"/>
            <a:ext cx="9144000" cy="757238"/>
            <a:chOff x="-406" y="0"/>
            <a:chExt cx="9144406" cy="757412"/>
          </a:xfrm>
        </p:grpSpPr>
        <p:sp>
          <p:nvSpPr>
            <p:cNvPr id="29" name="正方形/長方形 28">
              <a:extLst>
                <a:ext uri="{FF2B5EF4-FFF2-40B4-BE49-F238E27FC236}">
                  <a16:creationId xmlns:a16="http://schemas.microsoft.com/office/drawing/2014/main" id="{10AFDF81-49D6-6912-DE3C-53E2A0E060BC}"/>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0" name="正方形/長方形 29">
              <a:extLst>
                <a:ext uri="{FF2B5EF4-FFF2-40B4-BE49-F238E27FC236}">
                  <a16:creationId xmlns:a16="http://schemas.microsoft.com/office/drawing/2014/main" id="{073C68DC-201C-AFED-334C-D87CD2E5D03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30728" name="テキスト ボックス 8">
            <a:extLst>
              <a:ext uri="{FF2B5EF4-FFF2-40B4-BE49-F238E27FC236}">
                <a16:creationId xmlns:a16="http://schemas.microsoft.com/office/drawing/2014/main" id="{DCD9AD2A-7EA8-331F-79C6-B274473AF29D}"/>
              </a:ext>
            </a:extLst>
          </p:cNvPr>
          <p:cNvSpPr txBox="1">
            <a:spLocks noChangeArrowheads="1"/>
          </p:cNvSpPr>
          <p:nvPr/>
        </p:nvSpPr>
        <p:spPr bwMode="auto">
          <a:xfrm>
            <a:off x="280988" y="3573463"/>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a:t>
            </a:r>
            <a:r>
              <a:rPr lang="en-US" altLang="ja-JP" sz="2000">
                <a:latin typeface="HGP創英角ｺﾞｼｯｸUB" panose="020B0900000000000000" pitchFamily="50" charset="-128"/>
                <a:ea typeface="HGP創英角ｺﾞｼｯｸUB" panose="020B0900000000000000" pitchFamily="50" charset="-128"/>
              </a:rPr>
              <a:t>20</a:t>
            </a:r>
            <a:r>
              <a:rPr lang="ja-JP" altLang="en-US" sz="2000">
                <a:latin typeface="HGP創英角ｺﾞｼｯｸUB" panose="020B0900000000000000" pitchFamily="50" charset="-128"/>
                <a:ea typeface="HGP創英角ｺﾞｼｯｸUB" panose="020B0900000000000000" pitchFamily="50" charset="-128"/>
              </a:rPr>
              <a:t>歳代のときに引いた、収入カード・基本生活支出カードを使います。　　　</a:t>
            </a:r>
            <a:endParaRPr lang="en-US" altLang="ja-JP" sz="200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9C02E64E-0599-5DB9-AA19-7E4C17279DDD}"/>
              </a:ext>
            </a:extLst>
          </p:cNvPr>
          <p:cNvSpPr/>
          <p:nvPr/>
        </p:nvSpPr>
        <p:spPr>
          <a:xfrm>
            <a:off x="280988" y="981075"/>
            <a:ext cx="8642350" cy="2232025"/>
          </a:xfrm>
          <a:prstGeom prst="roundRect">
            <a:avLst>
              <a:gd name="adj" fmla="val 10891"/>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2771" name="テキスト ボックス 9">
            <a:extLst>
              <a:ext uri="{FF2B5EF4-FFF2-40B4-BE49-F238E27FC236}">
                <a16:creationId xmlns:a16="http://schemas.microsoft.com/office/drawing/2014/main" id="{49863FB5-2680-CF06-2497-AD3AEA532A5D}"/>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20</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2772" name="テキスト ボックス 3">
            <a:extLst>
              <a:ext uri="{FF2B5EF4-FFF2-40B4-BE49-F238E27FC236}">
                <a16:creationId xmlns:a16="http://schemas.microsoft.com/office/drawing/2014/main" id="{330A7D9E-4305-173D-A000-70EA0030A3D2}"/>
              </a:ext>
            </a:extLst>
          </p:cNvPr>
          <p:cNvSpPr txBox="1">
            <a:spLocks noChangeArrowheads="1"/>
          </p:cNvSpPr>
          <p:nvPr/>
        </p:nvSpPr>
        <p:spPr bwMode="auto">
          <a:xfrm>
            <a:off x="250825" y="908050"/>
            <a:ext cx="8642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u="sng">
                <a:latin typeface="HGP創英角ｺﾞｼｯｸUB" panose="020B0900000000000000" pitchFamily="50" charset="-128"/>
                <a:ea typeface="HGP創英角ｺﾞｼｯｸUB" panose="020B0900000000000000" pitchFamily="50" charset="-128"/>
              </a:rPr>
              <a:t>班長</a:t>
            </a:r>
            <a:r>
              <a:rPr lang="ja-JP" altLang="en-US" sz="2800">
                <a:latin typeface="HGP創英角ｺﾞｼｯｸUB" panose="020B0900000000000000" pitchFamily="50" charset="-128"/>
                <a:ea typeface="HGP創英角ｺﾞｼｯｸUB" panose="020B0900000000000000" pitchFamily="50" charset="-128"/>
              </a:rPr>
              <a:t>　⇒　収入と家族構成に応じた</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800">
                <a:latin typeface="HGP創英角ｺﾞｼｯｸUB" panose="020B0900000000000000" pitchFamily="50" charset="-128"/>
                <a:ea typeface="HGP創英角ｺﾞｼｯｸUB" panose="020B0900000000000000" pitchFamily="50" charset="-128"/>
              </a:rPr>
              <a:t>を見つけ、</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記録・計算係に伝える。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u="sng">
                <a:latin typeface="HGP創英角ｺﾞｼｯｸUB" panose="020B0900000000000000" pitchFamily="50" charset="-128"/>
                <a:ea typeface="HGP創英角ｺﾞｼｯｸUB" panose="020B0900000000000000" pitchFamily="50" charset="-128"/>
              </a:rPr>
              <a:t>思い出係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000000"/>
                </a:solidFill>
                <a:latin typeface="HGP創英角ｺﾞｼｯｸUB" panose="020B0900000000000000" pitchFamily="50" charset="-128"/>
                <a:ea typeface="HGP創英角ｺﾞｼｯｸUB" panose="020B0900000000000000" pitchFamily="50" charset="-128"/>
              </a:rPr>
              <a:t>収入・基本生活支出・結婚・子育ての</a:t>
            </a:r>
            <a:endParaRPr lang="en-US" altLang="ja-JP" sz="28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思い出ポイント</a:t>
            </a:r>
            <a:r>
              <a:rPr lang="ja-JP" altLang="en-US" sz="2800">
                <a:solidFill>
                  <a:srgbClr val="000000"/>
                </a:solidFill>
                <a:latin typeface="HGP創英角ｺﾞｼｯｸUB" panose="020B0900000000000000" pitchFamily="50" charset="-128"/>
                <a:ea typeface="HGP創英角ｺﾞｼｯｸUB" panose="020B0900000000000000" pitchFamily="50" charset="-128"/>
              </a:rPr>
              <a:t>を、記録・計算係に伝える。</a:t>
            </a:r>
            <a:endParaRPr lang="en-US" altLang="ja-JP" sz="1100" u="sng">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32773" name="グループ化 21">
            <a:extLst>
              <a:ext uri="{FF2B5EF4-FFF2-40B4-BE49-F238E27FC236}">
                <a16:creationId xmlns:a16="http://schemas.microsoft.com/office/drawing/2014/main" id="{530C2EAE-B655-ED2C-39A2-4F26B7EBBFFB}"/>
              </a:ext>
            </a:extLst>
          </p:cNvPr>
          <p:cNvGrpSpPr>
            <a:grpSpLocks/>
          </p:cNvGrpSpPr>
          <p:nvPr/>
        </p:nvGrpSpPr>
        <p:grpSpPr bwMode="auto">
          <a:xfrm>
            <a:off x="0" y="0"/>
            <a:ext cx="9144000" cy="757238"/>
            <a:chOff x="-406" y="0"/>
            <a:chExt cx="9144406" cy="757412"/>
          </a:xfrm>
        </p:grpSpPr>
        <p:sp>
          <p:nvSpPr>
            <p:cNvPr id="23" name="正方形/長方形 22">
              <a:extLst>
                <a:ext uri="{FF2B5EF4-FFF2-40B4-BE49-F238E27FC236}">
                  <a16:creationId xmlns:a16="http://schemas.microsoft.com/office/drawing/2014/main" id="{25767F73-FC03-4699-CACC-9557B70DE202}"/>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1A58A885-BF05-0BCE-1AB7-E774ACEA07A8}"/>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5" name="図 4" descr="スクリーンショット が含まれている画像&#10;&#10;高い精度で生成された説明">
            <a:extLst>
              <a:ext uri="{FF2B5EF4-FFF2-40B4-BE49-F238E27FC236}">
                <a16:creationId xmlns:a16="http://schemas.microsoft.com/office/drawing/2014/main" id="{E92ABC94-0FEB-5607-7BD8-C81EB224E783}"/>
              </a:ext>
            </a:extLst>
          </p:cNvPr>
          <p:cNvPicPr>
            <a:picLocks noChangeAspect="1"/>
          </p:cNvPicPr>
          <p:nvPr/>
        </p:nvPicPr>
        <p:blipFill>
          <a:blip r:embed="rId3"/>
          <a:stretch>
            <a:fillRect/>
          </a:stretch>
        </p:blipFill>
        <p:spPr bwMode="auto">
          <a:xfrm>
            <a:off x="1879600" y="3298825"/>
            <a:ext cx="5360988" cy="2541588"/>
          </a:xfrm>
          <a:prstGeom prst="rect">
            <a:avLst/>
          </a:prstGeom>
          <a:ln w="6350">
            <a:solidFill>
              <a:schemeClr val="tx1">
                <a:lumMod val="50000"/>
                <a:lumOff val="50000"/>
              </a:schemeClr>
            </a:solidFill>
          </a:ln>
        </p:spPr>
      </p:pic>
      <p:pic>
        <p:nvPicPr>
          <p:cNvPr id="32775" name="図 25" descr="スクリーンショット が含まれている画像&#10;&#10;高い精度で生成された説明">
            <a:extLst>
              <a:ext uri="{FF2B5EF4-FFF2-40B4-BE49-F238E27FC236}">
                <a16:creationId xmlns:a16="http://schemas.microsoft.com/office/drawing/2014/main" id="{533B632E-F273-D700-82C2-8707044D5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0806" r="11188" b="2"/>
          <a:stretch>
            <a:fillRect/>
          </a:stretch>
        </p:blipFill>
        <p:spPr bwMode="auto">
          <a:xfrm>
            <a:off x="1187450" y="5965825"/>
            <a:ext cx="64817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a:extLst>
              <a:ext uri="{FF2B5EF4-FFF2-40B4-BE49-F238E27FC236}">
                <a16:creationId xmlns:a16="http://schemas.microsoft.com/office/drawing/2014/main" id="{824A6CA8-450D-54D6-EF5D-7368E1888877}"/>
              </a:ext>
            </a:extLst>
          </p:cNvPr>
          <p:cNvSpPr/>
          <p:nvPr/>
        </p:nvSpPr>
        <p:spPr bwMode="auto">
          <a:xfrm>
            <a:off x="3435350" y="4476750"/>
            <a:ext cx="541338" cy="131603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角丸四角形 10">
            <a:extLst>
              <a:ext uri="{FF2B5EF4-FFF2-40B4-BE49-F238E27FC236}">
                <a16:creationId xmlns:a16="http://schemas.microsoft.com/office/drawing/2014/main" id="{454CF9A3-0C44-F046-8EAE-2EA3A47183CF}"/>
              </a:ext>
            </a:extLst>
          </p:cNvPr>
          <p:cNvSpPr/>
          <p:nvPr/>
        </p:nvSpPr>
        <p:spPr bwMode="auto">
          <a:xfrm>
            <a:off x="5910263" y="4484688"/>
            <a:ext cx="539750" cy="131127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2" name="直線矢印コネクタ 11">
            <a:extLst>
              <a:ext uri="{FF2B5EF4-FFF2-40B4-BE49-F238E27FC236}">
                <a16:creationId xmlns:a16="http://schemas.microsoft.com/office/drawing/2014/main" id="{D2F285AD-CAFB-7295-ADD7-B379B241E2D2}"/>
              </a:ext>
            </a:extLst>
          </p:cNvPr>
          <p:cNvCxnSpPr>
            <a:cxnSpLocks/>
          </p:cNvCxnSpPr>
          <p:nvPr/>
        </p:nvCxnSpPr>
        <p:spPr bwMode="auto">
          <a:xfrm flipH="1">
            <a:off x="3251200" y="5316538"/>
            <a:ext cx="193675" cy="6873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9668D5EA-4AD6-5FC0-2FB5-765C3E933A8B}"/>
              </a:ext>
            </a:extLst>
          </p:cNvPr>
          <p:cNvCxnSpPr>
            <a:cxnSpLocks/>
          </p:cNvCxnSpPr>
          <p:nvPr/>
        </p:nvCxnSpPr>
        <p:spPr bwMode="auto">
          <a:xfrm flipH="1">
            <a:off x="3944938" y="5553075"/>
            <a:ext cx="1949450" cy="5683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780" name="テキスト ボックス 29">
            <a:extLst>
              <a:ext uri="{FF2B5EF4-FFF2-40B4-BE49-F238E27FC236}">
                <a16:creationId xmlns:a16="http://schemas.microsoft.com/office/drawing/2014/main" id="{B5BBDF47-0110-0D52-95B7-F9178C93EF05}"/>
              </a:ext>
            </a:extLst>
          </p:cNvPr>
          <p:cNvSpPr txBox="1">
            <a:spLocks noChangeArrowheads="1"/>
          </p:cNvSpPr>
          <p:nvPr/>
        </p:nvSpPr>
        <p:spPr bwMode="auto">
          <a:xfrm>
            <a:off x="2827338" y="596582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2781" name="テキスト ボックス 29">
            <a:extLst>
              <a:ext uri="{FF2B5EF4-FFF2-40B4-BE49-F238E27FC236}">
                <a16:creationId xmlns:a16="http://schemas.microsoft.com/office/drawing/2014/main" id="{D8136E6B-204F-07E3-E80F-13DF0D3F31AC}"/>
              </a:ext>
            </a:extLst>
          </p:cNvPr>
          <p:cNvSpPr txBox="1">
            <a:spLocks noChangeArrowheads="1"/>
          </p:cNvSpPr>
          <p:nvPr/>
        </p:nvSpPr>
        <p:spPr bwMode="auto">
          <a:xfrm>
            <a:off x="6465888" y="595788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6" name="角丸四角形 15">
            <a:extLst>
              <a:ext uri="{FF2B5EF4-FFF2-40B4-BE49-F238E27FC236}">
                <a16:creationId xmlns:a16="http://schemas.microsoft.com/office/drawing/2014/main" id="{F7C1AB75-4365-083E-DB97-A0E467D16A6A}"/>
              </a:ext>
            </a:extLst>
          </p:cNvPr>
          <p:cNvSpPr/>
          <p:nvPr/>
        </p:nvSpPr>
        <p:spPr bwMode="auto">
          <a:xfrm>
            <a:off x="5646738" y="3663950"/>
            <a:ext cx="539750" cy="50482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7" name="直線矢印コネクタ 16">
            <a:extLst>
              <a:ext uri="{FF2B5EF4-FFF2-40B4-BE49-F238E27FC236}">
                <a16:creationId xmlns:a16="http://schemas.microsoft.com/office/drawing/2014/main" id="{FB715BD1-43CD-C6C5-B954-F2E9E4FA177D}"/>
              </a:ext>
            </a:extLst>
          </p:cNvPr>
          <p:cNvCxnSpPr>
            <a:cxnSpLocks/>
          </p:cNvCxnSpPr>
          <p:nvPr/>
        </p:nvCxnSpPr>
        <p:spPr bwMode="auto">
          <a:xfrm flipH="1">
            <a:off x="3786188" y="4168775"/>
            <a:ext cx="1900237" cy="1885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フリーフォーム 17">
            <a:extLst>
              <a:ext uri="{FF2B5EF4-FFF2-40B4-BE49-F238E27FC236}">
                <a16:creationId xmlns:a16="http://schemas.microsoft.com/office/drawing/2014/main" id="{055A8A83-0F53-03FD-706D-E4E95130383B}"/>
              </a:ext>
            </a:extLst>
          </p:cNvPr>
          <p:cNvSpPr/>
          <p:nvPr/>
        </p:nvSpPr>
        <p:spPr bwMode="auto">
          <a:xfrm>
            <a:off x="3348038" y="6383338"/>
            <a:ext cx="3529012" cy="201612"/>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角丸四角形 18">
            <a:extLst>
              <a:ext uri="{FF2B5EF4-FFF2-40B4-BE49-F238E27FC236}">
                <a16:creationId xmlns:a16="http://schemas.microsoft.com/office/drawing/2014/main" id="{88B694AA-3AA7-3BB6-4E2E-8C9C1194AEE9}"/>
              </a:ext>
            </a:extLst>
          </p:cNvPr>
          <p:cNvSpPr/>
          <p:nvPr/>
        </p:nvSpPr>
        <p:spPr bwMode="auto">
          <a:xfrm>
            <a:off x="4678363" y="6396038"/>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0" name="直線コネクタ 19">
            <a:extLst>
              <a:ext uri="{FF2B5EF4-FFF2-40B4-BE49-F238E27FC236}">
                <a16:creationId xmlns:a16="http://schemas.microsoft.com/office/drawing/2014/main" id="{8379C64D-5989-592F-F2B2-25E665B5DF5E}"/>
              </a:ext>
            </a:extLst>
          </p:cNvPr>
          <p:cNvCxnSpPr/>
          <p:nvPr/>
        </p:nvCxnSpPr>
        <p:spPr bwMode="auto">
          <a:xfrm>
            <a:off x="2844800" y="6335713"/>
            <a:ext cx="801688"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D63E689-085A-DB4F-E13B-6D9D3B188044}"/>
              </a:ext>
            </a:extLst>
          </p:cNvPr>
          <p:cNvCxnSpPr/>
          <p:nvPr/>
        </p:nvCxnSpPr>
        <p:spPr bwMode="auto">
          <a:xfrm>
            <a:off x="6421438" y="6327775"/>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テキスト ボックス 10">
            <a:extLst>
              <a:ext uri="{FF2B5EF4-FFF2-40B4-BE49-F238E27FC236}">
                <a16:creationId xmlns:a16="http://schemas.microsoft.com/office/drawing/2014/main" id="{8AA7388B-FBAE-CEFF-293C-D302E37209BE}"/>
              </a:ext>
            </a:extLst>
          </p:cNvPr>
          <p:cNvSpPr txBox="1">
            <a:spLocks noChangeArrowheads="1"/>
          </p:cNvSpPr>
          <p:nvPr/>
        </p:nvSpPr>
        <p:spPr bwMode="auto">
          <a:xfrm>
            <a:off x="7956550" y="6545263"/>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21</a:t>
            </a:r>
          </a:p>
        </p:txBody>
      </p:sp>
      <p:pic>
        <p:nvPicPr>
          <p:cNvPr id="34819" name="図 2" descr="スクリーンショット が含まれている画像&#10;&#10;高い精度で生成された説明">
            <a:extLst>
              <a:ext uri="{FF2B5EF4-FFF2-40B4-BE49-F238E27FC236}">
                <a16:creationId xmlns:a16="http://schemas.microsoft.com/office/drawing/2014/main" id="{30760AAD-182A-A3A9-7BA6-7ED03E844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3286125"/>
            <a:ext cx="6327775"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a:extLst>
              <a:ext uri="{FF2B5EF4-FFF2-40B4-BE49-F238E27FC236}">
                <a16:creationId xmlns:a16="http://schemas.microsoft.com/office/drawing/2014/main" id="{D4A565C4-B643-7C42-91A0-46F408ED9D30}"/>
              </a:ext>
            </a:extLst>
          </p:cNvPr>
          <p:cNvSpPr/>
          <p:nvPr/>
        </p:nvSpPr>
        <p:spPr bwMode="auto">
          <a:xfrm>
            <a:off x="1766888" y="3359150"/>
            <a:ext cx="2157412" cy="2095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cs typeface="ＭＳ Ｐゴシック" charset="0"/>
            </a:endParaRPr>
          </a:p>
        </p:txBody>
      </p:sp>
      <p:sp>
        <p:nvSpPr>
          <p:cNvPr id="8" name="角丸四角形 7">
            <a:extLst>
              <a:ext uri="{FF2B5EF4-FFF2-40B4-BE49-F238E27FC236}">
                <a16:creationId xmlns:a16="http://schemas.microsoft.com/office/drawing/2014/main" id="{7D367678-9855-FF1A-A826-C55D72543F12}"/>
              </a:ext>
            </a:extLst>
          </p:cNvPr>
          <p:cNvSpPr/>
          <p:nvPr/>
        </p:nvSpPr>
        <p:spPr bwMode="auto">
          <a:xfrm>
            <a:off x="2117725" y="4167188"/>
            <a:ext cx="1301750" cy="2270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角丸四角形 9">
            <a:extLst>
              <a:ext uri="{FF2B5EF4-FFF2-40B4-BE49-F238E27FC236}">
                <a16:creationId xmlns:a16="http://schemas.microsoft.com/office/drawing/2014/main" id="{4E548D2D-89C3-74D4-0F4D-2317E07AF71B}"/>
              </a:ext>
            </a:extLst>
          </p:cNvPr>
          <p:cNvSpPr/>
          <p:nvPr/>
        </p:nvSpPr>
        <p:spPr bwMode="auto">
          <a:xfrm>
            <a:off x="2111375" y="5267325"/>
            <a:ext cx="709613"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4823" name="テキスト ボックス 29">
            <a:extLst>
              <a:ext uri="{FF2B5EF4-FFF2-40B4-BE49-F238E27FC236}">
                <a16:creationId xmlns:a16="http://schemas.microsoft.com/office/drawing/2014/main" id="{61642877-B5D5-9817-E4B1-D90503BC8839}"/>
              </a:ext>
            </a:extLst>
          </p:cNvPr>
          <p:cNvSpPr txBox="1">
            <a:spLocks noChangeArrowheads="1"/>
          </p:cNvSpPr>
          <p:nvPr/>
        </p:nvSpPr>
        <p:spPr bwMode="auto">
          <a:xfrm>
            <a:off x="2481263" y="3525838"/>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24" name="テキスト ボックス 29">
            <a:extLst>
              <a:ext uri="{FF2B5EF4-FFF2-40B4-BE49-F238E27FC236}">
                <a16:creationId xmlns:a16="http://schemas.microsoft.com/office/drawing/2014/main" id="{4D834EA4-2319-29C3-4A63-A5A839B08B0C}"/>
              </a:ext>
            </a:extLst>
          </p:cNvPr>
          <p:cNvSpPr txBox="1">
            <a:spLocks noChangeArrowheads="1"/>
          </p:cNvSpPr>
          <p:nvPr/>
        </p:nvSpPr>
        <p:spPr bwMode="auto">
          <a:xfrm>
            <a:off x="2487613" y="3787775"/>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25" name="テキスト ボックス 29">
            <a:extLst>
              <a:ext uri="{FF2B5EF4-FFF2-40B4-BE49-F238E27FC236}">
                <a16:creationId xmlns:a16="http://schemas.microsoft.com/office/drawing/2014/main" id="{CA3BB02A-3F5E-7963-4404-28445FB1FFFE}"/>
              </a:ext>
            </a:extLst>
          </p:cNvPr>
          <p:cNvSpPr txBox="1">
            <a:spLocks noChangeArrowheads="1"/>
          </p:cNvSpPr>
          <p:nvPr/>
        </p:nvSpPr>
        <p:spPr bwMode="auto">
          <a:xfrm>
            <a:off x="5416550" y="3494088"/>
            <a:ext cx="122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26" name="テキスト ボックス 29">
            <a:extLst>
              <a:ext uri="{FF2B5EF4-FFF2-40B4-BE49-F238E27FC236}">
                <a16:creationId xmlns:a16="http://schemas.microsoft.com/office/drawing/2014/main" id="{C473D7C4-807C-0A35-82D2-63F535FA6715}"/>
              </a:ext>
            </a:extLst>
          </p:cNvPr>
          <p:cNvSpPr txBox="1">
            <a:spLocks noChangeArrowheads="1"/>
          </p:cNvSpPr>
          <p:nvPr/>
        </p:nvSpPr>
        <p:spPr bwMode="auto">
          <a:xfrm>
            <a:off x="5203825" y="3756025"/>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27" name="テキスト ボックス 29">
            <a:extLst>
              <a:ext uri="{FF2B5EF4-FFF2-40B4-BE49-F238E27FC236}">
                <a16:creationId xmlns:a16="http://schemas.microsoft.com/office/drawing/2014/main" id="{C8BBEAFE-CB7F-6323-41A7-1AE3E1F6343E}"/>
              </a:ext>
            </a:extLst>
          </p:cNvPr>
          <p:cNvSpPr txBox="1">
            <a:spLocks noChangeArrowheads="1"/>
          </p:cNvSpPr>
          <p:nvPr/>
        </p:nvSpPr>
        <p:spPr bwMode="auto">
          <a:xfrm>
            <a:off x="2524125" y="4899025"/>
            <a:ext cx="1220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28" name="テキスト ボックス 29">
            <a:extLst>
              <a:ext uri="{FF2B5EF4-FFF2-40B4-BE49-F238E27FC236}">
                <a16:creationId xmlns:a16="http://schemas.microsoft.com/office/drawing/2014/main" id="{B2B79A6F-E345-8CE6-C3D0-D67527F2BB28}"/>
              </a:ext>
            </a:extLst>
          </p:cNvPr>
          <p:cNvSpPr txBox="1">
            <a:spLocks noChangeArrowheads="1"/>
          </p:cNvSpPr>
          <p:nvPr/>
        </p:nvSpPr>
        <p:spPr bwMode="auto">
          <a:xfrm>
            <a:off x="2479675" y="5386388"/>
            <a:ext cx="1220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29" name="テキスト ボックス 29">
            <a:extLst>
              <a:ext uri="{FF2B5EF4-FFF2-40B4-BE49-F238E27FC236}">
                <a16:creationId xmlns:a16="http://schemas.microsoft.com/office/drawing/2014/main" id="{AD91E354-54D4-EA07-EAA9-D7FF6CC925DD}"/>
              </a:ext>
            </a:extLst>
          </p:cNvPr>
          <p:cNvSpPr txBox="1">
            <a:spLocks noChangeArrowheads="1"/>
          </p:cNvSpPr>
          <p:nvPr/>
        </p:nvSpPr>
        <p:spPr bwMode="auto">
          <a:xfrm>
            <a:off x="3997325" y="4867275"/>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0" name="テキスト ボックス 29">
            <a:extLst>
              <a:ext uri="{FF2B5EF4-FFF2-40B4-BE49-F238E27FC236}">
                <a16:creationId xmlns:a16="http://schemas.microsoft.com/office/drawing/2014/main" id="{3CE07B80-8732-70A5-CADB-F9E6C6F9D294}"/>
              </a:ext>
            </a:extLst>
          </p:cNvPr>
          <p:cNvSpPr txBox="1">
            <a:spLocks noChangeArrowheads="1"/>
          </p:cNvSpPr>
          <p:nvPr/>
        </p:nvSpPr>
        <p:spPr bwMode="auto">
          <a:xfrm>
            <a:off x="5203825" y="5354638"/>
            <a:ext cx="122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1" name="テキスト ボックス 29">
            <a:extLst>
              <a:ext uri="{FF2B5EF4-FFF2-40B4-BE49-F238E27FC236}">
                <a16:creationId xmlns:a16="http://schemas.microsoft.com/office/drawing/2014/main" id="{40E5F4CE-9D33-B642-39D0-691936C85646}"/>
              </a:ext>
            </a:extLst>
          </p:cNvPr>
          <p:cNvSpPr txBox="1">
            <a:spLocks noChangeArrowheads="1"/>
          </p:cNvSpPr>
          <p:nvPr/>
        </p:nvSpPr>
        <p:spPr bwMode="auto">
          <a:xfrm>
            <a:off x="2703513" y="5649913"/>
            <a:ext cx="1220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2" name="テキスト ボックス 29">
            <a:extLst>
              <a:ext uri="{FF2B5EF4-FFF2-40B4-BE49-F238E27FC236}">
                <a16:creationId xmlns:a16="http://schemas.microsoft.com/office/drawing/2014/main" id="{1B41BE99-8A05-1FA2-7F32-8E64611C3E41}"/>
              </a:ext>
            </a:extLst>
          </p:cNvPr>
          <p:cNvSpPr txBox="1">
            <a:spLocks noChangeArrowheads="1"/>
          </p:cNvSpPr>
          <p:nvPr/>
        </p:nvSpPr>
        <p:spPr bwMode="auto">
          <a:xfrm>
            <a:off x="5430838" y="5618163"/>
            <a:ext cx="1220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3" name="テキスト ボックス 29">
            <a:extLst>
              <a:ext uri="{FF2B5EF4-FFF2-40B4-BE49-F238E27FC236}">
                <a16:creationId xmlns:a16="http://schemas.microsoft.com/office/drawing/2014/main" id="{8EA74D78-799E-8AFA-7CB6-898A9C20CE00}"/>
              </a:ext>
            </a:extLst>
          </p:cNvPr>
          <p:cNvSpPr txBox="1">
            <a:spLocks noChangeArrowheads="1"/>
          </p:cNvSpPr>
          <p:nvPr/>
        </p:nvSpPr>
        <p:spPr bwMode="auto">
          <a:xfrm>
            <a:off x="4010025" y="5908675"/>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4" name="テキスト ボックス 29">
            <a:extLst>
              <a:ext uri="{FF2B5EF4-FFF2-40B4-BE49-F238E27FC236}">
                <a16:creationId xmlns:a16="http://schemas.microsoft.com/office/drawing/2014/main" id="{E4ACE518-7632-762F-C2FA-C045E27817F9}"/>
              </a:ext>
            </a:extLst>
          </p:cNvPr>
          <p:cNvSpPr txBox="1">
            <a:spLocks noChangeArrowheads="1"/>
          </p:cNvSpPr>
          <p:nvPr/>
        </p:nvSpPr>
        <p:spPr bwMode="auto">
          <a:xfrm>
            <a:off x="5218113" y="5908675"/>
            <a:ext cx="1220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5" name="テキスト ボックス 29">
            <a:extLst>
              <a:ext uri="{FF2B5EF4-FFF2-40B4-BE49-F238E27FC236}">
                <a16:creationId xmlns:a16="http://schemas.microsoft.com/office/drawing/2014/main" id="{5B80A7E2-5F8B-FF3C-83AD-070265037067}"/>
              </a:ext>
            </a:extLst>
          </p:cNvPr>
          <p:cNvSpPr txBox="1">
            <a:spLocks noChangeArrowheads="1"/>
          </p:cNvSpPr>
          <p:nvPr/>
        </p:nvSpPr>
        <p:spPr bwMode="auto">
          <a:xfrm>
            <a:off x="4000500" y="6403975"/>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6" name="テキスト ボックス 20">
            <a:extLst>
              <a:ext uri="{FF2B5EF4-FFF2-40B4-BE49-F238E27FC236}">
                <a16:creationId xmlns:a16="http://schemas.microsoft.com/office/drawing/2014/main" id="{7A905E94-512F-C1DD-878E-14501C1D5AB2}"/>
              </a:ext>
            </a:extLst>
          </p:cNvPr>
          <p:cNvSpPr txBox="1">
            <a:spLocks noChangeArrowheads="1"/>
          </p:cNvSpPr>
          <p:nvPr/>
        </p:nvSpPr>
        <p:spPr bwMode="auto">
          <a:xfrm>
            <a:off x="6553200" y="3740150"/>
            <a:ext cx="33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7" name="テキスト ボックス 20">
            <a:extLst>
              <a:ext uri="{FF2B5EF4-FFF2-40B4-BE49-F238E27FC236}">
                <a16:creationId xmlns:a16="http://schemas.microsoft.com/office/drawing/2014/main" id="{27204578-9171-901B-1E9E-A0C3C0792C05}"/>
              </a:ext>
            </a:extLst>
          </p:cNvPr>
          <p:cNvSpPr txBox="1">
            <a:spLocks noChangeArrowheads="1"/>
          </p:cNvSpPr>
          <p:nvPr/>
        </p:nvSpPr>
        <p:spPr bwMode="auto">
          <a:xfrm>
            <a:off x="6588125" y="4270375"/>
            <a:ext cx="33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8" name="テキスト ボックス 20">
            <a:extLst>
              <a:ext uri="{FF2B5EF4-FFF2-40B4-BE49-F238E27FC236}">
                <a16:creationId xmlns:a16="http://schemas.microsoft.com/office/drawing/2014/main" id="{6A9FEED9-0A3C-929C-48C5-57801D6878E9}"/>
              </a:ext>
            </a:extLst>
          </p:cNvPr>
          <p:cNvSpPr txBox="1">
            <a:spLocks noChangeArrowheads="1"/>
          </p:cNvSpPr>
          <p:nvPr/>
        </p:nvSpPr>
        <p:spPr bwMode="auto">
          <a:xfrm>
            <a:off x="6575425" y="4829175"/>
            <a:ext cx="33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39" name="テキスト ボックス 20">
            <a:extLst>
              <a:ext uri="{FF2B5EF4-FFF2-40B4-BE49-F238E27FC236}">
                <a16:creationId xmlns:a16="http://schemas.microsoft.com/office/drawing/2014/main" id="{6EC5C4FF-06BF-6C83-2137-9A4E6EBFA876}"/>
              </a:ext>
            </a:extLst>
          </p:cNvPr>
          <p:cNvSpPr txBox="1">
            <a:spLocks noChangeArrowheads="1"/>
          </p:cNvSpPr>
          <p:nvPr/>
        </p:nvSpPr>
        <p:spPr bwMode="auto">
          <a:xfrm>
            <a:off x="6575425" y="5351463"/>
            <a:ext cx="338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8" name="角丸四角形 27">
            <a:extLst>
              <a:ext uri="{FF2B5EF4-FFF2-40B4-BE49-F238E27FC236}">
                <a16:creationId xmlns:a16="http://schemas.microsoft.com/office/drawing/2014/main" id="{6336A3B5-9142-F1A3-2251-FF81EECC8C2D}"/>
              </a:ext>
            </a:extLst>
          </p:cNvPr>
          <p:cNvSpPr/>
          <p:nvPr/>
        </p:nvSpPr>
        <p:spPr bwMode="auto">
          <a:xfrm>
            <a:off x="1728788" y="4719638"/>
            <a:ext cx="709612"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4841" name="テキスト ボックス 29">
            <a:extLst>
              <a:ext uri="{FF2B5EF4-FFF2-40B4-BE49-F238E27FC236}">
                <a16:creationId xmlns:a16="http://schemas.microsoft.com/office/drawing/2014/main" id="{2716306A-5750-F34B-3416-B74CA5730572}"/>
              </a:ext>
            </a:extLst>
          </p:cNvPr>
          <p:cNvSpPr txBox="1">
            <a:spLocks noChangeArrowheads="1"/>
          </p:cNvSpPr>
          <p:nvPr/>
        </p:nvSpPr>
        <p:spPr bwMode="auto">
          <a:xfrm>
            <a:off x="2501900" y="4332288"/>
            <a:ext cx="121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4842" name="テキスト ボックス 29">
            <a:extLst>
              <a:ext uri="{FF2B5EF4-FFF2-40B4-BE49-F238E27FC236}">
                <a16:creationId xmlns:a16="http://schemas.microsoft.com/office/drawing/2014/main" id="{C080F7F4-484F-82CE-B813-C06C8FF1E229}"/>
              </a:ext>
            </a:extLst>
          </p:cNvPr>
          <p:cNvSpPr txBox="1">
            <a:spLocks noChangeArrowheads="1"/>
          </p:cNvSpPr>
          <p:nvPr/>
        </p:nvSpPr>
        <p:spPr bwMode="auto">
          <a:xfrm>
            <a:off x="5402263" y="430053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grpSp>
        <p:nvGrpSpPr>
          <p:cNvPr id="34843" name="グループ化 29">
            <a:extLst>
              <a:ext uri="{FF2B5EF4-FFF2-40B4-BE49-F238E27FC236}">
                <a16:creationId xmlns:a16="http://schemas.microsoft.com/office/drawing/2014/main" id="{DB7AA26E-FE51-72A6-B5FB-2DDC610C1BE6}"/>
              </a:ext>
            </a:extLst>
          </p:cNvPr>
          <p:cNvGrpSpPr>
            <a:grpSpLocks/>
          </p:cNvGrpSpPr>
          <p:nvPr/>
        </p:nvGrpSpPr>
        <p:grpSpPr bwMode="auto">
          <a:xfrm>
            <a:off x="0" y="0"/>
            <a:ext cx="9144000" cy="757238"/>
            <a:chOff x="-406" y="0"/>
            <a:chExt cx="9144406" cy="757412"/>
          </a:xfrm>
        </p:grpSpPr>
        <p:sp>
          <p:nvSpPr>
            <p:cNvPr id="31" name="正方形/長方形 30">
              <a:extLst>
                <a:ext uri="{FF2B5EF4-FFF2-40B4-BE49-F238E27FC236}">
                  <a16:creationId xmlns:a16="http://schemas.microsoft.com/office/drawing/2014/main" id="{8B6DB5C0-EE08-2E86-007E-C5187EC336F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2" name="正方形/長方形 31">
              <a:extLst>
                <a:ext uri="{FF2B5EF4-FFF2-40B4-BE49-F238E27FC236}">
                  <a16:creationId xmlns:a16="http://schemas.microsoft.com/office/drawing/2014/main" id="{83E5D70B-69FD-9DCB-F7C0-15B9289A103A}"/>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5" name="角丸四角形 4">
            <a:extLst>
              <a:ext uri="{FF2B5EF4-FFF2-40B4-BE49-F238E27FC236}">
                <a16:creationId xmlns:a16="http://schemas.microsoft.com/office/drawing/2014/main" id="{9FB93287-42C0-A745-BD86-AF717C82C280}"/>
              </a:ext>
            </a:extLst>
          </p:cNvPr>
          <p:cNvSpPr/>
          <p:nvPr/>
        </p:nvSpPr>
        <p:spPr>
          <a:xfrm>
            <a:off x="215900" y="981075"/>
            <a:ext cx="8712200" cy="2232025"/>
          </a:xfrm>
          <a:prstGeom prst="roundRect">
            <a:avLst>
              <a:gd name="adj" fmla="val 11521"/>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4845" name="テキスト ボックス 3">
            <a:extLst>
              <a:ext uri="{FF2B5EF4-FFF2-40B4-BE49-F238E27FC236}">
                <a16:creationId xmlns:a16="http://schemas.microsoft.com/office/drawing/2014/main" id="{D4EB3DFC-3ECA-DF1C-E08B-FC229A9E9769}"/>
              </a:ext>
            </a:extLst>
          </p:cNvPr>
          <p:cNvSpPr txBox="1">
            <a:spLocks noChangeArrowheads="1"/>
          </p:cNvSpPr>
          <p:nvPr/>
        </p:nvSpPr>
        <p:spPr bwMode="auto">
          <a:xfrm>
            <a:off x="323850" y="908050"/>
            <a:ext cx="8569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a:t>
            </a:r>
            <a:r>
              <a:rPr lang="ja-JP" altLang="en-US" sz="2800">
                <a:latin typeface="HGP創英角ｺﾞｼｯｸUB" panose="020B0900000000000000" pitchFamily="50" charset="-128"/>
                <a:ea typeface="HGP創英角ｺﾞｼｯｸUB" panose="020B0900000000000000" pitchFamily="50" charset="-128"/>
              </a:rPr>
              <a:t>と</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支出</a:t>
            </a:r>
            <a:r>
              <a:rPr lang="ja-JP" altLang="en-US" sz="2800">
                <a:latin typeface="HGP創英角ｺﾞｼｯｸUB" panose="020B0900000000000000" pitchFamily="50" charset="-128"/>
                <a:ea typeface="HGP創英角ｺﾞｼｯｸUB" panose="020B0900000000000000" pitchFamily="50" charset="-128"/>
              </a:rPr>
              <a:t>（結婚資金・配偶者の</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年間支出・子どもの年間支出・基本　　　　　</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生活支出・非消費支出）を計算し、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最後に</a:t>
            </a:r>
            <a:r>
              <a:rPr lang="en-US" altLang="ja-JP" sz="2800">
                <a:latin typeface="HGP創英角ｺﾞｼｯｸUB" panose="020B0900000000000000" pitchFamily="50" charset="-128"/>
                <a:ea typeface="HGP創英角ｺﾞｼｯｸUB" panose="020B0900000000000000" pitchFamily="50" charset="-128"/>
              </a:rPr>
              <a:t>20</a:t>
            </a:r>
            <a:r>
              <a:rPr lang="ja-JP" altLang="en-US" sz="2800">
                <a:latin typeface="HGP創英角ｺﾞｼｯｸUB" panose="020B0900000000000000" pitchFamily="50" charset="-128"/>
                <a:ea typeface="HGP創英角ｺﾞｼｯｸUB" panose="020B0900000000000000" pitchFamily="50" charset="-128"/>
              </a:rPr>
              <a:t>歳代の貯蓄をたす。</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思い出ポイント</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図 1">
            <a:extLst>
              <a:ext uri="{FF2B5EF4-FFF2-40B4-BE49-F238E27FC236}">
                <a16:creationId xmlns:a16="http://schemas.microsoft.com/office/drawing/2014/main" id="{9849C53D-4A8F-3569-946D-868426F6C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4079875"/>
            <a:ext cx="66738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テキスト ボックス 13">
            <a:extLst>
              <a:ext uri="{FF2B5EF4-FFF2-40B4-BE49-F238E27FC236}">
                <a16:creationId xmlns:a16="http://schemas.microsoft.com/office/drawing/2014/main" id="{EC0B36D6-1682-167F-5E6E-6428B06EC92F}"/>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22</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6868" name="テキスト ボックス 2">
            <a:extLst>
              <a:ext uri="{FF2B5EF4-FFF2-40B4-BE49-F238E27FC236}">
                <a16:creationId xmlns:a16="http://schemas.microsoft.com/office/drawing/2014/main" id="{F2F0D155-2F55-CEE6-9F8E-608361923837}"/>
              </a:ext>
            </a:extLst>
          </p:cNvPr>
          <p:cNvSpPr txBox="1">
            <a:spLocks noChangeArrowheads="1"/>
          </p:cNvSpPr>
          <p:nvPr/>
        </p:nvSpPr>
        <p:spPr bwMode="auto">
          <a:xfrm>
            <a:off x="-47625" y="908050"/>
            <a:ext cx="925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お金を借りて使い、長期間でお金を返す </a:t>
            </a:r>
            <a:r>
              <a:rPr lang="ja-JP" altLang="en-US" sz="2800" u="sng">
                <a:latin typeface="HGP創英角ｺﾞｼｯｸUB" panose="020B0900000000000000" pitchFamily="50" charset="-128"/>
                <a:ea typeface="HGP創英角ｺﾞｼｯｸUB" panose="020B0900000000000000" pitchFamily="50" charset="-128"/>
              </a:rPr>
              <a:t>（資料集</a:t>
            </a:r>
            <a:r>
              <a:rPr lang="en-US" altLang="ja-JP" sz="2800" u="sng">
                <a:latin typeface="HGP創英角ｺﾞｼｯｸUB" panose="020B0900000000000000" pitchFamily="50" charset="-128"/>
                <a:ea typeface="HGP創英角ｺﾞｼｯｸUB" panose="020B0900000000000000" pitchFamily="50" charset="-128"/>
              </a:rPr>
              <a:t>p6,7</a:t>
            </a:r>
            <a:r>
              <a:rPr lang="ja-JP" altLang="en-US" sz="2800" u="sng">
                <a:latin typeface="HGP創英角ｺﾞｼｯｸUB" panose="020B0900000000000000" pitchFamily="50" charset="-128"/>
                <a:ea typeface="HGP創英角ｺﾞｼｯｸUB" panose="020B0900000000000000" pitchFamily="50" charset="-128"/>
              </a:rPr>
              <a:t>）</a:t>
            </a:r>
            <a:endParaRPr lang="en-US" altLang="ja-JP" sz="2800" u="sng">
              <a:latin typeface="HGP創英角ｺﾞｼｯｸUB" panose="020B0900000000000000" pitchFamily="50" charset="-128"/>
              <a:ea typeface="HGP創英角ｺﾞｼｯｸUB" panose="020B0900000000000000" pitchFamily="50" charset="-128"/>
            </a:endParaRPr>
          </a:p>
        </p:txBody>
      </p:sp>
      <p:sp>
        <p:nvSpPr>
          <p:cNvPr id="36869" name="テキスト ボックス 3">
            <a:extLst>
              <a:ext uri="{FF2B5EF4-FFF2-40B4-BE49-F238E27FC236}">
                <a16:creationId xmlns:a16="http://schemas.microsoft.com/office/drawing/2014/main" id="{3AEFB030-F413-D7A2-3CD0-396C40B0BFC9}"/>
              </a:ext>
            </a:extLst>
          </p:cNvPr>
          <p:cNvSpPr txBox="1">
            <a:spLocks noChangeArrowheads="1"/>
          </p:cNvSpPr>
          <p:nvPr/>
        </p:nvSpPr>
        <p:spPr bwMode="auto">
          <a:xfrm>
            <a:off x="250825" y="1522413"/>
            <a:ext cx="86423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　自分の収入から貯蓄をして将来に備えたり、必要なものを購入しようと考えていても、これまでの貯蓄だけでは資金が不足する場合があります。そんな時に利用するのが</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ローン</a:t>
            </a:r>
            <a:r>
              <a:rPr lang="ja-JP" altLang="en-US" sz="2400">
                <a:latin typeface="HGP創英角ｺﾞｼｯｸUB" panose="020B0900000000000000" pitchFamily="50" charset="-128"/>
                <a:ea typeface="HGP創英角ｺﾞｼｯｸUB" panose="020B0900000000000000" pitchFamily="50" charset="-128"/>
              </a:rPr>
              <a:t>です。</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0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　「ローン」（ｌ</a:t>
            </a:r>
            <a:r>
              <a:rPr lang="en-US" altLang="ja-JP" sz="2400">
                <a:latin typeface="HGP創英角ｺﾞｼｯｸUB" panose="020B0900000000000000" pitchFamily="50" charset="-128"/>
                <a:ea typeface="HGP創英角ｺﾞｼｯｸUB" panose="020B0900000000000000" pitchFamily="50" charset="-128"/>
              </a:rPr>
              <a:t>oan</a:t>
            </a:r>
            <a:r>
              <a:rPr lang="ja-JP" altLang="en-US" sz="2400">
                <a:latin typeface="HGP創英角ｺﾞｼｯｸUB" panose="020B0900000000000000" pitchFamily="50" charset="-128"/>
                <a:ea typeface="HGP創英角ｺﾞｼｯｸUB" panose="020B0900000000000000" pitchFamily="50" charset="-128"/>
              </a:rPr>
              <a:t>）は、「お金を貸す」という意味で使われます。</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後から少しずつ必ず返す約束をして、先にお金を借りて　</a:t>
            </a:r>
            <a:r>
              <a:rPr lang="ja-JP" altLang="en-US" sz="2400">
                <a:latin typeface="HGP創英角ｺﾞｼｯｸUB" panose="020B0900000000000000" pitchFamily="50" charset="-128"/>
                <a:ea typeface="HGP創英角ｺﾞｼｯｸUB" panose="020B0900000000000000" pitchFamily="50" charset="-128"/>
              </a:rPr>
              <a:t>必要なときにお金を使うことのできる仕組みです。</a:t>
            </a:r>
            <a:endParaRPr lang="en-US" altLang="ja-JP" sz="2400">
              <a:latin typeface="HGP創英角ｺﾞｼｯｸUB" panose="020B0900000000000000" pitchFamily="50" charset="-128"/>
              <a:ea typeface="HGP創英角ｺﾞｼｯｸUB" panose="020B0900000000000000" pitchFamily="50" charset="-128"/>
            </a:endParaRPr>
          </a:p>
        </p:txBody>
      </p:sp>
      <p:grpSp>
        <p:nvGrpSpPr>
          <p:cNvPr id="36870" name="グループ化 6">
            <a:extLst>
              <a:ext uri="{FF2B5EF4-FFF2-40B4-BE49-F238E27FC236}">
                <a16:creationId xmlns:a16="http://schemas.microsoft.com/office/drawing/2014/main" id="{7B028DC5-4BB8-1E2F-A48B-95976127083A}"/>
              </a:ext>
            </a:extLst>
          </p:cNvPr>
          <p:cNvGrpSpPr>
            <a:grpSpLocks/>
          </p:cNvGrpSpPr>
          <p:nvPr/>
        </p:nvGrpSpPr>
        <p:grpSpPr bwMode="auto">
          <a:xfrm>
            <a:off x="0" y="0"/>
            <a:ext cx="9144000" cy="757238"/>
            <a:chOff x="-406" y="0"/>
            <a:chExt cx="9144406" cy="757412"/>
          </a:xfrm>
        </p:grpSpPr>
        <p:sp>
          <p:nvSpPr>
            <p:cNvPr id="8" name="正方形/長方形 7">
              <a:extLst>
                <a:ext uri="{FF2B5EF4-FFF2-40B4-BE49-F238E27FC236}">
                  <a16:creationId xmlns:a16="http://schemas.microsoft.com/office/drawing/2014/main" id="{18FA2131-AD99-0B09-F1DA-F1A5A59B66BF}"/>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55CD9E62-EEB3-DBBA-4F24-A68236C0F765}"/>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テキスト ボックス 13">
            <a:extLst>
              <a:ext uri="{FF2B5EF4-FFF2-40B4-BE49-F238E27FC236}">
                <a16:creationId xmlns:a16="http://schemas.microsoft.com/office/drawing/2014/main" id="{64EB6E3D-0998-7CA8-9F76-3FFAE19458AE}"/>
              </a:ext>
            </a:extLst>
          </p:cNvPr>
          <p:cNvSpPr txBox="1">
            <a:spLocks noChangeArrowheads="1"/>
          </p:cNvSpPr>
          <p:nvPr/>
        </p:nvSpPr>
        <p:spPr bwMode="auto">
          <a:xfrm>
            <a:off x="7956550" y="6535738"/>
            <a:ext cx="1116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23</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10" name="角丸四角形 9">
            <a:extLst>
              <a:ext uri="{FF2B5EF4-FFF2-40B4-BE49-F238E27FC236}">
                <a16:creationId xmlns:a16="http://schemas.microsoft.com/office/drawing/2014/main" id="{A7AD837A-F350-986E-B1DF-1345454352A1}"/>
              </a:ext>
            </a:extLst>
          </p:cNvPr>
          <p:cNvSpPr/>
          <p:nvPr/>
        </p:nvSpPr>
        <p:spPr>
          <a:xfrm>
            <a:off x="204788" y="1508125"/>
            <a:ext cx="8732837" cy="1800225"/>
          </a:xfrm>
          <a:prstGeom prst="roundRect">
            <a:avLst>
              <a:gd name="adj" fmla="val 12211"/>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 name="テキスト ボックス 10">
            <a:extLst>
              <a:ext uri="{FF2B5EF4-FFF2-40B4-BE49-F238E27FC236}">
                <a16:creationId xmlns:a16="http://schemas.microsoft.com/office/drawing/2014/main" id="{71493E4D-103C-83CD-6807-4B33FD967134}"/>
              </a:ext>
            </a:extLst>
          </p:cNvPr>
          <p:cNvSpPr txBox="1">
            <a:spLocks noChangeArrowheads="1"/>
          </p:cNvSpPr>
          <p:nvPr/>
        </p:nvSpPr>
        <p:spPr bwMode="auto">
          <a:xfrm>
            <a:off x="250825" y="3308350"/>
            <a:ext cx="8713788" cy="830263"/>
          </a:xfrm>
          <a:prstGeom prst="rect">
            <a:avLst/>
          </a:prstGeom>
          <a:noFill/>
          <a:ln w="9525">
            <a:noFill/>
            <a:miter lim="800000"/>
            <a:headEnd/>
            <a:tailEnd/>
          </a:ln>
        </p:spPr>
        <p:txBody>
          <a:bodyPr>
            <a:spAutoFit/>
          </a:bodyPr>
          <a:lstStyle/>
          <a:p>
            <a:pPr marL="342900" indent="-342900" eaLnBrk="1" fontAlgn="auto" hangingPunct="1">
              <a:spcBef>
                <a:spcPts val="0"/>
              </a:spcBef>
              <a:spcAft>
                <a:spcPts val="0"/>
              </a:spcAft>
              <a:buFont typeface="Wingdings" panose="05000000000000000000" pitchFamily="2" charset="2"/>
              <a:buChar char="Ø"/>
              <a:defRPr/>
            </a:pPr>
            <a:r>
              <a:rPr lang="ja-JP" altLang="en-US" sz="2000" dirty="0">
                <a:latin typeface="HGP創英角ｺﾞｼｯｸUB" pitchFamily="50" charset="-128"/>
                <a:ea typeface="HGP創英角ｺﾞｼｯｸUB" pitchFamily="50" charset="-128"/>
              </a:rPr>
              <a:t>マンションや一戸建てを購入できるのは、</a:t>
            </a:r>
            <a:r>
              <a:rPr lang="ja-JP" altLang="en-US" sz="2400" u="sng" dirty="0">
                <a:solidFill>
                  <a:srgbClr val="FF0000"/>
                </a:solidFill>
                <a:latin typeface="HGP創英角ｺﾞｼｯｸUB" pitchFamily="50" charset="-128"/>
                <a:ea typeface="HGP創英角ｺﾞｼｯｸUB" pitchFamily="50" charset="-128"/>
              </a:rPr>
              <a:t>一括</a:t>
            </a:r>
            <a:r>
              <a:rPr lang="ja-JP" altLang="en-US" sz="2000" dirty="0">
                <a:latin typeface="HGP創英角ｺﾞｼｯｸUB" pitchFamily="50" charset="-128"/>
                <a:ea typeface="HGP創英角ｺﾞｼｯｸUB" pitchFamily="50" charset="-128"/>
              </a:rPr>
              <a:t>または</a:t>
            </a:r>
            <a:r>
              <a:rPr lang="ja-JP" altLang="en-US" sz="2400" u="sng" dirty="0">
                <a:solidFill>
                  <a:srgbClr val="FF0000"/>
                </a:solidFill>
                <a:latin typeface="HGP創英角ｺﾞｼｯｸUB" pitchFamily="50" charset="-128"/>
                <a:ea typeface="HGP創英角ｺﾞｼｯｸUB" pitchFamily="50" charset="-128"/>
              </a:rPr>
              <a:t>ローンの頭金分</a:t>
            </a:r>
            <a:endParaRPr lang="en-US" altLang="ja-JP" sz="2400" u="sng" dirty="0">
              <a:solidFill>
                <a:srgbClr val="FF0000"/>
              </a:solidFill>
              <a:latin typeface="HGP創英角ｺﾞｼｯｸUB" pitchFamily="50" charset="-128"/>
              <a:ea typeface="HGP創英角ｺﾞｼｯｸUB" pitchFamily="50" charset="-128"/>
            </a:endParaRPr>
          </a:p>
          <a:p>
            <a:pPr eaLnBrk="1" fontAlgn="auto" hangingPunct="1">
              <a:spcBef>
                <a:spcPts val="0"/>
              </a:spcBef>
              <a:spcAft>
                <a:spcPts val="0"/>
              </a:spcAft>
              <a:defRPr/>
            </a:pPr>
            <a:r>
              <a:rPr lang="ja-JP" altLang="en-US" sz="2000" dirty="0">
                <a:solidFill>
                  <a:srgbClr val="7030A0"/>
                </a:solidFill>
                <a:latin typeface="HGP創英角ｺﾞｼｯｸUB" pitchFamily="50" charset="-128"/>
                <a:ea typeface="HGP創英角ｺﾞｼｯｸUB" pitchFamily="50" charset="-128"/>
              </a:rPr>
              <a:t>　　</a:t>
            </a:r>
            <a:r>
              <a:rPr lang="ja-JP" altLang="en-US" sz="2000" dirty="0">
                <a:latin typeface="HGP創英角ｺﾞｼｯｸUB" pitchFamily="50" charset="-128"/>
                <a:ea typeface="HGP創英角ｺﾞｼｯｸUB" pitchFamily="50" charset="-128"/>
              </a:rPr>
              <a:t>の</a:t>
            </a:r>
            <a:r>
              <a:rPr lang="ja-JP" altLang="en-US" sz="2400" dirty="0">
                <a:solidFill>
                  <a:srgbClr val="FF0000"/>
                </a:solidFill>
                <a:latin typeface="HGP創英角ｺﾞｼｯｸUB" pitchFamily="50" charset="-128"/>
                <a:ea typeface="HGP創英角ｺﾞｼｯｸUB" pitchFamily="50" charset="-128"/>
              </a:rPr>
              <a:t>貯蓄額がある</a:t>
            </a:r>
            <a:r>
              <a:rPr lang="ja-JP" altLang="en-US" sz="2000" dirty="0">
                <a:latin typeface="HGP創英角ｺﾞｼｯｸUB" pitchFamily="50" charset="-128"/>
                <a:ea typeface="HGP創英角ｺﾞｼｯｸUB" pitchFamily="50" charset="-128"/>
              </a:rPr>
              <a:t>場合だけ（ない場合は</a:t>
            </a:r>
            <a:r>
              <a:rPr lang="ja-JP" altLang="en-US" sz="2400" u="sng" dirty="0">
                <a:solidFill>
                  <a:srgbClr val="FF0000"/>
                </a:solidFill>
                <a:latin typeface="HGP創英角ｺﾞｼｯｸUB" pitchFamily="50" charset="-128"/>
                <a:ea typeface="HGP創英角ｺﾞｼｯｸUB" pitchFamily="50" charset="-128"/>
              </a:rPr>
              <a:t>賃貸</a:t>
            </a:r>
            <a:r>
              <a:rPr lang="ja-JP" altLang="en-US" sz="2000" dirty="0">
                <a:latin typeface="HGP創英角ｺﾞｼｯｸUB" pitchFamily="50" charset="-128"/>
                <a:ea typeface="HGP創英角ｺﾞｼｯｸUB" pitchFamily="50" charset="-128"/>
              </a:rPr>
              <a:t>の中から選択）。</a:t>
            </a:r>
            <a:endParaRPr lang="en-US" altLang="ja-JP" sz="2000" dirty="0">
              <a:latin typeface="HGP創英角ｺﾞｼｯｸUB" pitchFamily="50" charset="-128"/>
              <a:ea typeface="HGP創英角ｺﾞｼｯｸUB" pitchFamily="50" charset="-128"/>
            </a:endParaRPr>
          </a:p>
        </p:txBody>
      </p:sp>
      <p:sp>
        <p:nvSpPr>
          <p:cNvPr id="12" name="テキスト ボックス 3">
            <a:extLst>
              <a:ext uri="{FF2B5EF4-FFF2-40B4-BE49-F238E27FC236}">
                <a16:creationId xmlns:a16="http://schemas.microsoft.com/office/drawing/2014/main" id="{E0D6B5D6-9E57-C143-8B20-A0236FEEDD1E}"/>
              </a:ext>
            </a:extLst>
          </p:cNvPr>
          <p:cNvSpPr txBox="1">
            <a:spLocks noChangeArrowheads="1"/>
          </p:cNvSpPr>
          <p:nvPr/>
        </p:nvSpPr>
        <p:spPr bwMode="auto">
          <a:xfrm>
            <a:off x="250825" y="1655763"/>
            <a:ext cx="8821738" cy="1508125"/>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a:t>
            </a:r>
            <a:r>
              <a:rPr lang="ja-JP" altLang="en-US" sz="2800" dirty="0">
                <a:solidFill>
                  <a:schemeClr val="accent4"/>
                </a:solidFill>
                <a:latin typeface="HGP創英角ｺﾞｼｯｸUB" pitchFamily="50" charset="-128"/>
                <a:ea typeface="HGP創英角ｺﾞｼｯｸUB" pitchFamily="50" charset="-128"/>
              </a:rPr>
              <a:t>住居を購入</a:t>
            </a:r>
            <a:r>
              <a:rPr lang="ja-JP" altLang="en-US" sz="2800" dirty="0">
                <a:latin typeface="HGP創英角ｺﾞｼｯｸUB" pitchFamily="50" charset="-128"/>
                <a:ea typeface="HGP創英角ｺﾞｼｯｸUB" pitchFamily="50" charset="-128"/>
              </a:rPr>
              <a:t>するかどうか決める。</a:t>
            </a:r>
            <a:endParaRPr lang="en-US" altLang="ja-JP" sz="12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　</a:t>
            </a:r>
            <a:r>
              <a:rPr lang="ja-JP" altLang="en-US" sz="2800" dirty="0">
                <a:solidFill>
                  <a:srgbClr val="FF0000"/>
                </a:solidFill>
                <a:latin typeface="HGP創英角ｺﾞｼｯｸUB" pitchFamily="50" charset="-128"/>
                <a:ea typeface="HGP創英角ｺﾞｼｯｸUB" pitchFamily="50" charset="-128"/>
              </a:rPr>
              <a:t>一括</a:t>
            </a:r>
            <a:r>
              <a:rPr lang="ja-JP" altLang="en-US" sz="2800" dirty="0">
                <a:latin typeface="HGP創英角ｺﾞｼｯｸUB" pitchFamily="50" charset="-128"/>
                <a:ea typeface="HGP創英角ｺﾞｼｯｸUB" pitchFamily="50" charset="-128"/>
              </a:rPr>
              <a:t>／</a:t>
            </a:r>
            <a:r>
              <a:rPr lang="ja-JP" altLang="en-US" sz="2800" dirty="0">
                <a:solidFill>
                  <a:srgbClr val="FF0000"/>
                </a:solidFill>
                <a:latin typeface="HGP創英角ｺﾞｼｯｸUB" pitchFamily="50" charset="-128"/>
                <a:ea typeface="HGP創英角ｺﾞｼｯｸUB" pitchFamily="50" charset="-128"/>
              </a:rPr>
              <a:t>ローン（頭金＋毎年の支払額）</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a:t>
            </a:r>
            <a:r>
              <a:rPr lang="ja-JP" altLang="en-US" sz="2800" dirty="0">
                <a:solidFill>
                  <a:srgbClr val="FF0000"/>
                </a:solidFill>
                <a:latin typeface="HGP創英角ｺﾞｼｯｸUB" pitchFamily="50" charset="-128"/>
                <a:ea typeface="HGP創英角ｺﾞｼｯｸUB" pitchFamily="50" charset="-128"/>
              </a:rPr>
              <a:t>賃貸</a:t>
            </a:r>
            <a:r>
              <a:rPr lang="ja-JP" altLang="en-US" sz="2800" dirty="0">
                <a:latin typeface="HGP創英角ｺﾞｼｯｸUB" pitchFamily="50" charset="-128"/>
                <a:ea typeface="HGP創英角ｺﾞｼｯｸUB" pitchFamily="50" charset="-128"/>
              </a:rPr>
              <a:t>の費用をシートに書く。</a:t>
            </a:r>
            <a:endParaRPr lang="en-US" altLang="ja-JP" sz="2800" dirty="0">
              <a:latin typeface="HGP創英角ｺﾞｼｯｸUB" pitchFamily="50" charset="-128"/>
              <a:ea typeface="HGP創英角ｺﾞｼｯｸUB" pitchFamily="50" charset="-128"/>
            </a:endParaRPr>
          </a:p>
        </p:txBody>
      </p:sp>
      <p:sp>
        <p:nvSpPr>
          <p:cNvPr id="37894" name="テキスト ボックス 2">
            <a:extLst>
              <a:ext uri="{FF2B5EF4-FFF2-40B4-BE49-F238E27FC236}">
                <a16:creationId xmlns:a16="http://schemas.microsoft.com/office/drawing/2014/main" id="{9E42E186-75BC-14F3-048C-EACEF5CA5A71}"/>
              </a:ext>
            </a:extLst>
          </p:cNvPr>
          <p:cNvSpPr txBox="1">
            <a:spLocks noChangeArrowheads="1"/>
          </p:cNvSpPr>
          <p:nvPr/>
        </p:nvSpPr>
        <p:spPr bwMode="auto">
          <a:xfrm>
            <a:off x="107950" y="898525"/>
            <a:ext cx="84248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④　住居の購入</a:t>
            </a:r>
            <a:endParaRPr lang="en-US" altLang="ja-JP">
              <a:latin typeface="HGP創英角ｺﾞｼｯｸUB" panose="020B0900000000000000" pitchFamily="50" charset="-128"/>
              <a:ea typeface="HGP創英角ｺﾞｼｯｸUB" panose="020B0900000000000000" pitchFamily="50" charset="-128"/>
            </a:endParaRPr>
          </a:p>
        </p:txBody>
      </p:sp>
      <p:grpSp>
        <p:nvGrpSpPr>
          <p:cNvPr id="37895" name="グループ化 12">
            <a:extLst>
              <a:ext uri="{FF2B5EF4-FFF2-40B4-BE49-F238E27FC236}">
                <a16:creationId xmlns:a16="http://schemas.microsoft.com/office/drawing/2014/main" id="{806F4C31-E1A7-0795-00DB-7CBCA351886E}"/>
              </a:ext>
            </a:extLst>
          </p:cNvPr>
          <p:cNvGrpSpPr>
            <a:grpSpLocks/>
          </p:cNvGrpSpPr>
          <p:nvPr/>
        </p:nvGrpSpPr>
        <p:grpSpPr bwMode="auto">
          <a:xfrm>
            <a:off x="0" y="0"/>
            <a:ext cx="9144000" cy="757238"/>
            <a:chOff x="-406" y="0"/>
            <a:chExt cx="9144406" cy="757412"/>
          </a:xfrm>
        </p:grpSpPr>
        <p:sp>
          <p:nvSpPr>
            <p:cNvPr id="14" name="正方形/長方形 13">
              <a:extLst>
                <a:ext uri="{FF2B5EF4-FFF2-40B4-BE49-F238E27FC236}">
                  <a16:creationId xmlns:a16="http://schemas.microsoft.com/office/drawing/2014/main" id="{FD952B12-64E8-17A1-CB21-F1E5E91CD107}"/>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5" name="正方形/長方形 14">
              <a:extLst>
                <a:ext uri="{FF2B5EF4-FFF2-40B4-BE49-F238E27FC236}">
                  <a16:creationId xmlns:a16="http://schemas.microsoft.com/office/drawing/2014/main" id="{CA96AC77-B4B3-5442-740A-CDF2C5646320}"/>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37896" name="図 1">
            <a:extLst>
              <a:ext uri="{FF2B5EF4-FFF2-40B4-BE49-F238E27FC236}">
                <a16:creationId xmlns:a16="http://schemas.microsoft.com/office/drawing/2014/main" id="{914BA6A4-009F-808F-1F3A-B3795AD62876}"/>
              </a:ext>
            </a:extLst>
          </p:cNvPr>
          <p:cNvPicPr>
            <a:picLocks noChangeAspect="1"/>
          </p:cNvPicPr>
          <p:nvPr/>
        </p:nvPicPr>
        <p:blipFill>
          <a:blip r:embed="rId2">
            <a:extLst>
              <a:ext uri="{28A0092B-C50C-407E-A947-70E740481C1C}">
                <a14:useLocalDpi xmlns:a14="http://schemas.microsoft.com/office/drawing/2010/main" val="0"/>
              </a:ext>
            </a:extLst>
          </a:blip>
          <a:srcRect l="1627" r="1338"/>
          <a:stretch>
            <a:fillRect/>
          </a:stretch>
        </p:blipFill>
        <p:spPr bwMode="auto">
          <a:xfrm>
            <a:off x="3168650" y="4365625"/>
            <a:ext cx="2827338"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図 3">
            <a:extLst>
              <a:ext uri="{FF2B5EF4-FFF2-40B4-BE49-F238E27FC236}">
                <a16:creationId xmlns:a16="http://schemas.microsoft.com/office/drawing/2014/main" id="{5EEA224A-9CE7-A0D1-E3CD-C2279BC4510C}"/>
              </a:ext>
            </a:extLst>
          </p:cNvPr>
          <p:cNvPicPr>
            <a:picLocks noChangeAspect="1"/>
          </p:cNvPicPr>
          <p:nvPr/>
        </p:nvPicPr>
        <p:blipFill>
          <a:blip r:embed="rId3">
            <a:extLst>
              <a:ext uri="{28A0092B-C50C-407E-A947-70E740481C1C}">
                <a14:useLocalDpi xmlns:a14="http://schemas.microsoft.com/office/drawing/2010/main" val="0"/>
              </a:ext>
            </a:extLst>
          </a:blip>
          <a:srcRect b="2657"/>
          <a:stretch>
            <a:fillRect/>
          </a:stretch>
        </p:blipFill>
        <p:spPr bwMode="auto">
          <a:xfrm>
            <a:off x="6111875" y="4365625"/>
            <a:ext cx="28082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図 4" descr="スクリーンショット が含まれている画像&#10;&#10;非常に高い精度で生成された説明">
            <a:extLst>
              <a:ext uri="{FF2B5EF4-FFF2-40B4-BE49-F238E27FC236}">
                <a16:creationId xmlns:a16="http://schemas.microsoft.com/office/drawing/2014/main" id="{4CACFE5B-D7BD-2A88-5B9B-FCA93DA22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4362450"/>
            <a:ext cx="28162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5">
            <a:extLst>
              <a:ext uri="{FF2B5EF4-FFF2-40B4-BE49-F238E27FC236}">
                <a16:creationId xmlns:a16="http://schemas.microsoft.com/office/drawing/2014/main" id="{FA5F5F4A-5943-3021-3879-7A885C331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3905250"/>
            <a:ext cx="78486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7">
            <a:extLst>
              <a:ext uri="{FF2B5EF4-FFF2-40B4-BE49-F238E27FC236}">
                <a16:creationId xmlns:a16="http://schemas.microsoft.com/office/drawing/2014/main" id="{B9308A20-B655-CFD0-6F54-F92B3BCFDDDD}"/>
              </a:ext>
            </a:extLst>
          </p:cNvPr>
          <p:cNvSpPr/>
          <p:nvPr/>
        </p:nvSpPr>
        <p:spPr>
          <a:xfrm>
            <a:off x="250825" y="1482725"/>
            <a:ext cx="8642350" cy="122555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38916" name="図 29">
            <a:extLst>
              <a:ext uri="{FF2B5EF4-FFF2-40B4-BE49-F238E27FC236}">
                <a16:creationId xmlns:a16="http://schemas.microsoft.com/office/drawing/2014/main" id="{D0F20643-8346-35F3-149C-8B6D0039F11D}"/>
              </a:ext>
            </a:extLst>
          </p:cNvPr>
          <p:cNvPicPr>
            <a:picLocks noChangeAspect="1"/>
          </p:cNvPicPr>
          <p:nvPr/>
        </p:nvPicPr>
        <p:blipFill>
          <a:blip r:embed="rId4">
            <a:extLst>
              <a:ext uri="{28A0092B-C50C-407E-A947-70E740481C1C}">
                <a14:useLocalDpi xmlns:a14="http://schemas.microsoft.com/office/drawing/2010/main" val="0"/>
              </a:ext>
            </a:extLst>
          </a:blip>
          <a:srcRect l="32001" t="12926" r="30827"/>
          <a:stretch>
            <a:fillRect/>
          </a:stretch>
        </p:blipFill>
        <p:spPr bwMode="auto">
          <a:xfrm>
            <a:off x="7308850" y="2227263"/>
            <a:ext cx="1655763" cy="264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 name="角丸四角形 31">
            <a:extLst>
              <a:ext uri="{FF2B5EF4-FFF2-40B4-BE49-F238E27FC236}">
                <a16:creationId xmlns:a16="http://schemas.microsoft.com/office/drawing/2014/main" id="{95E77351-BA03-7188-5AB9-5496CC1E832C}"/>
              </a:ext>
            </a:extLst>
          </p:cNvPr>
          <p:cNvSpPr/>
          <p:nvPr/>
        </p:nvSpPr>
        <p:spPr>
          <a:xfrm>
            <a:off x="7666038" y="2436813"/>
            <a:ext cx="1006475" cy="3746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3" name="角丸四角形 32">
            <a:extLst>
              <a:ext uri="{FF2B5EF4-FFF2-40B4-BE49-F238E27FC236}">
                <a16:creationId xmlns:a16="http://schemas.microsoft.com/office/drawing/2014/main" id="{42F9199E-5B7A-AF4C-259E-C17BAACB6FA3}"/>
              </a:ext>
            </a:extLst>
          </p:cNvPr>
          <p:cNvSpPr/>
          <p:nvPr/>
        </p:nvSpPr>
        <p:spPr>
          <a:xfrm>
            <a:off x="7681913" y="4170363"/>
            <a:ext cx="869950" cy="1889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7" name="角丸四角形 36">
            <a:extLst>
              <a:ext uri="{FF2B5EF4-FFF2-40B4-BE49-F238E27FC236}">
                <a16:creationId xmlns:a16="http://schemas.microsoft.com/office/drawing/2014/main" id="{F8AEDEA6-ECC5-FC66-F2E2-91DECA8A5CB5}"/>
              </a:ext>
            </a:extLst>
          </p:cNvPr>
          <p:cNvSpPr/>
          <p:nvPr/>
        </p:nvSpPr>
        <p:spPr>
          <a:xfrm>
            <a:off x="7621588" y="4367213"/>
            <a:ext cx="1030287" cy="1889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8920" name="テキスト ボックス 5">
            <a:extLst>
              <a:ext uri="{FF2B5EF4-FFF2-40B4-BE49-F238E27FC236}">
                <a16:creationId xmlns:a16="http://schemas.microsoft.com/office/drawing/2014/main" id="{2680BB5D-429C-AA13-2A39-FE7228A961C9}"/>
              </a:ext>
            </a:extLst>
          </p:cNvPr>
          <p:cNvSpPr txBox="1">
            <a:spLocks noChangeArrowheads="1"/>
          </p:cNvSpPr>
          <p:nvPr/>
        </p:nvSpPr>
        <p:spPr bwMode="auto">
          <a:xfrm>
            <a:off x="179388" y="908050"/>
            <a:ext cx="8713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⑤　住居を決めた後の貯蓄を計算</a:t>
            </a:r>
            <a:endParaRPr lang="en-US" altLang="ja-JP">
              <a:latin typeface="HGP創英角ｺﾞｼｯｸUB" panose="020B0900000000000000" pitchFamily="50" charset="-128"/>
              <a:ea typeface="HGP創英角ｺﾞｼｯｸUB" panose="020B0900000000000000" pitchFamily="50" charset="-128"/>
            </a:endParaRPr>
          </a:p>
        </p:txBody>
      </p:sp>
      <p:sp>
        <p:nvSpPr>
          <p:cNvPr id="38921" name="テキスト ボックス 10">
            <a:extLst>
              <a:ext uri="{FF2B5EF4-FFF2-40B4-BE49-F238E27FC236}">
                <a16:creationId xmlns:a16="http://schemas.microsoft.com/office/drawing/2014/main" id="{EC9B7C9D-B03C-4F7C-BDA1-65219AE2307E}"/>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24</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8922" name="テキスト ボックス 3">
            <a:extLst>
              <a:ext uri="{FF2B5EF4-FFF2-40B4-BE49-F238E27FC236}">
                <a16:creationId xmlns:a16="http://schemas.microsoft.com/office/drawing/2014/main" id="{E438B60F-5F4A-B46E-72CB-ECC2B2679891}"/>
              </a:ext>
            </a:extLst>
          </p:cNvPr>
          <p:cNvSpPr txBox="1">
            <a:spLocks noChangeArrowheads="1"/>
          </p:cNvSpPr>
          <p:nvPr/>
        </p:nvSpPr>
        <p:spPr bwMode="auto">
          <a:xfrm>
            <a:off x="315913" y="1549400"/>
            <a:ext cx="8707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ここまでの貯蓄額から</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住居費</a:t>
            </a:r>
            <a:r>
              <a:rPr lang="ja-JP" altLang="en-US" sz="2800">
                <a:latin typeface="HGP創英角ｺﾞｼｯｸUB" panose="020B0900000000000000" pitchFamily="50" charset="-128"/>
                <a:ea typeface="HGP創英角ｺﾞｼｯｸUB" panose="020B0900000000000000" pitchFamily="50" charset="-128"/>
              </a:rPr>
              <a:t>を引き、</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結果をシートに書く。</a:t>
            </a:r>
            <a:endParaRPr lang="en-US" altLang="ja-JP" sz="2800">
              <a:latin typeface="HGP創英角ｺﾞｼｯｸUB" panose="020B0900000000000000" pitchFamily="50" charset="-128"/>
              <a:ea typeface="HGP創英角ｺﾞｼｯｸUB" panose="020B0900000000000000" pitchFamily="50" charset="-128"/>
            </a:endParaRPr>
          </a:p>
        </p:txBody>
      </p:sp>
      <p:cxnSp>
        <p:nvCxnSpPr>
          <p:cNvPr id="15" name="直線矢印コネクタ 14">
            <a:extLst>
              <a:ext uri="{FF2B5EF4-FFF2-40B4-BE49-F238E27FC236}">
                <a16:creationId xmlns:a16="http://schemas.microsoft.com/office/drawing/2014/main" id="{34AFBCB1-992A-25F3-385B-51CF0E51AAFF}"/>
              </a:ext>
            </a:extLst>
          </p:cNvPr>
          <p:cNvCxnSpPr>
            <a:stCxn id="33" idx="1"/>
          </p:cNvCxnSpPr>
          <p:nvPr/>
        </p:nvCxnSpPr>
        <p:spPr>
          <a:xfrm flipH="1">
            <a:off x="3851275" y="4265613"/>
            <a:ext cx="3830638" cy="4587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E891F8F-BEC7-D343-D50F-40D033686C2A}"/>
              </a:ext>
            </a:extLst>
          </p:cNvPr>
          <p:cNvCxnSpPr>
            <a:stCxn id="37" idx="1"/>
          </p:cNvCxnSpPr>
          <p:nvPr/>
        </p:nvCxnSpPr>
        <p:spPr>
          <a:xfrm flipH="1">
            <a:off x="3851275" y="4462463"/>
            <a:ext cx="3770313" cy="622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角丸四角形 26">
            <a:extLst>
              <a:ext uri="{FF2B5EF4-FFF2-40B4-BE49-F238E27FC236}">
                <a16:creationId xmlns:a16="http://schemas.microsoft.com/office/drawing/2014/main" id="{BBC65432-68D0-3449-F142-232F1E017327}"/>
              </a:ext>
            </a:extLst>
          </p:cNvPr>
          <p:cNvSpPr/>
          <p:nvPr/>
        </p:nvSpPr>
        <p:spPr>
          <a:xfrm>
            <a:off x="911225" y="3930650"/>
            <a:ext cx="1931988"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4" name="テキスト ボックス 10">
            <a:extLst>
              <a:ext uri="{FF2B5EF4-FFF2-40B4-BE49-F238E27FC236}">
                <a16:creationId xmlns:a16="http://schemas.microsoft.com/office/drawing/2014/main" id="{A102440E-62C0-7269-23E0-6D95449D4AB5}"/>
              </a:ext>
            </a:extLst>
          </p:cNvPr>
          <p:cNvSpPr txBox="1">
            <a:spLocks noChangeArrowheads="1"/>
          </p:cNvSpPr>
          <p:nvPr/>
        </p:nvSpPr>
        <p:spPr bwMode="auto">
          <a:xfrm>
            <a:off x="2668588" y="4606925"/>
            <a:ext cx="1585912" cy="36830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1800" dirty="0">
                <a:solidFill>
                  <a:srgbClr val="FF0000"/>
                </a:solidFill>
                <a:latin typeface="HG創英角ｺﾞｼｯｸUB" pitchFamily="49" charset="-128"/>
                <a:ea typeface="HG創英角ｺﾞｼｯｸUB" pitchFamily="49" charset="-128"/>
              </a:rPr>
              <a:t>●●●</a:t>
            </a:r>
            <a:endParaRPr lang="ja-JP" altLang="en-US" sz="1800" dirty="0">
              <a:latin typeface="+mn-ea"/>
              <a:ea typeface="+mn-ea"/>
            </a:endParaRPr>
          </a:p>
        </p:txBody>
      </p:sp>
      <p:sp>
        <p:nvSpPr>
          <p:cNvPr id="35" name="テキスト ボックス 10">
            <a:extLst>
              <a:ext uri="{FF2B5EF4-FFF2-40B4-BE49-F238E27FC236}">
                <a16:creationId xmlns:a16="http://schemas.microsoft.com/office/drawing/2014/main" id="{BCA65C9C-DE7C-8E98-824E-7B7F083A57DC}"/>
              </a:ext>
            </a:extLst>
          </p:cNvPr>
          <p:cNvSpPr txBox="1">
            <a:spLocks noChangeArrowheads="1"/>
          </p:cNvSpPr>
          <p:nvPr/>
        </p:nvSpPr>
        <p:spPr bwMode="auto">
          <a:xfrm>
            <a:off x="6073775" y="4589463"/>
            <a:ext cx="1585913" cy="40005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000" dirty="0">
                <a:solidFill>
                  <a:srgbClr val="FF0000"/>
                </a:solidFill>
                <a:latin typeface="HG創英角ｺﾞｼｯｸUB" pitchFamily="49" charset="-128"/>
                <a:ea typeface="HG創英角ｺﾞｼｯｸUB" pitchFamily="49" charset="-128"/>
              </a:rPr>
              <a:t>●●●</a:t>
            </a:r>
            <a:endParaRPr lang="ja-JP" altLang="en-US" sz="1100" dirty="0">
              <a:latin typeface="+mn-ea"/>
              <a:ea typeface="+mn-ea"/>
            </a:endParaRPr>
          </a:p>
        </p:txBody>
      </p:sp>
      <p:sp>
        <p:nvSpPr>
          <p:cNvPr id="36" name="テキスト ボックス 10">
            <a:extLst>
              <a:ext uri="{FF2B5EF4-FFF2-40B4-BE49-F238E27FC236}">
                <a16:creationId xmlns:a16="http://schemas.microsoft.com/office/drawing/2014/main" id="{01727C18-9371-64A9-FB7F-5A2226E6C7AA}"/>
              </a:ext>
            </a:extLst>
          </p:cNvPr>
          <p:cNvSpPr txBox="1">
            <a:spLocks noChangeArrowheads="1"/>
          </p:cNvSpPr>
          <p:nvPr/>
        </p:nvSpPr>
        <p:spPr bwMode="auto">
          <a:xfrm>
            <a:off x="2192338" y="4994275"/>
            <a:ext cx="1584325" cy="36830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1800" dirty="0">
                <a:solidFill>
                  <a:srgbClr val="FF0000"/>
                </a:solidFill>
                <a:latin typeface="HG創英角ｺﾞｼｯｸUB" pitchFamily="49" charset="-128"/>
                <a:ea typeface="HG創英角ｺﾞｼｯｸUB" pitchFamily="49" charset="-128"/>
              </a:rPr>
              <a:t>●●●</a:t>
            </a:r>
            <a:endParaRPr lang="ja-JP" altLang="en-US" sz="1800" dirty="0">
              <a:latin typeface="+mn-ea"/>
              <a:ea typeface="+mn-ea"/>
            </a:endParaRPr>
          </a:p>
        </p:txBody>
      </p:sp>
      <p:sp>
        <p:nvSpPr>
          <p:cNvPr id="38" name="テキスト ボックス 10">
            <a:extLst>
              <a:ext uri="{FF2B5EF4-FFF2-40B4-BE49-F238E27FC236}">
                <a16:creationId xmlns:a16="http://schemas.microsoft.com/office/drawing/2014/main" id="{34F87517-2E5D-5EC5-1A84-703BDFE897EF}"/>
              </a:ext>
            </a:extLst>
          </p:cNvPr>
          <p:cNvSpPr txBox="1">
            <a:spLocks noChangeArrowheads="1"/>
          </p:cNvSpPr>
          <p:nvPr/>
        </p:nvSpPr>
        <p:spPr bwMode="auto">
          <a:xfrm>
            <a:off x="5821363" y="4927600"/>
            <a:ext cx="1584325" cy="40005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000" dirty="0">
                <a:solidFill>
                  <a:srgbClr val="FF0000"/>
                </a:solidFill>
                <a:latin typeface="HG創英角ｺﾞｼｯｸUB" pitchFamily="49" charset="-128"/>
                <a:ea typeface="HG創英角ｺﾞｼｯｸUB" pitchFamily="49" charset="-128"/>
              </a:rPr>
              <a:t>●●●●</a:t>
            </a:r>
            <a:endParaRPr lang="ja-JP" altLang="en-US" sz="2000" dirty="0">
              <a:solidFill>
                <a:srgbClr val="FF0000"/>
              </a:solidFill>
              <a:latin typeface="+mn-ea"/>
              <a:ea typeface="+mn-ea"/>
            </a:endParaRPr>
          </a:p>
        </p:txBody>
      </p:sp>
      <p:sp>
        <p:nvSpPr>
          <p:cNvPr id="41" name="テキスト ボックス 10">
            <a:extLst>
              <a:ext uri="{FF2B5EF4-FFF2-40B4-BE49-F238E27FC236}">
                <a16:creationId xmlns:a16="http://schemas.microsoft.com/office/drawing/2014/main" id="{12143120-344A-CE0D-BDBC-3D47A54E25E9}"/>
              </a:ext>
            </a:extLst>
          </p:cNvPr>
          <p:cNvSpPr txBox="1">
            <a:spLocks noChangeArrowheads="1"/>
          </p:cNvSpPr>
          <p:nvPr/>
        </p:nvSpPr>
        <p:spPr bwMode="auto">
          <a:xfrm>
            <a:off x="5816600" y="5637213"/>
            <a:ext cx="1584325" cy="40005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000" dirty="0">
                <a:solidFill>
                  <a:srgbClr val="FF0000"/>
                </a:solidFill>
                <a:latin typeface="HG創英角ｺﾞｼｯｸUB" pitchFamily="49" charset="-128"/>
                <a:ea typeface="HG創英角ｺﾞｼｯｸUB" pitchFamily="49" charset="-128"/>
              </a:rPr>
              <a:t>●●●●</a:t>
            </a:r>
            <a:endParaRPr lang="ja-JP" altLang="en-US" sz="2000" dirty="0">
              <a:solidFill>
                <a:srgbClr val="FF0000"/>
              </a:solidFill>
              <a:latin typeface="+mn-ea"/>
              <a:ea typeface="+mn-ea"/>
            </a:endParaRPr>
          </a:p>
        </p:txBody>
      </p:sp>
      <p:sp>
        <p:nvSpPr>
          <p:cNvPr id="42" name="テキスト ボックス 10">
            <a:extLst>
              <a:ext uri="{FF2B5EF4-FFF2-40B4-BE49-F238E27FC236}">
                <a16:creationId xmlns:a16="http://schemas.microsoft.com/office/drawing/2014/main" id="{34E14D0A-EC49-D577-25E9-BA9F623C3EF5}"/>
              </a:ext>
            </a:extLst>
          </p:cNvPr>
          <p:cNvSpPr txBox="1">
            <a:spLocks noChangeArrowheads="1"/>
          </p:cNvSpPr>
          <p:nvPr/>
        </p:nvSpPr>
        <p:spPr bwMode="auto">
          <a:xfrm>
            <a:off x="4138613" y="6153150"/>
            <a:ext cx="1585912" cy="40005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000" dirty="0">
                <a:solidFill>
                  <a:srgbClr val="FF0000"/>
                </a:solidFill>
                <a:latin typeface="HG創英角ｺﾞｼｯｸUB" pitchFamily="49" charset="-128"/>
                <a:ea typeface="HG創英角ｺﾞｼｯｸUB" pitchFamily="49" charset="-128"/>
              </a:rPr>
              <a:t>●●●●</a:t>
            </a:r>
            <a:endParaRPr lang="ja-JP" altLang="en-US" sz="2000" dirty="0">
              <a:solidFill>
                <a:srgbClr val="FF0000"/>
              </a:solidFill>
              <a:latin typeface="+mn-ea"/>
              <a:ea typeface="+mn-ea"/>
            </a:endParaRPr>
          </a:p>
        </p:txBody>
      </p:sp>
      <p:sp>
        <p:nvSpPr>
          <p:cNvPr id="21" name="フリーフォーム 20">
            <a:extLst>
              <a:ext uri="{FF2B5EF4-FFF2-40B4-BE49-F238E27FC236}">
                <a16:creationId xmlns:a16="http://schemas.microsoft.com/office/drawing/2014/main" id="{38674026-CE2C-C068-70EE-715300B0EEDB}"/>
              </a:ext>
            </a:extLst>
          </p:cNvPr>
          <p:cNvSpPr/>
          <p:nvPr/>
        </p:nvSpPr>
        <p:spPr>
          <a:xfrm>
            <a:off x="2803525" y="5383213"/>
            <a:ext cx="3514725" cy="409575"/>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角丸四角形 21">
            <a:extLst>
              <a:ext uri="{FF2B5EF4-FFF2-40B4-BE49-F238E27FC236}">
                <a16:creationId xmlns:a16="http://schemas.microsoft.com/office/drawing/2014/main" id="{35E38CBC-9AF1-26A7-4CE4-FD324ACF245C}"/>
              </a:ext>
            </a:extLst>
          </p:cNvPr>
          <p:cNvSpPr/>
          <p:nvPr/>
        </p:nvSpPr>
        <p:spPr>
          <a:xfrm>
            <a:off x="4067175" y="5580063"/>
            <a:ext cx="1009650"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3" name="直線コネクタ 22">
            <a:extLst>
              <a:ext uri="{FF2B5EF4-FFF2-40B4-BE49-F238E27FC236}">
                <a16:creationId xmlns:a16="http://schemas.microsoft.com/office/drawing/2014/main" id="{F3F26116-4D32-A4EF-27A3-75D03DB2D8AB}"/>
              </a:ext>
            </a:extLst>
          </p:cNvPr>
          <p:cNvCxnSpPr/>
          <p:nvPr/>
        </p:nvCxnSpPr>
        <p:spPr>
          <a:xfrm>
            <a:off x="2266950" y="5351463"/>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D11E3F4-964E-D661-E60F-8F603C5C81B0}"/>
              </a:ext>
            </a:extLst>
          </p:cNvPr>
          <p:cNvCxnSpPr/>
          <p:nvPr/>
        </p:nvCxnSpPr>
        <p:spPr>
          <a:xfrm>
            <a:off x="5867400" y="5332413"/>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8936" name="グループ化 24">
            <a:extLst>
              <a:ext uri="{FF2B5EF4-FFF2-40B4-BE49-F238E27FC236}">
                <a16:creationId xmlns:a16="http://schemas.microsoft.com/office/drawing/2014/main" id="{030DB8DA-F4E8-06E5-09AE-DB26F70F9E62}"/>
              </a:ext>
            </a:extLst>
          </p:cNvPr>
          <p:cNvGrpSpPr>
            <a:grpSpLocks/>
          </p:cNvGrpSpPr>
          <p:nvPr/>
        </p:nvGrpSpPr>
        <p:grpSpPr bwMode="auto">
          <a:xfrm>
            <a:off x="0" y="0"/>
            <a:ext cx="9144000" cy="757238"/>
            <a:chOff x="-406" y="0"/>
            <a:chExt cx="9144406" cy="757412"/>
          </a:xfrm>
        </p:grpSpPr>
        <p:sp>
          <p:nvSpPr>
            <p:cNvPr id="26" name="正方形/長方形 25">
              <a:extLst>
                <a:ext uri="{FF2B5EF4-FFF2-40B4-BE49-F238E27FC236}">
                  <a16:creationId xmlns:a16="http://schemas.microsoft.com/office/drawing/2014/main" id="{D7506436-D006-9EF6-CE2E-A4CD769885A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E4CEACCE-0C66-2812-5C2C-68204566E9A9}"/>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cxnSp>
        <p:nvCxnSpPr>
          <p:cNvPr id="29" name="直線矢印コネクタ 28">
            <a:extLst>
              <a:ext uri="{FF2B5EF4-FFF2-40B4-BE49-F238E27FC236}">
                <a16:creationId xmlns:a16="http://schemas.microsoft.com/office/drawing/2014/main" id="{AE41F88A-E3DE-CB54-9892-A49BC3F2F484}"/>
              </a:ext>
            </a:extLst>
          </p:cNvPr>
          <p:cNvCxnSpPr>
            <a:cxnSpLocks/>
            <a:stCxn id="32" idx="1"/>
          </p:cNvCxnSpPr>
          <p:nvPr/>
        </p:nvCxnSpPr>
        <p:spPr>
          <a:xfrm flipH="1">
            <a:off x="2843213" y="2624138"/>
            <a:ext cx="4822825" cy="13001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角丸四角形 26">
            <a:extLst>
              <a:ext uri="{FF2B5EF4-FFF2-40B4-BE49-F238E27FC236}">
                <a16:creationId xmlns:a16="http://schemas.microsoft.com/office/drawing/2014/main" id="{214CA841-7BD8-CDA1-DED5-B2999029A6AC}"/>
              </a:ext>
            </a:extLst>
          </p:cNvPr>
          <p:cNvSpPr/>
          <p:nvPr/>
        </p:nvSpPr>
        <p:spPr>
          <a:xfrm>
            <a:off x="611188" y="4776788"/>
            <a:ext cx="1387475"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図 2" descr="スクリーンショット が含まれている画像&#10;&#10;高い精度で生成された説明">
            <a:extLst>
              <a:ext uri="{FF2B5EF4-FFF2-40B4-BE49-F238E27FC236}">
                <a16:creationId xmlns:a16="http://schemas.microsoft.com/office/drawing/2014/main" id="{33294A82-D81B-E81E-A02C-E8E49DCB9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4994275"/>
            <a:ext cx="75469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3">
            <a:extLst>
              <a:ext uri="{FF2B5EF4-FFF2-40B4-BE49-F238E27FC236}">
                <a16:creationId xmlns:a16="http://schemas.microsoft.com/office/drawing/2014/main" id="{6C31A72E-2620-1C46-7BAF-0708443D75E4}"/>
              </a:ext>
            </a:extLst>
          </p:cNvPr>
          <p:cNvSpPr txBox="1">
            <a:spLocks noChangeArrowheads="1"/>
          </p:cNvSpPr>
          <p:nvPr/>
        </p:nvSpPr>
        <p:spPr bwMode="auto">
          <a:xfrm>
            <a:off x="250825" y="1449388"/>
            <a:ext cx="8821738" cy="2370137"/>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カード係</a:t>
            </a:r>
            <a:r>
              <a:rPr lang="ja-JP" altLang="en-US" sz="2800" dirty="0">
                <a:latin typeface="HGP創英角ｺﾞｼｯｸUB" pitchFamily="50" charset="-128"/>
                <a:ea typeface="HGP創英角ｺﾞｼｯｸUB" pitchFamily="50" charset="-128"/>
              </a:rPr>
              <a:t>　⇒　裏返した</a:t>
            </a:r>
            <a:r>
              <a:rPr lang="ja-JP" altLang="en-US" sz="2800" dirty="0">
                <a:solidFill>
                  <a:schemeClr val="accent4"/>
                </a:solidFill>
                <a:latin typeface="HGP創英角ｺﾞｼｯｸUB" pitchFamily="50" charset="-128"/>
                <a:ea typeface="HGP創英角ｺﾞｼｯｸUB" pitchFamily="50" charset="-128"/>
              </a:rPr>
              <a:t>「自動車カード」</a:t>
            </a:r>
            <a:r>
              <a:rPr lang="en-US" altLang="ja-JP" sz="2800" dirty="0">
                <a:latin typeface="HGP創英角ｺﾞｼｯｸUB" pitchFamily="50" charset="-128"/>
                <a:ea typeface="HGP創英角ｺﾞｼｯｸUB" pitchFamily="50" charset="-128"/>
              </a:rPr>
              <a:t>2</a:t>
            </a:r>
            <a:r>
              <a:rPr lang="ja-JP" altLang="en-US" sz="2800" dirty="0">
                <a:latin typeface="HGP創英角ｺﾞｼｯｸUB" pitchFamily="50" charset="-128"/>
                <a:ea typeface="HGP創英角ｺﾞｼｯｸUB" pitchFamily="50" charset="-128"/>
              </a:rPr>
              <a:t>枚から、</a:t>
            </a:r>
            <a:r>
              <a:rPr lang="en-US" altLang="ja-JP" sz="2800" dirty="0">
                <a:latin typeface="HGP創英角ｺﾞｼｯｸUB" pitchFamily="50" charset="-128"/>
                <a:ea typeface="HGP創英角ｺﾞｼｯｸUB" pitchFamily="50" charset="-128"/>
              </a:rPr>
              <a:t>1</a:t>
            </a:r>
            <a:r>
              <a:rPr lang="ja-JP" altLang="en-US" sz="2800" dirty="0">
                <a:latin typeface="HGP創英角ｺﾞｼｯｸUB" pitchFamily="50" charset="-128"/>
                <a:ea typeface="HGP創英角ｺﾞｼｯｸUB" pitchFamily="50" charset="-128"/>
              </a:rPr>
              <a:t>枚選ぶ。</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solidFill>
                  <a:srgbClr val="FF0000"/>
                </a:solidFill>
                <a:latin typeface="HGP創英角ｺﾞｼｯｸUB" pitchFamily="50" charset="-128"/>
                <a:ea typeface="HGP創英角ｺﾞｼｯｸUB" pitchFamily="50" charset="-128"/>
              </a:rPr>
              <a:t>「自動車を買う」</a:t>
            </a:r>
            <a:r>
              <a:rPr lang="ja-JP" altLang="en-US" sz="2800" dirty="0">
                <a:latin typeface="HGP創英角ｺﾞｼｯｸUB" pitchFamily="50" charset="-128"/>
                <a:ea typeface="HGP創英角ｺﾞｼｯｸUB" pitchFamily="50" charset="-128"/>
              </a:rPr>
              <a:t>を引いた班は、</a:t>
            </a:r>
            <a:r>
              <a:rPr lang="ja-JP" altLang="en-US" sz="2800" dirty="0">
                <a:solidFill>
                  <a:srgbClr val="FF0000"/>
                </a:solidFill>
                <a:latin typeface="HGP創英角ｺﾞｼｯｸUB" pitchFamily="50" charset="-128"/>
                <a:ea typeface="HGP創英角ｺﾞｼｯｸUB" pitchFamily="50" charset="-128"/>
              </a:rPr>
              <a:t>貯蓄額がマイナスでも、</a:t>
            </a:r>
            <a:endParaRPr lang="en-US" altLang="ja-JP" sz="2800" dirty="0">
              <a:solidFill>
                <a:srgbClr val="FF0000"/>
              </a:solidFill>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班で話し合い、どの車を買うか決める。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dirty="0">
                <a:latin typeface="HGP創英角ｺﾞｼｯｸUB" pitchFamily="50" charset="-128"/>
                <a:ea typeface="HGP創英角ｺﾞｼｯｸUB" pitchFamily="50" charset="-128"/>
              </a:rPr>
              <a:t>　⇒　</a:t>
            </a:r>
            <a:r>
              <a:rPr lang="ja-JP" altLang="en-US" sz="2800" dirty="0">
                <a:latin typeface="HGP創英角ｺﾞｼｯｸUB" pitchFamily="50" charset="-128"/>
                <a:ea typeface="HGP創英角ｺﾞｼｯｸUB" pitchFamily="50" charset="-128"/>
              </a:rPr>
              <a:t>シートに</a:t>
            </a:r>
            <a:r>
              <a:rPr lang="ja-JP" altLang="en-US" sz="2800" dirty="0">
                <a:solidFill>
                  <a:srgbClr val="FF0000"/>
                </a:solidFill>
                <a:latin typeface="HGP創英角ｺﾞｼｯｸUB" pitchFamily="50" charset="-128"/>
                <a:ea typeface="HGP創英角ｺﾞｼｯｸUB" pitchFamily="50" charset="-128"/>
              </a:rPr>
              <a:t>車の種類</a:t>
            </a:r>
            <a:r>
              <a:rPr lang="ja-JP" altLang="en-US" sz="2800" dirty="0">
                <a:latin typeface="HGP創英角ｺﾞｼｯｸUB" pitchFamily="50" charset="-128"/>
                <a:ea typeface="HGP創英角ｺﾞｼｯｸUB" pitchFamily="50" charset="-128"/>
              </a:rPr>
              <a:t>と</a:t>
            </a:r>
            <a:r>
              <a:rPr lang="ja-JP" altLang="en-US" sz="2800" dirty="0">
                <a:solidFill>
                  <a:srgbClr val="FF0000"/>
                </a:solidFill>
                <a:latin typeface="HGP創英角ｺﾞｼｯｸUB" pitchFamily="50" charset="-128"/>
                <a:ea typeface="HGP創英角ｺﾞｼｯｸUB" pitchFamily="50" charset="-128"/>
              </a:rPr>
              <a:t>金額</a:t>
            </a:r>
            <a:r>
              <a:rPr lang="ja-JP" altLang="en-US" sz="2800" dirty="0">
                <a:latin typeface="HGP創英角ｺﾞｼｯｸUB" pitchFamily="50" charset="-128"/>
                <a:ea typeface="HGP創英角ｺﾞｼｯｸUB" pitchFamily="50" charset="-128"/>
              </a:rPr>
              <a:t>を書く。</a:t>
            </a:r>
            <a:endParaRPr lang="en-US" altLang="ja-JP" dirty="0">
              <a:latin typeface="HGP創英角ｺﾞｼｯｸUB" pitchFamily="50" charset="-128"/>
              <a:ea typeface="HGP創英角ｺﾞｼｯｸUB" pitchFamily="50" charset="-128"/>
            </a:endParaRPr>
          </a:p>
        </p:txBody>
      </p:sp>
      <p:sp>
        <p:nvSpPr>
          <p:cNvPr id="40964" name="テキスト ボックス 2">
            <a:extLst>
              <a:ext uri="{FF2B5EF4-FFF2-40B4-BE49-F238E27FC236}">
                <a16:creationId xmlns:a16="http://schemas.microsoft.com/office/drawing/2014/main" id="{18708325-5C96-FA34-16B6-A57A6D5D14A5}"/>
              </a:ext>
            </a:extLst>
          </p:cNvPr>
          <p:cNvSpPr txBox="1">
            <a:spLocks noChangeArrowheads="1"/>
          </p:cNvSpPr>
          <p:nvPr/>
        </p:nvSpPr>
        <p:spPr bwMode="auto">
          <a:xfrm>
            <a:off x="144463" y="836613"/>
            <a:ext cx="896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⑥　「自動車」の購入　</a:t>
            </a:r>
            <a:endParaRPr lang="en-US" altLang="ja-JP">
              <a:latin typeface="HGP創英角ｺﾞｼｯｸUB" panose="020B0900000000000000" pitchFamily="50" charset="-128"/>
              <a:ea typeface="HGP創英角ｺﾞｼｯｸUB" panose="020B0900000000000000" pitchFamily="50" charset="-128"/>
            </a:endParaRPr>
          </a:p>
        </p:txBody>
      </p:sp>
      <p:sp>
        <p:nvSpPr>
          <p:cNvPr id="7" name="角丸四角形 6">
            <a:extLst>
              <a:ext uri="{FF2B5EF4-FFF2-40B4-BE49-F238E27FC236}">
                <a16:creationId xmlns:a16="http://schemas.microsoft.com/office/drawing/2014/main" id="{57C12860-3C2F-D8B9-224E-67986BF0D72C}"/>
              </a:ext>
            </a:extLst>
          </p:cNvPr>
          <p:cNvSpPr/>
          <p:nvPr/>
        </p:nvSpPr>
        <p:spPr>
          <a:xfrm>
            <a:off x="215900" y="1449388"/>
            <a:ext cx="8748713" cy="244316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0966" name="テキスト ボックス 13">
            <a:extLst>
              <a:ext uri="{FF2B5EF4-FFF2-40B4-BE49-F238E27FC236}">
                <a16:creationId xmlns:a16="http://schemas.microsoft.com/office/drawing/2014/main" id="{0D4D8A9F-9E95-5A40-CE90-7F497557FAE2}"/>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25</a:t>
            </a:r>
          </a:p>
        </p:txBody>
      </p:sp>
      <p:sp>
        <p:nvSpPr>
          <p:cNvPr id="40967" name="テキスト ボックス 8">
            <a:extLst>
              <a:ext uri="{FF2B5EF4-FFF2-40B4-BE49-F238E27FC236}">
                <a16:creationId xmlns:a16="http://schemas.microsoft.com/office/drawing/2014/main" id="{9885561E-4D58-E4F1-A58B-8E3A5C0B29AB}"/>
              </a:ext>
            </a:extLst>
          </p:cNvPr>
          <p:cNvSpPr txBox="1">
            <a:spLocks noChangeArrowheads="1"/>
          </p:cNvSpPr>
          <p:nvPr/>
        </p:nvSpPr>
        <p:spPr bwMode="auto">
          <a:xfrm>
            <a:off x="325438" y="3892550"/>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購入した車は</a:t>
            </a:r>
            <a:r>
              <a:rPr lang="en-US" altLang="ja-JP" sz="2000">
                <a:latin typeface="HGP創英角ｺﾞｼｯｸUB" panose="020B0900000000000000" pitchFamily="50" charset="-128"/>
                <a:ea typeface="HGP創英角ｺﾞｼｯｸUB" panose="020B0900000000000000" pitchFamily="50" charset="-128"/>
              </a:rPr>
              <a:t>10</a:t>
            </a:r>
            <a:r>
              <a:rPr lang="ja-JP" altLang="en-US" sz="2000">
                <a:latin typeface="HGP創英角ｺﾞｼｯｸUB" panose="020B0900000000000000" pitchFamily="50" charset="-128"/>
                <a:ea typeface="HGP創英角ｺﾞｼｯｸUB" panose="020B0900000000000000" pitchFamily="50" charset="-128"/>
              </a:rPr>
              <a:t>年間乗ることができます。　　　</a:t>
            </a:r>
            <a:endParaRPr lang="en-US" altLang="ja-JP" sz="2000">
              <a:latin typeface="HGP創英角ｺﾞｼｯｸUB" panose="020B0900000000000000" pitchFamily="50" charset="-128"/>
              <a:ea typeface="HGP創英角ｺﾞｼｯｸUB" panose="020B0900000000000000" pitchFamily="50" charset="-128"/>
            </a:endParaRPr>
          </a:p>
        </p:txBody>
      </p:sp>
      <p:sp>
        <p:nvSpPr>
          <p:cNvPr id="40968" name="テキスト ボックス 10">
            <a:extLst>
              <a:ext uri="{FF2B5EF4-FFF2-40B4-BE49-F238E27FC236}">
                <a16:creationId xmlns:a16="http://schemas.microsoft.com/office/drawing/2014/main" id="{08400574-40A1-BB42-AADB-114A0B53A0FF}"/>
              </a:ext>
            </a:extLst>
          </p:cNvPr>
          <p:cNvSpPr txBox="1">
            <a:spLocks noChangeArrowheads="1"/>
          </p:cNvSpPr>
          <p:nvPr/>
        </p:nvSpPr>
        <p:spPr bwMode="auto">
          <a:xfrm>
            <a:off x="4354513" y="5045075"/>
            <a:ext cx="1296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0969" name="テキスト ボックス 11">
            <a:extLst>
              <a:ext uri="{FF2B5EF4-FFF2-40B4-BE49-F238E27FC236}">
                <a16:creationId xmlns:a16="http://schemas.microsoft.com/office/drawing/2014/main" id="{9A4B6E87-2941-9412-02A4-5927465E6D64}"/>
              </a:ext>
            </a:extLst>
          </p:cNvPr>
          <p:cNvSpPr txBox="1">
            <a:spLocks noChangeArrowheads="1"/>
          </p:cNvSpPr>
          <p:nvPr/>
        </p:nvSpPr>
        <p:spPr bwMode="auto">
          <a:xfrm>
            <a:off x="5915025" y="55848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3" name="角丸四角形 12">
            <a:extLst>
              <a:ext uri="{FF2B5EF4-FFF2-40B4-BE49-F238E27FC236}">
                <a16:creationId xmlns:a16="http://schemas.microsoft.com/office/drawing/2014/main" id="{E24FA9B7-D49F-6D3F-1A27-FCDF8B80CE90}"/>
              </a:ext>
            </a:extLst>
          </p:cNvPr>
          <p:cNvSpPr/>
          <p:nvPr/>
        </p:nvSpPr>
        <p:spPr bwMode="auto">
          <a:xfrm>
            <a:off x="1692275" y="5540375"/>
            <a:ext cx="2016125"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nvGrpSpPr>
          <p:cNvPr id="40971" name="グループ化 18">
            <a:extLst>
              <a:ext uri="{FF2B5EF4-FFF2-40B4-BE49-F238E27FC236}">
                <a16:creationId xmlns:a16="http://schemas.microsoft.com/office/drawing/2014/main" id="{B428760C-F05B-8812-E313-1E66F67AE0A4}"/>
              </a:ext>
            </a:extLst>
          </p:cNvPr>
          <p:cNvGrpSpPr>
            <a:grpSpLocks/>
          </p:cNvGrpSpPr>
          <p:nvPr/>
        </p:nvGrpSpPr>
        <p:grpSpPr bwMode="auto">
          <a:xfrm>
            <a:off x="0" y="0"/>
            <a:ext cx="9144000" cy="757238"/>
            <a:chOff x="-406" y="0"/>
            <a:chExt cx="9144406" cy="757412"/>
          </a:xfrm>
        </p:grpSpPr>
        <p:sp>
          <p:nvSpPr>
            <p:cNvPr id="20" name="正方形/長方形 19">
              <a:extLst>
                <a:ext uri="{FF2B5EF4-FFF2-40B4-BE49-F238E27FC236}">
                  <a16:creationId xmlns:a16="http://schemas.microsoft.com/office/drawing/2014/main" id="{6FC505CD-A97F-3E5B-EFBC-AFA8D3AE7250}"/>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1" name="正方形/長方形 20">
              <a:extLst>
                <a:ext uri="{FF2B5EF4-FFF2-40B4-BE49-F238E27FC236}">
                  <a16:creationId xmlns:a16="http://schemas.microsoft.com/office/drawing/2014/main" id="{D7D047D6-2416-819F-A157-99C1DC8449EB}"/>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27" name="図 26">
            <a:extLst>
              <a:ext uri="{FF2B5EF4-FFF2-40B4-BE49-F238E27FC236}">
                <a16:creationId xmlns:a16="http://schemas.microsoft.com/office/drawing/2014/main" id="{D6BD3F2A-07DB-DAF6-81E7-E630E4138A52}"/>
              </a:ext>
            </a:extLst>
          </p:cNvPr>
          <p:cNvPicPr>
            <a:picLocks noChangeAspect="1"/>
          </p:cNvPicPr>
          <p:nvPr/>
        </p:nvPicPr>
        <p:blipFill>
          <a:blip r:embed="rId4" cstate="screen"/>
          <a:stretch>
            <a:fillRect/>
          </a:stretch>
        </p:blipFill>
        <p:spPr>
          <a:xfrm>
            <a:off x="7316788" y="3819525"/>
            <a:ext cx="1404937" cy="1984375"/>
          </a:xfrm>
          <a:prstGeom prst="rect">
            <a:avLst/>
          </a:prstGeom>
          <a:ln w="12700">
            <a:solidFill>
              <a:schemeClr val="tx1">
                <a:lumMod val="50000"/>
                <a:lumOff val="50000"/>
              </a:schemeClr>
            </a:solidFill>
          </a:ln>
        </p:spPr>
      </p:pic>
      <p:sp>
        <p:nvSpPr>
          <p:cNvPr id="14" name="角丸四角形 13">
            <a:extLst>
              <a:ext uri="{FF2B5EF4-FFF2-40B4-BE49-F238E27FC236}">
                <a16:creationId xmlns:a16="http://schemas.microsoft.com/office/drawing/2014/main" id="{D2BA1852-D09C-A262-D9A2-FEE40E018AD5}"/>
              </a:ext>
            </a:extLst>
          </p:cNvPr>
          <p:cNvSpPr/>
          <p:nvPr/>
        </p:nvSpPr>
        <p:spPr bwMode="auto">
          <a:xfrm>
            <a:off x="7491413" y="4125913"/>
            <a:ext cx="1103312" cy="15986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8" name="直線矢印コネクタ 17">
            <a:extLst>
              <a:ext uri="{FF2B5EF4-FFF2-40B4-BE49-F238E27FC236}">
                <a16:creationId xmlns:a16="http://schemas.microsoft.com/office/drawing/2014/main" id="{B6829889-B673-4A92-70A1-E68F0902F934}"/>
              </a:ext>
            </a:extLst>
          </p:cNvPr>
          <p:cNvCxnSpPr>
            <a:cxnSpLocks/>
          </p:cNvCxnSpPr>
          <p:nvPr/>
        </p:nvCxnSpPr>
        <p:spPr bwMode="auto">
          <a:xfrm flipH="1">
            <a:off x="3827463" y="5157788"/>
            <a:ext cx="3663950" cy="61436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1BAB5C7-4600-DE3B-F9B0-1C59AE121F97}"/>
              </a:ext>
            </a:extLst>
          </p:cNvPr>
          <p:cNvCxnSpPr>
            <a:cxnSpLocks/>
          </p:cNvCxnSpPr>
          <p:nvPr/>
        </p:nvCxnSpPr>
        <p:spPr bwMode="auto">
          <a:xfrm flipH="1">
            <a:off x="6759575" y="5157788"/>
            <a:ext cx="692150" cy="5492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図 1">
            <a:extLst>
              <a:ext uri="{FF2B5EF4-FFF2-40B4-BE49-F238E27FC236}">
                <a16:creationId xmlns:a16="http://schemas.microsoft.com/office/drawing/2014/main" id="{49C06423-E406-1A99-3218-1EC3E63978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1773238"/>
            <a:ext cx="1760537"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3">
            <a:extLst>
              <a:ext uri="{FF2B5EF4-FFF2-40B4-BE49-F238E27FC236}">
                <a16:creationId xmlns:a16="http://schemas.microsoft.com/office/drawing/2014/main" id="{60D46F53-F113-2267-B604-1B76E55F36A1}"/>
              </a:ext>
            </a:extLst>
          </p:cNvPr>
          <p:cNvSpPr txBox="1">
            <a:spLocks noChangeArrowheads="1"/>
          </p:cNvSpPr>
          <p:nvPr/>
        </p:nvSpPr>
        <p:spPr bwMode="auto">
          <a:xfrm>
            <a:off x="388938" y="1665288"/>
            <a:ext cx="8504237" cy="2124075"/>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a:t>
            </a:r>
            <a:r>
              <a:rPr lang="ja-JP" altLang="en-US" sz="2800" dirty="0">
                <a:solidFill>
                  <a:schemeClr val="bg2">
                    <a:lumMod val="50000"/>
                  </a:schemeClr>
                </a:solidFill>
                <a:latin typeface="HGP創英角ｺﾞｼｯｸUB" pitchFamily="50" charset="-128"/>
                <a:ea typeface="HGP創英角ｺﾞｼｯｸUB" pitchFamily="50" charset="-128"/>
              </a:rPr>
              <a:t>保険</a:t>
            </a:r>
            <a:r>
              <a:rPr lang="ja-JP" altLang="en-US" sz="2800" dirty="0">
                <a:latin typeface="HGP創英角ｺﾞｼｯｸUB" pitchFamily="50" charset="-128"/>
                <a:ea typeface="HGP創英角ｺﾞｼｯｸUB" pitchFamily="50" charset="-128"/>
              </a:rPr>
              <a:t>に</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入るかどうか決める。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　加入するかどうか、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en-US" altLang="ja-JP" sz="2800" dirty="0">
                <a:solidFill>
                  <a:srgbClr val="FF0000"/>
                </a:solidFill>
                <a:latin typeface="HGP創英角ｺﾞｼｯｸUB" pitchFamily="50" charset="-128"/>
                <a:ea typeface="HGP創英角ｺﾞｼｯｸUB" pitchFamily="50" charset="-128"/>
              </a:rPr>
              <a:t>                          </a:t>
            </a:r>
            <a:r>
              <a:rPr lang="ja-JP" altLang="en-US" sz="2800" dirty="0">
                <a:solidFill>
                  <a:srgbClr val="FF0000"/>
                </a:solidFill>
                <a:latin typeface="HGP創英角ｺﾞｼｯｸUB" pitchFamily="50" charset="-128"/>
                <a:ea typeface="HGP創英角ｺﾞｼｯｸUB" pitchFamily="50" charset="-128"/>
              </a:rPr>
              <a:t>加入の場合は金額</a:t>
            </a:r>
            <a:r>
              <a:rPr lang="ja-JP" altLang="en-US" sz="2800" dirty="0">
                <a:latin typeface="HGP創英角ｺﾞｼｯｸUB" pitchFamily="50" charset="-128"/>
                <a:ea typeface="HGP創英角ｺﾞｼｯｸUB" pitchFamily="50" charset="-128"/>
              </a:rPr>
              <a:t>をシートに書く。</a:t>
            </a:r>
            <a:endParaRPr lang="en-US" altLang="ja-JP" sz="2800" dirty="0">
              <a:latin typeface="HGP創英角ｺﾞｼｯｸUB" pitchFamily="50" charset="-128"/>
              <a:ea typeface="HGP創英角ｺﾞｼｯｸUB" pitchFamily="50" charset="-128"/>
            </a:endParaRPr>
          </a:p>
        </p:txBody>
      </p:sp>
      <p:sp>
        <p:nvSpPr>
          <p:cNvPr id="43012" name="テキスト ボックス 2">
            <a:extLst>
              <a:ext uri="{FF2B5EF4-FFF2-40B4-BE49-F238E27FC236}">
                <a16:creationId xmlns:a16="http://schemas.microsoft.com/office/drawing/2014/main" id="{346B2D43-0E30-965C-58E6-8D8BC8588668}"/>
              </a:ext>
            </a:extLst>
          </p:cNvPr>
          <p:cNvSpPr txBox="1">
            <a:spLocks noChangeArrowheads="1"/>
          </p:cNvSpPr>
          <p:nvPr/>
        </p:nvSpPr>
        <p:spPr bwMode="auto">
          <a:xfrm>
            <a:off x="179388" y="971550"/>
            <a:ext cx="84248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⑦　保険に入るか考える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5" name="角丸四角形 4">
            <a:extLst>
              <a:ext uri="{FF2B5EF4-FFF2-40B4-BE49-F238E27FC236}">
                <a16:creationId xmlns:a16="http://schemas.microsoft.com/office/drawing/2014/main" id="{467853B9-6E51-CBBC-673F-2B55EA8B9ABF}"/>
              </a:ext>
            </a:extLst>
          </p:cNvPr>
          <p:cNvSpPr/>
          <p:nvPr/>
        </p:nvSpPr>
        <p:spPr>
          <a:xfrm>
            <a:off x="250825" y="1558925"/>
            <a:ext cx="8718550" cy="2301875"/>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3014" name="テキスト ボックス 12">
            <a:extLst>
              <a:ext uri="{FF2B5EF4-FFF2-40B4-BE49-F238E27FC236}">
                <a16:creationId xmlns:a16="http://schemas.microsoft.com/office/drawing/2014/main" id="{8331AFD2-1B47-6E27-FA3A-CA779996ED50}"/>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26</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43015" name="テキスト ボックス 8">
            <a:extLst>
              <a:ext uri="{FF2B5EF4-FFF2-40B4-BE49-F238E27FC236}">
                <a16:creationId xmlns:a16="http://schemas.microsoft.com/office/drawing/2014/main" id="{ACDB0C39-7E46-11A0-52C5-28AE589BB261}"/>
              </a:ext>
            </a:extLst>
          </p:cNvPr>
          <p:cNvSpPr txBox="1">
            <a:spLocks noChangeArrowheads="1"/>
          </p:cNvSpPr>
          <p:nvPr/>
        </p:nvSpPr>
        <p:spPr bwMode="auto">
          <a:xfrm>
            <a:off x="177800" y="3944938"/>
            <a:ext cx="877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➢保険カードを持っていれば、一部のアクシデントの支出を補てんすることができます。</a:t>
            </a:r>
            <a:endParaRPr lang="en-US" altLang="ja-JP" sz="1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　 ただし、保険カードが使えるアクシデントが起こらない場合は、このカードは破棄されます。</a:t>
            </a:r>
            <a:endParaRPr lang="en-US" altLang="ja-JP" sz="1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➢貯蓄額が保険支出より少なくても（マイナスでも）、保険に入ることはできます。</a:t>
            </a:r>
            <a:endParaRPr lang="en-US" altLang="ja-JP" sz="1800">
              <a:latin typeface="HGP創英角ｺﾞｼｯｸUB" panose="020B0900000000000000" pitchFamily="50" charset="-128"/>
              <a:ea typeface="HGP創英角ｺﾞｼｯｸUB" panose="020B0900000000000000" pitchFamily="50" charset="-128"/>
            </a:endParaRPr>
          </a:p>
        </p:txBody>
      </p:sp>
      <p:grpSp>
        <p:nvGrpSpPr>
          <p:cNvPr id="43016" name="グループ化 8">
            <a:extLst>
              <a:ext uri="{FF2B5EF4-FFF2-40B4-BE49-F238E27FC236}">
                <a16:creationId xmlns:a16="http://schemas.microsoft.com/office/drawing/2014/main" id="{060D8113-2DD4-9E23-E072-2F9A2088B30A}"/>
              </a:ext>
            </a:extLst>
          </p:cNvPr>
          <p:cNvGrpSpPr>
            <a:grpSpLocks/>
          </p:cNvGrpSpPr>
          <p:nvPr/>
        </p:nvGrpSpPr>
        <p:grpSpPr bwMode="auto">
          <a:xfrm>
            <a:off x="0" y="0"/>
            <a:ext cx="9144000" cy="757238"/>
            <a:chOff x="-406" y="0"/>
            <a:chExt cx="9144406" cy="757412"/>
          </a:xfrm>
        </p:grpSpPr>
        <p:sp>
          <p:nvSpPr>
            <p:cNvPr id="10" name="正方形/長方形 9">
              <a:extLst>
                <a:ext uri="{FF2B5EF4-FFF2-40B4-BE49-F238E27FC236}">
                  <a16:creationId xmlns:a16="http://schemas.microsoft.com/office/drawing/2014/main" id="{D7BDE6BE-4D1C-EC82-54F4-83721F03BFDF}"/>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1" name="正方形/長方形 10">
              <a:extLst>
                <a:ext uri="{FF2B5EF4-FFF2-40B4-BE49-F238E27FC236}">
                  <a16:creationId xmlns:a16="http://schemas.microsoft.com/office/drawing/2014/main" id="{E43143D6-71B9-93D6-BC79-5FC0C336C079}"/>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43017" name="グループ化 3">
            <a:extLst>
              <a:ext uri="{FF2B5EF4-FFF2-40B4-BE49-F238E27FC236}">
                <a16:creationId xmlns:a16="http://schemas.microsoft.com/office/drawing/2014/main" id="{2DBA561C-4318-695D-E7E4-CC917B15B1BB}"/>
              </a:ext>
            </a:extLst>
          </p:cNvPr>
          <p:cNvGrpSpPr>
            <a:grpSpLocks/>
          </p:cNvGrpSpPr>
          <p:nvPr/>
        </p:nvGrpSpPr>
        <p:grpSpPr bwMode="auto">
          <a:xfrm>
            <a:off x="911225" y="5026025"/>
            <a:ext cx="7458075" cy="1489075"/>
            <a:chOff x="912018" y="5025948"/>
            <a:chExt cx="7458075" cy="1489347"/>
          </a:xfrm>
        </p:grpSpPr>
        <p:pic>
          <p:nvPicPr>
            <p:cNvPr id="43018" name="図 2">
              <a:extLst>
                <a:ext uri="{FF2B5EF4-FFF2-40B4-BE49-F238E27FC236}">
                  <a16:creationId xmlns:a16="http://schemas.microsoft.com/office/drawing/2014/main" id="{61D264B6-2A1E-FAA6-C385-0A5320FAE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18" y="5025948"/>
              <a:ext cx="730885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a:extLst>
                <a:ext uri="{FF2B5EF4-FFF2-40B4-BE49-F238E27FC236}">
                  <a16:creationId xmlns:a16="http://schemas.microsoft.com/office/drawing/2014/main" id="{75DE9C2C-60CF-7145-1BC0-732C8C801C54}"/>
                </a:ext>
              </a:extLst>
            </p:cNvPr>
            <p:cNvSpPr/>
            <p:nvPr/>
          </p:nvSpPr>
          <p:spPr bwMode="auto">
            <a:xfrm>
              <a:off x="1823243" y="5111689"/>
              <a:ext cx="1511300" cy="2619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3020" name="テキスト ボックス 11">
              <a:extLst>
                <a:ext uri="{FF2B5EF4-FFF2-40B4-BE49-F238E27FC236}">
                  <a16:creationId xmlns:a16="http://schemas.microsoft.com/office/drawing/2014/main" id="{E36259F9-31A7-DD03-A632-7BF99AD8BA2F}"/>
                </a:ext>
              </a:extLst>
            </p:cNvPr>
            <p:cNvSpPr txBox="1">
              <a:spLocks noChangeArrowheads="1"/>
            </p:cNvSpPr>
            <p:nvPr/>
          </p:nvSpPr>
          <p:spPr bwMode="auto">
            <a:xfrm>
              <a:off x="6038056" y="503864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 name="正方形/長方形 1">
              <a:extLst>
                <a:ext uri="{FF2B5EF4-FFF2-40B4-BE49-F238E27FC236}">
                  <a16:creationId xmlns:a16="http://schemas.microsoft.com/office/drawing/2014/main" id="{0373BD59-EF94-78A1-B9C7-D621046A3448}"/>
                </a:ext>
              </a:extLst>
            </p:cNvPr>
            <p:cNvSpPr/>
            <p:nvPr/>
          </p:nvSpPr>
          <p:spPr bwMode="white">
            <a:xfrm>
              <a:off x="7455693" y="6094531"/>
              <a:ext cx="914400" cy="420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テキスト ボックス 3">
            <a:extLst>
              <a:ext uri="{FF2B5EF4-FFF2-40B4-BE49-F238E27FC236}">
                <a16:creationId xmlns:a16="http://schemas.microsoft.com/office/drawing/2014/main" id="{BF9F1855-021F-43E4-8ED8-CADA1EC4CB90}"/>
              </a:ext>
            </a:extLst>
          </p:cNvPr>
          <p:cNvSpPr txBox="1">
            <a:spLocks noChangeArrowheads="1"/>
          </p:cNvSpPr>
          <p:nvPr/>
        </p:nvSpPr>
        <p:spPr bwMode="auto">
          <a:xfrm>
            <a:off x="322263" y="1484313"/>
            <a:ext cx="86423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「イベント＆アクシデントカード」</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シートにイベント・アクシデントの内容、</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収入・支出を書く。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44035" name="テキスト ボックス 5">
            <a:extLst>
              <a:ext uri="{FF2B5EF4-FFF2-40B4-BE49-F238E27FC236}">
                <a16:creationId xmlns:a16="http://schemas.microsoft.com/office/drawing/2014/main" id="{9CE32831-B9A4-D567-82A3-8D2ED78E6AB4}"/>
              </a:ext>
            </a:extLst>
          </p:cNvPr>
          <p:cNvSpPr txBox="1">
            <a:spLocks noChangeArrowheads="1"/>
          </p:cNvSpPr>
          <p:nvPr/>
        </p:nvSpPr>
        <p:spPr bwMode="auto">
          <a:xfrm>
            <a:off x="179388" y="908050"/>
            <a:ext cx="8713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⑧　</a:t>
            </a:r>
            <a:r>
              <a:rPr lang="en-US" altLang="ja-JP">
                <a:latin typeface="HGP創英角ｺﾞｼｯｸUB" panose="020B0900000000000000" pitchFamily="50" charset="-128"/>
                <a:ea typeface="HGP創英角ｺﾞｼｯｸUB" panose="020B0900000000000000" pitchFamily="50" charset="-128"/>
              </a:rPr>
              <a:t>30</a:t>
            </a:r>
            <a:r>
              <a:rPr lang="ja-JP" altLang="en-US">
                <a:latin typeface="HGP創英角ｺﾞｼｯｸUB" panose="020B0900000000000000" pitchFamily="50" charset="-128"/>
                <a:ea typeface="HGP創英角ｺﾞｼｯｸUB" panose="020B0900000000000000" pitchFamily="50" charset="-128"/>
              </a:rPr>
              <a:t>歳代のイベント＆アクシデント！！</a:t>
            </a:r>
            <a:endParaRPr lang="en-US" altLang="ja-JP">
              <a:latin typeface="HGP創英角ｺﾞｼｯｸUB" panose="020B0900000000000000" pitchFamily="50" charset="-128"/>
              <a:ea typeface="HGP創英角ｺﾞｼｯｸUB" panose="020B0900000000000000" pitchFamily="50" charset="-128"/>
            </a:endParaRPr>
          </a:p>
        </p:txBody>
      </p:sp>
      <p:sp>
        <p:nvSpPr>
          <p:cNvPr id="8" name="角丸四角形 7">
            <a:extLst>
              <a:ext uri="{FF2B5EF4-FFF2-40B4-BE49-F238E27FC236}">
                <a16:creationId xmlns:a16="http://schemas.microsoft.com/office/drawing/2014/main" id="{DD940650-9048-1188-4ECC-50280A34F9B0}"/>
              </a:ext>
            </a:extLst>
          </p:cNvPr>
          <p:cNvSpPr/>
          <p:nvPr/>
        </p:nvSpPr>
        <p:spPr>
          <a:xfrm>
            <a:off x="250825" y="1484313"/>
            <a:ext cx="8713788" cy="1939925"/>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4037" name="テキスト ボックス 8">
            <a:extLst>
              <a:ext uri="{FF2B5EF4-FFF2-40B4-BE49-F238E27FC236}">
                <a16:creationId xmlns:a16="http://schemas.microsoft.com/office/drawing/2014/main" id="{CA30CF6D-1A80-AD7C-48BC-6DC1677237FB}"/>
              </a:ext>
            </a:extLst>
          </p:cNvPr>
          <p:cNvSpPr txBox="1">
            <a:spLocks noChangeArrowheads="1"/>
          </p:cNvSpPr>
          <p:nvPr/>
        </p:nvSpPr>
        <p:spPr bwMode="auto">
          <a:xfrm>
            <a:off x="317500" y="3429000"/>
            <a:ext cx="8647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一度引いたイベント＆アクシデントカードは、元に戻さないでください。</a:t>
            </a:r>
            <a:endParaRPr lang="en-US" altLang="ja-JP" sz="2000">
              <a:latin typeface="HGP創英角ｺﾞｼｯｸUB" panose="020B0900000000000000" pitchFamily="50" charset="-128"/>
              <a:ea typeface="HGP創英角ｺﾞｼｯｸUB" panose="020B0900000000000000" pitchFamily="50" charset="-128"/>
            </a:endParaRPr>
          </a:p>
        </p:txBody>
      </p:sp>
      <p:grpSp>
        <p:nvGrpSpPr>
          <p:cNvPr id="44038" name="グループ化 20">
            <a:extLst>
              <a:ext uri="{FF2B5EF4-FFF2-40B4-BE49-F238E27FC236}">
                <a16:creationId xmlns:a16="http://schemas.microsoft.com/office/drawing/2014/main" id="{63DEC3D6-2811-C9CF-E8EF-53317610C68B}"/>
              </a:ext>
            </a:extLst>
          </p:cNvPr>
          <p:cNvGrpSpPr>
            <a:grpSpLocks/>
          </p:cNvGrpSpPr>
          <p:nvPr/>
        </p:nvGrpSpPr>
        <p:grpSpPr bwMode="auto">
          <a:xfrm>
            <a:off x="0" y="0"/>
            <a:ext cx="9144000" cy="757238"/>
            <a:chOff x="-406" y="0"/>
            <a:chExt cx="9144406" cy="757412"/>
          </a:xfrm>
        </p:grpSpPr>
        <p:sp>
          <p:nvSpPr>
            <p:cNvPr id="22" name="正方形/長方形 21">
              <a:extLst>
                <a:ext uri="{FF2B5EF4-FFF2-40B4-BE49-F238E27FC236}">
                  <a16:creationId xmlns:a16="http://schemas.microsoft.com/office/drawing/2014/main" id="{F49B9573-6518-FF31-D0E8-DEEA959C63C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3" name="正方形/長方形 22">
              <a:extLst>
                <a:ext uri="{FF2B5EF4-FFF2-40B4-BE49-F238E27FC236}">
                  <a16:creationId xmlns:a16="http://schemas.microsoft.com/office/drawing/2014/main" id="{32B7F186-A316-89AB-0A6E-9D10E495CEA1}"/>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44039" name="グループ化 1">
            <a:extLst>
              <a:ext uri="{FF2B5EF4-FFF2-40B4-BE49-F238E27FC236}">
                <a16:creationId xmlns:a16="http://schemas.microsoft.com/office/drawing/2014/main" id="{D1955443-B096-DF1E-F920-47F4166C16F2}"/>
              </a:ext>
            </a:extLst>
          </p:cNvPr>
          <p:cNvGrpSpPr>
            <a:grpSpLocks/>
          </p:cNvGrpSpPr>
          <p:nvPr/>
        </p:nvGrpSpPr>
        <p:grpSpPr bwMode="auto">
          <a:xfrm>
            <a:off x="444500" y="3857625"/>
            <a:ext cx="8393113" cy="2927350"/>
            <a:chOff x="192088" y="3860800"/>
            <a:chExt cx="8393112" cy="2926760"/>
          </a:xfrm>
        </p:grpSpPr>
        <p:pic>
          <p:nvPicPr>
            <p:cNvPr id="44041" name="図 2">
              <a:extLst>
                <a:ext uri="{FF2B5EF4-FFF2-40B4-BE49-F238E27FC236}">
                  <a16:creationId xmlns:a16="http://schemas.microsoft.com/office/drawing/2014/main" id="{C1850369-CAC1-A7ED-618B-DB570AEFD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692775"/>
              <a:ext cx="81248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図 12">
              <a:extLst>
                <a:ext uri="{FF2B5EF4-FFF2-40B4-BE49-F238E27FC236}">
                  <a16:creationId xmlns:a16="http://schemas.microsoft.com/office/drawing/2014/main" id="{3DA0A2C7-540A-A184-FE9F-C7B0756FA1D7}"/>
                </a:ext>
              </a:extLst>
            </p:cNvPr>
            <p:cNvPicPr>
              <a:picLocks noChangeAspect="1"/>
            </p:cNvPicPr>
            <p:nvPr/>
          </p:nvPicPr>
          <p:blipFill rotWithShape="1">
            <a:blip r:embed="rId3"/>
            <a:srcRect b="27111"/>
            <a:stretch/>
          </p:blipFill>
          <p:spPr bwMode="auto">
            <a:xfrm>
              <a:off x="3871913" y="4216328"/>
              <a:ext cx="3240088" cy="580908"/>
            </a:xfrm>
            <a:prstGeom prst="rect">
              <a:avLst/>
            </a:prstGeom>
            <a:noFill/>
            <a:ln w="12700">
              <a:solidFill>
                <a:schemeClr val="bg1">
                  <a:lumMod val="65000"/>
                </a:schemeClr>
              </a:solidFill>
              <a:miter lim="800000"/>
              <a:headEnd/>
              <a:tailEnd/>
            </a:ln>
          </p:spPr>
        </p:pic>
        <p:pic>
          <p:nvPicPr>
            <p:cNvPr id="45067" name="図 13">
              <a:extLst>
                <a:ext uri="{FF2B5EF4-FFF2-40B4-BE49-F238E27FC236}">
                  <a16:creationId xmlns:a16="http://schemas.microsoft.com/office/drawing/2014/main" id="{89C636B1-3A5F-914A-64D0-0DB56B9D432E}"/>
                </a:ext>
              </a:extLst>
            </p:cNvPr>
            <p:cNvPicPr>
              <a:picLocks noChangeAspect="1"/>
            </p:cNvPicPr>
            <p:nvPr/>
          </p:nvPicPr>
          <p:blipFill>
            <a:blip r:embed="rId4"/>
            <a:srcRect b="12206"/>
            <a:stretch>
              <a:fillRect/>
            </a:stretch>
          </p:blipFill>
          <p:spPr bwMode="auto">
            <a:xfrm>
              <a:off x="3878263" y="4882944"/>
              <a:ext cx="3240088" cy="707882"/>
            </a:xfrm>
            <a:prstGeom prst="rect">
              <a:avLst/>
            </a:prstGeom>
            <a:noFill/>
            <a:ln w="12700">
              <a:solidFill>
                <a:schemeClr val="bg1">
                  <a:lumMod val="65000"/>
                </a:schemeClr>
              </a:solidFill>
              <a:miter lim="800000"/>
              <a:headEnd/>
              <a:tailEnd/>
            </a:ln>
          </p:spPr>
        </p:pic>
        <p:cxnSp>
          <p:nvCxnSpPr>
            <p:cNvPr id="12" name="直線矢印コネクタ 11">
              <a:extLst>
                <a:ext uri="{FF2B5EF4-FFF2-40B4-BE49-F238E27FC236}">
                  <a16:creationId xmlns:a16="http://schemas.microsoft.com/office/drawing/2014/main" id="{E36EA5E1-FB5B-6195-06FE-EC3BADD8EF5D}"/>
                </a:ext>
              </a:extLst>
            </p:cNvPr>
            <p:cNvCxnSpPr>
              <a:cxnSpLocks/>
            </p:cNvCxnSpPr>
            <p:nvPr/>
          </p:nvCxnSpPr>
          <p:spPr bwMode="auto">
            <a:xfrm>
              <a:off x="6588125" y="5436870"/>
              <a:ext cx="57150" cy="46821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角丸四角形 16">
              <a:extLst>
                <a:ext uri="{FF2B5EF4-FFF2-40B4-BE49-F238E27FC236}">
                  <a16:creationId xmlns:a16="http://schemas.microsoft.com/office/drawing/2014/main" id="{76CC3953-6497-B1ED-3748-D248899CE3A5}"/>
                </a:ext>
              </a:extLst>
            </p:cNvPr>
            <p:cNvSpPr/>
            <p:nvPr/>
          </p:nvSpPr>
          <p:spPr bwMode="auto">
            <a:xfrm>
              <a:off x="3949701" y="4156015"/>
              <a:ext cx="3097212" cy="1280855"/>
            </a:xfrm>
            <a:prstGeom prst="roundRect">
              <a:avLst>
                <a:gd name="adj" fmla="val 1490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4046" name="テキスト ボックス 14">
              <a:extLst>
                <a:ext uri="{FF2B5EF4-FFF2-40B4-BE49-F238E27FC236}">
                  <a16:creationId xmlns:a16="http://schemas.microsoft.com/office/drawing/2014/main" id="{A2EF416F-6370-FDDB-88B3-73CFE1A51DC5}"/>
                </a:ext>
              </a:extLst>
            </p:cNvPr>
            <p:cNvSpPr txBox="1">
              <a:spLocks noChangeArrowheads="1"/>
            </p:cNvSpPr>
            <p:nvPr/>
          </p:nvSpPr>
          <p:spPr bwMode="auto">
            <a:xfrm>
              <a:off x="192088" y="4011613"/>
              <a:ext cx="1728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HGP創英角ｺﾞｼｯｸUB" panose="020B0900000000000000" pitchFamily="50" charset="-128"/>
                  <a:ea typeface="HGP創英角ｺﾞｼｯｸUB" panose="020B0900000000000000" pitchFamily="50" charset="-128"/>
                </a:rPr>
                <a:t>▼イベント収入の金額</a:t>
              </a:r>
            </a:p>
          </p:txBody>
        </p:sp>
        <p:sp>
          <p:nvSpPr>
            <p:cNvPr id="44047" name="テキスト ボックス 27">
              <a:extLst>
                <a:ext uri="{FF2B5EF4-FFF2-40B4-BE49-F238E27FC236}">
                  <a16:creationId xmlns:a16="http://schemas.microsoft.com/office/drawing/2014/main" id="{7C1825CE-2F9A-F870-0F43-6ABB3906E2A4}"/>
                </a:ext>
              </a:extLst>
            </p:cNvPr>
            <p:cNvSpPr txBox="1">
              <a:spLocks noChangeArrowheads="1"/>
            </p:cNvSpPr>
            <p:nvPr/>
          </p:nvSpPr>
          <p:spPr bwMode="auto">
            <a:xfrm>
              <a:off x="3779838" y="3860800"/>
              <a:ext cx="3716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HGP創英角ｺﾞｼｯｸUB" panose="020B0900000000000000" pitchFamily="50" charset="-128"/>
                  <a:ea typeface="HGP創英角ｺﾞｼｯｸUB" panose="020B0900000000000000" pitchFamily="50" charset="-128"/>
                </a:rPr>
                <a:t>▼イベント支出・アクシデント支出の金額</a:t>
              </a:r>
            </a:p>
          </p:txBody>
        </p:sp>
        <p:sp>
          <p:nvSpPr>
            <p:cNvPr id="44048" name="テキスト ボックス 29">
              <a:extLst>
                <a:ext uri="{FF2B5EF4-FFF2-40B4-BE49-F238E27FC236}">
                  <a16:creationId xmlns:a16="http://schemas.microsoft.com/office/drawing/2014/main" id="{3E1DE85B-8DFF-13FC-7027-B21B50889281}"/>
                </a:ext>
              </a:extLst>
            </p:cNvPr>
            <p:cNvSpPr txBox="1">
              <a:spLocks noChangeArrowheads="1"/>
            </p:cNvSpPr>
            <p:nvPr/>
          </p:nvSpPr>
          <p:spPr bwMode="auto">
            <a:xfrm>
              <a:off x="6357938" y="593883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4049" name="テキスト ボックス 29">
              <a:extLst>
                <a:ext uri="{FF2B5EF4-FFF2-40B4-BE49-F238E27FC236}">
                  <a16:creationId xmlns:a16="http://schemas.microsoft.com/office/drawing/2014/main" id="{2A1F1828-04BE-00A7-B8E2-1F4FFA236C68}"/>
                </a:ext>
              </a:extLst>
            </p:cNvPr>
            <p:cNvSpPr txBox="1">
              <a:spLocks noChangeArrowheads="1"/>
            </p:cNvSpPr>
            <p:nvPr/>
          </p:nvSpPr>
          <p:spPr bwMode="auto">
            <a:xfrm>
              <a:off x="4773613" y="59436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pic>
          <p:nvPicPr>
            <p:cNvPr id="45074" name="図 5">
              <a:extLst>
                <a:ext uri="{FF2B5EF4-FFF2-40B4-BE49-F238E27FC236}">
                  <a16:creationId xmlns:a16="http://schemas.microsoft.com/office/drawing/2014/main" id="{8E1142DA-31D2-3293-2C8D-0AA9A83A7434}"/>
                </a:ext>
              </a:extLst>
            </p:cNvPr>
            <p:cNvPicPr>
              <a:picLocks noChangeAspect="1"/>
            </p:cNvPicPr>
            <p:nvPr/>
          </p:nvPicPr>
          <p:blipFill>
            <a:blip r:embed="rId5"/>
            <a:srcRect/>
            <a:stretch>
              <a:fillRect/>
            </a:stretch>
          </p:blipFill>
          <p:spPr bwMode="auto">
            <a:xfrm>
              <a:off x="285751" y="4324257"/>
              <a:ext cx="3168650" cy="601542"/>
            </a:xfrm>
            <a:prstGeom prst="rect">
              <a:avLst/>
            </a:prstGeom>
            <a:noFill/>
            <a:ln w="12700">
              <a:solidFill>
                <a:schemeClr val="bg1">
                  <a:lumMod val="65000"/>
                </a:schemeClr>
              </a:solidFill>
              <a:miter lim="800000"/>
              <a:headEnd/>
              <a:tailEnd/>
            </a:ln>
          </p:spPr>
        </p:pic>
        <p:sp>
          <p:nvSpPr>
            <p:cNvPr id="11" name="角丸四角形 10">
              <a:extLst>
                <a:ext uri="{FF2B5EF4-FFF2-40B4-BE49-F238E27FC236}">
                  <a16:creationId xmlns:a16="http://schemas.microsoft.com/office/drawing/2014/main" id="{D48820DB-182B-6291-28CB-B52561E9F509}"/>
                </a:ext>
              </a:extLst>
            </p:cNvPr>
            <p:cNvSpPr/>
            <p:nvPr/>
          </p:nvSpPr>
          <p:spPr bwMode="auto">
            <a:xfrm>
              <a:off x="323851" y="4365523"/>
              <a:ext cx="3057525" cy="5190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0" name="直線矢印コネクタ 19">
              <a:extLst>
                <a:ext uri="{FF2B5EF4-FFF2-40B4-BE49-F238E27FC236}">
                  <a16:creationId xmlns:a16="http://schemas.microsoft.com/office/drawing/2014/main" id="{18B29D97-CF4C-284D-37B3-52FE9779FC04}"/>
                </a:ext>
              </a:extLst>
            </p:cNvPr>
            <p:cNvCxnSpPr>
              <a:cxnSpLocks/>
            </p:cNvCxnSpPr>
            <p:nvPr/>
          </p:nvCxnSpPr>
          <p:spPr bwMode="auto">
            <a:xfrm>
              <a:off x="3046413" y="4884532"/>
              <a:ext cx="1662113" cy="119038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053" name="テキスト ボックス 29">
              <a:extLst>
                <a:ext uri="{FF2B5EF4-FFF2-40B4-BE49-F238E27FC236}">
                  <a16:creationId xmlns:a16="http://schemas.microsoft.com/office/drawing/2014/main" id="{A91C2E7C-8363-10C9-0F84-0B5EEC6C3D70}"/>
                </a:ext>
              </a:extLst>
            </p:cNvPr>
            <p:cNvSpPr txBox="1">
              <a:spLocks noChangeArrowheads="1"/>
            </p:cNvSpPr>
            <p:nvPr/>
          </p:nvSpPr>
          <p:spPr bwMode="auto">
            <a:xfrm>
              <a:off x="2792413" y="5905500"/>
              <a:ext cx="129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 name="正方形/長方形 23">
              <a:extLst>
                <a:ext uri="{FF2B5EF4-FFF2-40B4-BE49-F238E27FC236}">
                  <a16:creationId xmlns:a16="http://schemas.microsoft.com/office/drawing/2014/main" id="{71B395D8-9052-C154-3676-6B00EFB64AD5}"/>
                </a:ext>
              </a:extLst>
            </p:cNvPr>
            <p:cNvSpPr/>
            <p:nvPr/>
          </p:nvSpPr>
          <p:spPr bwMode="white">
            <a:xfrm>
              <a:off x="7670800" y="6366958"/>
              <a:ext cx="914400" cy="420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4040" name="テキスト ボックス 12">
            <a:extLst>
              <a:ext uri="{FF2B5EF4-FFF2-40B4-BE49-F238E27FC236}">
                <a16:creationId xmlns:a16="http://schemas.microsoft.com/office/drawing/2014/main" id="{EBF2AF00-EFFC-2AD9-685A-6A2EA2DA7A0A}"/>
              </a:ext>
            </a:extLst>
          </p:cNvPr>
          <p:cNvSpPr txBox="1">
            <a:spLocks noChangeArrowheads="1"/>
          </p:cNvSpPr>
          <p:nvPr/>
        </p:nvSpPr>
        <p:spPr bwMode="auto">
          <a:xfrm>
            <a:off x="7956550" y="6524625"/>
            <a:ext cx="111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27</a:t>
            </a:r>
          </a:p>
          <a:p>
            <a:pPr algn="r" eaLnBrk="1" hangingPunct="1">
              <a:spcBef>
                <a:spcPct val="0"/>
              </a:spcBef>
              <a:buFontTx/>
              <a:buNone/>
            </a:pPr>
            <a:endParaRPr lang="ja-JP" altLang="en-US" sz="1200">
              <a:latin typeface="HGS創英角ｺﾞｼｯｸUB" panose="020B0900000000000000" pitchFamily="50" charset="-128"/>
              <a:ea typeface="HGS創英角ｺﾞｼｯｸUB" panose="020B0900000000000000"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テキスト ボックス 2">
            <a:extLst>
              <a:ext uri="{FF2B5EF4-FFF2-40B4-BE49-F238E27FC236}">
                <a16:creationId xmlns:a16="http://schemas.microsoft.com/office/drawing/2014/main" id="{F8BFC680-7C2A-B81E-3226-8D715F74862A}"/>
              </a:ext>
            </a:extLst>
          </p:cNvPr>
          <p:cNvSpPr txBox="1">
            <a:spLocks noChangeArrowheads="1"/>
          </p:cNvSpPr>
          <p:nvPr/>
        </p:nvSpPr>
        <p:spPr bwMode="auto">
          <a:xfrm>
            <a:off x="179388" y="836613"/>
            <a:ext cx="8964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⑨　</a:t>
            </a:r>
            <a:r>
              <a:rPr lang="en-US" altLang="ja-JP">
                <a:latin typeface="HGP創英角ｺﾞｼｯｸUB" panose="020B0900000000000000" pitchFamily="50" charset="-128"/>
                <a:ea typeface="HGP創英角ｺﾞｼｯｸUB" panose="020B0900000000000000" pitchFamily="50" charset="-128"/>
              </a:rPr>
              <a:t>30</a:t>
            </a:r>
            <a:r>
              <a:rPr lang="ja-JP" altLang="en-US">
                <a:latin typeface="HGP創英角ｺﾞｼｯｸUB" panose="020B0900000000000000" pitchFamily="50" charset="-128"/>
                <a:ea typeface="HGP創英角ｺﾞｼｯｸUB" panose="020B0900000000000000" pitchFamily="50" charset="-128"/>
              </a:rPr>
              <a:t>歳代までの貯蓄額を計算　</a:t>
            </a:r>
            <a:endParaRPr lang="en-US" altLang="ja-JP">
              <a:latin typeface="HGP創英角ｺﾞｼｯｸUB" panose="020B0900000000000000" pitchFamily="50" charset="-128"/>
              <a:ea typeface="HGP創英角ｺﾞｼｯｸUB" panose="020B0900000000000000" pitchFamily="50" charset="-128"/>
            </a:endParaRPr>
          </a:p>
        </p:txBody>
      </p:sp>
      <p:sp>
        <p:nvSpPr>
          <p:cNvPr id="45059" name="テキスト ボックス 13">
            <a:extLst>
              <a:ext uri="{FF2B5EF4-FFF2-40B4-BE49-F238E27FC236}">
                <a16:creationId xmlns:a16="http://schemas.microsoft.com/office/drawing/2014/main" id="{01EB0B8E-BF2A-0E06-46C4-D722693399E5}"/>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28</a:t>
            </a:r>
          </a:p>
        </p:txBody>
      </p:sp>
      <p:sp>
        <p:nvSpPr>
          <p:cNvPr id="8" name="角丸四角形 7">
            <a:extLst>
              <a:ext uri="{FF2B5EF4-FFF2-40B4-BE49-F238E27FC236}">
                <a16:creationId xmlns:a16="http://schemas.microsoft.com/office/drawing/2014/main" id="{EBB74BB3-AAEA-A13B-FFB7-03A8839838CA}"/>
              </a:ext>
            </a:extLst>
          </p:cNvPr>
          <p:cNvSpPr/>
          <p:nvPr/>
        </p:nvSpPr>
        <p:spPr>
          <a:xfrm>
            <a:off x="107950" y="1449388"/>
            <a:ext cx="8928100" cy="205105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5061" name="テキスト ボックス 3">
            <a:extLst>
              <a:ext uri="{FF2B5EF4-FFF2-40B4-BE49-F238E27FC236}">
                <a16:creationId xmlns:a16="http://schemas.microsoft.com/office/drawing/2014/main" id="{290B4A58-A887-5469-8853-2D1D8AE7E72F}"/>
              </a:ext>
            </a:extLst>
          </p:cNvPr>
          <p:cNvSpPr txBox="1">
            <a:spLocks noChangeArrowheads="1"/>
          </p:cNvSpPr>
          <p:nvPr/>
        </p:nvSpPr>
        <p:spPr bwMode="auto">
          <a:xfrm>
            <a:off x="107950" y="1550988"/>
            <a:ext cx="90011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a:t>
            </a:r>
            <a:r>
              <a:rPr lang="ja-JP" altLang="en-US" sz="2800">
                <a:latin typeface="HGP創英角ｺﾞｼｯｸUB" panose="020B0900000000000000" pitchFamily="50" charset="-128"/>
                <a:ea typeface="HGP創英角ｺﾞｼｯｸUB" panose="020B0900000000000000" pitchFamily="50" charset="-128"/>
              </a:rPr>
              <a:t>（住居費確定後の貯蓄＋イベント）、</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支出</a:t>
            </a:r>
            <a:r>
              <a:rPr lang="ja-JP" altLang="en-US" sz="2800">
                <a:latin typeface="HGP創英角ｺﾞｼｯｸUB" panose="020B0900000000000000" pitchFamily="50" charset="-128"/>
                <a:ea typeface="HGP創英角ｺﾞｼｯｸUB" panose="020B0900000000000000" pitchFamily="50" charset="-128"/>
              </a:rPr>
              <a:t>（自動車・保険・アクシデント）を</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計算。</a:t>
            </a:r>
            <a:r>
              <a:rPr lang="en-US" altLang="ja-JP" sz="2800">
                <a:latin typeface="HGP創英角ｺﾞｼｯｸUB" panose="020B0900000000000000" pitchFamily="50" charset="-128"/>
                <a:ea typeface="HGP創英角ｺﾞｼｯｸUB" panose="020B0900000000000000" pitchFamily="50" charset="-128"/>
              </a:rPr>
              <a:t>30</a:t>
            </a:r>
            <a:r>
              <a:rPr lang="ja-JP" altLang="en-US" sz="2800">
                <a:latin typeface="HGP創英角ｺﾞｼｯｸUB" panose="020B0900000000000000" pitchFamily="50" charset="-128"/>
                <a:ea typeface="HGP創英角ｺﾞｼｯｸUB" panose="020B0900000000000000" pitchFamily="50" charset="-128"/>
              </a:rPr>
              <a:t>歳代までの貯蓄額を書く。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45062" name="グループ化 11">
            <a:extLst>
              <a:ext uri="{FF2B5EF4-FFF2-40B4-BE49-F238E27FC236}">
                <a16:creationId xmlns:a16="http://schemas.microsoft.com/office/drawing/2014/main" id="{2B0C780D-F0B9-2E8D-3EBC-12E8D6583CE5}"/>
              </a:ext>
            </a:extLst>
          </p:cNvPr>
          <p:cNvGrpSpPr>
            <a:grpSpLocks/>
          </p:cNvGrpSpPr>
          <p:nvPr/>
        </p:nvGrpSpPr>
        <p:grpSpPr bwMode="auto">
          <a:xfrm>
            <a:off x="0" y="0"/>
            <a:ext cx="9144000" cy="757238"/>
            <a:chOff x="-406" y="0"/>
            <a:chExt cx="9144406" cy="757412"/>
          </a:xfrm>
        </p:grpSpPr>
        <p:sp>
          <p:nvSpPr>
            <p:cNvPr id="13" name="正方形/長方形 12">
              <a:extLst>
                <a:ext uri="{FF2B5EF4-FFF2-40B4-BE49-F238E27FC236}">
                  <a16:creationId xmlns:a16="http://schemas.microsoft.com/office/drawing/2014/main" id="{30FB799C-8053-D81F-066A-042E100BF7F4}"/>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4" name="正方形/長方形 13">
              <a:extLst>
                <a:ext uri="{FF2B5EF4-FFF2-40B4-BE49-F238E27FC236}">
                  <a16:creationId xmlns:a16="http://schemas.microsoft.com/office/drawing/2014/main" id="{66C3F9B2-9BD3-8C72-C1D6-C630B52A8FCF}"/>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45063" name="グループ化 1">
            <a:extLst>
              <a:ext uri="{FF2B5EF4-FFF2-40B4-BE49-F238E27FC236}">
                <a16:creationId xmlns:a16="http://schemas.microsoft.com/office/drawing/2014/main" id="{7B48A300-F002-F053-FC32-929339D59F4B}"/>
              </a:ext>
            </a:extLst>
          </p:cNvPr>
          <p:cNvGrpSpPr>
            <a:grpSpLocks/>
          </p:cNvGrpSpPr>
          <p:nvPr/>
        </p:nvGrpSpPr>
        <p:grpSpPr bwMode="auto">
          <a:xfrm>
            <a:off x="360363" y="3881438"/>
            <a:ext cx="8496300" cy="2262187"/>
            <a:chOff x="323850" y="4076700"/>
            <a:chExt cx="8496300" cy="2262188"/>
          </a:xfrm>
        </p:grpSpPr>
        <p:pic>
          <p:nvPicPr>
            <p:cNvPr id="45064" name="図 15">
              <a:extLst>
                <a:ext uri="{FF2B5EF4-FFF2-40B4-BE49-F238E27FC236}">
                  <a16:creationId xmlns:a16="http://schemas.microsoft.com/office/drawing/2014/main" id="{E9C7812C-52FD-0D71-8E62-A651A2485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76700"/>
              <a:ext cx="84963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テキスト ボックス 29">
              <a:extLst>
                <a:ext uri="{FF2B5EF4-FFF2-40B4-BE49-F238E27FC236}">
                  <a16:creationId xmlns:a16="http://schemas.microsoft.com/office/drawing/2014/main" id="{3266237F-45F3-D1AE-3782-7184C4F693A1}"/>
                </a:ext>
              </a:extLst>
            </p:cNvPr>
            <p:cNvSpPr txBox="1">
              <a:spLocks noChangeArrowheads="1"/>
            </p:cNvSpPr>
            <p:nvPr/>
          </p:nvSpPr>
          <p:spPr bwMode="auto">
            <a:xfrm>
              <a:off x="4854575" y="43148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5066" name="テキスト ボックス 29">
              <a:extLst>
                <a:ext uri="{FF2B5EF4-FFF2-40B4-BE49-F238E27FC236}">
                  <a16:creationId xmlns:a16="http://schemas.microsoft.com/office/drawing/2014/main" id="{F00DF7C3-FA87-9291-1CBB-B2016454000A}"/>
                </a:ext>
              </a:extLst>
            </p:cNvPr>
            <p:cNvSpPr txBox="1">
              <a:spLocks noChangeArrowheads="1"/>
            </p:cNvSpPr>
            <p:nvPr/>
          </p:nvSpPr>
          <p:spPr bwMode="auto">
            <a:xfrm>
              <a:off x="4621213" y="5732463"/>
              <a:ext cx="129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5067" name="テキスト ボックス 29">
              <a:extLst>
                <a:ext uri="{FF2B5EF4-FFF2-40B4-BE49-F238E27FC236}">
                  <a16:creationId xmlns:a16="http://schemas.microsoft.com/office/drawing/2014/main" id="{63225F33-A304-ED71-7E1C-BFE00E63BCBC}"/>
                </a:ext>
              </a:extLst>
            </p:cNvPr>
            <p:cNvSpPr txBox="1">
              <a:spLocks noChangeArrowheads="1"/>
            </p:cNvSpPr>
            <p:nvPr/>
          </p:nvSpPr>
          <p:spPr bwMode="auto">
            <a:xfrm>
              <a:off x="4854575" y="471328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5068" name="テキスト ボックス 29">
              <a:extLst>
                <a:ext uri="{FF2B5EF4-FFF2-40B4-BE49-F238E27FC236}">
                  <a16:creationId xmlns:a16="http://schemas.microsoft.com/office/drawing/2014/main" id="{7064EF05-7E74-2319-6FD0-1B7401A3A3CD}"/>
                </a:ext>
              </a:extLst>
            </p:cNvPr>
            <p:cNvSpPr txBox="1">
              <a:spLocks noChangeArrowheads="1"/>
            </p:cNvSpPr>
            <p:nvPr/>
          </p:nvSpPr>
          <p:spPr bwMode="auto">
            <a:xfrm>
              <a:off x="2957513" y="42767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5069" name="テキスト ボックス 29">
              <a:extLst>
                <a:ext uri="{FF2B5EF4-FFF2-40B4-BE49-F238E27FC236}">
                  <a16:creationId xmlns:a16="http://schemas.microsoft.com/office/drawing/2014/main" id="{5F93B4E7-CECD-8B80-FBCD-F73C09C97690}"/>
                </a:ext>
              </a:extLst>
            </p:cNvPr>
            <p:cNvSpPr txBox="1">
              <a:spLocks noChangeArrowheads="1"/>
            </p:cNvSpPr>
            <p:nvPr/>
          </p:nvSpPr>
          <p:spPr bwMode="auto">
            <a:xfrm>
              <a:off x="6227763" y="46974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3">
            <a:extLst>
              <a:ext uri="{FF2B5EF4-FFF2-40B4-BE49-F238E27FC236}">
                <a16:creationId xmlns:a16="http://schemas.microsoft.com/office/drawing/2014/main" id="{427C1128-9A46-63C0-6A6A-70180E14B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288" y="2184400"/>
            <a:ext cx="6281737"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グループ化 1">
            <a:extLst>
              <a:ext uri="{FF2B5EF4-FFF2-40B4-BE49-F238E27FC236}">
                <a16:creationId xmlns:a16="http://schemas.microsoft.com/office/drawing/2014/main" id="{4EBD73D5-FE53-A206-A9AC-02A0BA541F2A}"/>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4568EC6E-99B0-26CA-8DBF-38CBFA653178}"/>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92E1B16E-7ABC-269B-D7A4-8BD5DDFED2CE}"/>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5124" name="テキスト ボックス 2">
            <a:extLst>
              <a:ext uri="{FF2B5EF4-FFF2-40B4-BE49-F238E27FC236}">
                <a16:creationId xmlns:a16="http://schemas.microsoft.com/office/drawing/2014/main" id="{3AB09649-9C38-D1EE-282F-44021AFBF836}"/>
              </a:ext>
            </a:extLst>
          </p:cNvPr>
          <p:cNvSpPr txBox="1">
            <a:spLocks noChangeArrowheads="1"/>
          </p:cNvSpPr>
          <p:nvPr/>
        </p:nvSpPr>
        <p:spPr bwMode="auto">
          <a:xfrm>
            <a:off x="250825" y="836613"/>
            <a:ext cx="496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マネープランシートの使い方</a:t>
            </a:r>
            <a:endParaRPr lang="en-US" altLang="ja-JP">
              <a:latin typeface="HGP創英角ｺﾞｼｯｸUB" panose="020B0900000000000000" pitchFamily="50" charset="-128"/>
              <a:ea typeface="HGP創英角ｺﾞｼｯｸUB" panose="020B0900000000000000" pitchFamily="50" charset="-128"/>
            </a:endParaRPr>
          </a:p>
        </p:txBody>
      </p:sp>
      <p:sp>
        <p:nvSpPr>
          <p:cNvPr id="15" name="角丸四角形 14">
            <a:extLst>
              <a:ext uri="{FF2B5EF4-FFF2-40B4-BE49-F238E27FC236}">
                <a16:creationId xmlns:a16="http://schemas.microsoft.com/office/drawing/2014/main" id="{E0A85801-7DC9-C64A-00B1-EAE5E8BD4EF3}"/>
              </a:ext>
            </a:extLst>
          </p:cNvPr>
          <p:cNvSpPr/>
          <p:nvPr/>
        </p:nvSpPr>
        <p:spPr bwMode="auto">
          <a:xfrm>
            <a:off x="5114925" y="2559050"/>
            <a:ext cx="1116013" cy="169227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角丸四角形 15">
            <a:extLst>
              <a:ext uri="{FF2B5EF4-FFF2-40B4-BE49-F238E27FC236}">
                <a16:creationId xmlns:a16="http://schemas.microsoft.com/office/drawing/2014/main" id="{8F688C98-D2CA-B342-E5FA-58D558845C31}"/>
              </a:ext>
            </a:extLst>
          </p:cNvPr>
          <p:cNvSpPr/>
          <p:nvPr/>
        </p:nvSpPr>
        <p:spPr bwMode="auto">
          <a:xfrm>
            <a:off x="6324600" y="2554288"/>
            <a:ext cx="1116013" cy="169227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角丸四角形 16">
            <a:extLst>
              <a:ext uri="{FF2B5EF4-FFF2-40B4-BE49-F238E27FC236}">
                <a16:creationId xmlns:a16="http://schemas.microsoft.com/office/drawing/2014/main" id="{24A19E1C-BAC4-43FD-54CD-BABB51B55852}"/>
              </a:ext>
            </a:extLst>
          </p:cNvPr>
          <p:cNvSpPr/>
          <p:nvPr/>
        </p:nvSpPr>
        <p:spPr bwMode="auto">
          <a:xfrm>
            <a:off x="5008563" y="4808538"/>
            <a:ext cx="1295400" cy="3937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8" name="角丸四角形 17">
            <a:extLst>
              <a:ext uri="{FF2B5EF4-FFF2-40B4-BE49-F238E27FC236}">
                <a16:creationId xmlns:a16="http://schemas.microsoft.com/office/drawing/2014/main" id="{2BDE17DF-D037-D2E4-4CBC-868BE199E9F7}"/>
              </a:ext>
            </a:extLst>
          </p:cNvPr>
          <p:cNvSpPr/>
          <p:nvPr/>
        </p:nvSpPr>
        <p:spPr bwMode="auto">
          <a:xfrm>
            <a:off x="2327275" y="2679700"/>
            <a:ext cx="263525" cy="144938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角丸四角形 18">
            <a:extLst>
              <a:ext uri="{FF2B5EF4-FFF2-40B4-BE49-F238E27FC236}">
                <a16:creationId xmlns:a16="http://schemas.microsoft.com/office/drawing/2014/main" id="{7E959453-92D2-1DE3-0C98-054CB25D385F}"/>
              </a:ext>
            </a:extLst>
          </p:cNvPr>
          <p:cNvSpPr/>
          <p:nvPr/>
        </p:nvSpPr>
        <p:spPr bwMode="auto">
          <a:xfrm>
            <a:off x="7570788" y="2513013"/>
            <a:ext cx="681037" cy="276542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130" name="テキスト ボックス 2">
            <a:extLst>
              <a:ext uri="{FF2B5EF4-FFF2-40B4-BE49-F238E27FC236}">
                <a16:creationId xmlns:a16="http://schemas.microsoft.com/office/drawing/2014/main" id="{B76C9609-D332-6A6E-7780-970AD55C7888}"/>
              </a:ext>
            </a:extLst>
          </p:cNvPr>
          <p:cNvSpPr txBox="1">
            <a:spLocks noChangeArrowheads="1"/>
          </p:cNvSpPr>
          <p:nvPr/>
        </p:nvSpPr>
        <p:spPr bwMode="auto">
          <a:xfrm>
            <a:off x="4356100" y="1725613"/>
            <a:ext cx="1439863" cy="3698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 </a:t>
            </a:r>
            <a:r>
              <a:rPr lang="ja-JP" altLang="en-US" sz="1800">
                <a:solidFill>
                  <a:srgbClr val="FF0000"/>
                </a:solidFill>
                <a:latin typeface="HGP創英角ｺﾞｼｯｸUB" panose="020B0900000000000000" pitchFamily="50" charset="-128"/>
                <a:ea typeface="HGP創英角ｺﾞｼｯｸUB" panose="020B0900000000000000" pitchFamily="50" charset="-128"/>
              </a:rPr>
              <a:t>収入を記入</a:t>
            </a:r>
          </a:p>
        </p:txBody>
      </p:sp>
      <p:sp>
        <p:nvSpPr>
          <p:cNvPr id="5131" name="テキスト ボックス 2">
            <a:extLst>
              <a:ext uri="{FF2B5EF4-FFF2-40B4-BE49-F238E27FC236}">
                <a16:creationId xmlns:a16="http://schemas.microsoft.com/office/drawing/2014/main" id="{438CE6C4-3EA1-426C-02D7-EE193774963E}"/>
              </a:ext>
            </a:extLst>
          </p:cNvPr>
          <p:cNvSpPr txBox="1">
            <a:spLocks noChangeArrowheads="1"/>
          </p:cNvSpPr>
          <p:nvPr/>
        </p:nvSpPr>
        <p:spPr bwMode="auto">
          <a:xfrm>
            <a:off x="5940425" y="1731963"/>
            <a:ext cx="1512888" cy="3698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 支出</a:t>
            </a:r>
            <a:r>
              <a:rPr lang="ja-JP" altLang="en-US" sz="1800">
                <a:solidFill>
                  <a:srgbClr val="FF0000"/>
                </a:solidFill>
                <a:latin typeface="HGP創英角ｺﾞｼｯｸUB" panose="020B0900000000000000" pitchFamily="50" charset="-128"/>
                <a:ea typeface="HGP創英角ｺﾞｼｯｸUB" panose="020B0900000000000000" pitchFamily="50" charset="-128"/>
              </a:rPr>
              <a:t>を記入</a:t>
            </a:r>
          </a:p>
        </p:txBody>
      </p:sp>
      <p:sp>
        <p:nvSpPr>
          <p:cNvPr id="5132" name="テキスト ボックス 2">
            <a:extLst>
              <a:ext uri="{FF2B5EF4-FFF2-40B4-BE49-F238E27FC236}">
                <a16:creationId xmlns:a16="http://schemas.microsoft.com/office/drawing/2014/main" id="{BB0512A3-2B40-ECCF-1EDF-1DB24288AA6E}"/>
              </a:ext>
            </a:extLst>
          </p:cNvPr>
          <p:cNvSpPr txBox="1">
            <a:spLocks noChangeArrowheads="1"/>
          </p:cNvSpPr>
          <p:nvPr/>
        </p:nvSpPr>
        <p:spPr bwMode="auto">
          <a:xfrm>
            <a:off x="503238" y="3660775"/>
            <a:ext cx="1296987" cy="5857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P創英角ｺﾞｼｯｸUB" panose="020B0900000000000000" pitchFamily="50" charset="-128"/>
                <a:ea typeface="HGP創英角ｺﾞｼｯｸUB" panose="020B0900000000000000" pitchFamily="50" charset="-128"/>
              </a:rPr>
              <a:t>カードの色・</a:t>
            </a:r>
            <a:endParaRPr lang="en-US" altLang="ja-JP" sz="16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1600">
                <a:solidFill>
                  <a:srgbClr val="FF0000"/>
                </a:solidFill>
                <a:latin typeface="HGP創英角ｺﾞｼｯｸUB" panose="020B0900000000000000" pitchFamily="50" charset="-128"/>
                <a:ea typeface="HGP創英角ｺﾞｼｯｸUB" panose="020B0900000000000000" pitchFamily="50" charset="-128"/>
              </a:rPr>
              <a:t>名前と連動</a:t>
            </a:r>
          </a:p>
        </p:txBody>
      </p:sp>
      <p:sp>
        <p:nvSpPr>
          <p:cNvPr id="5133" name="テキスト ボックス 2">
            <a:extLst>
              <a:ext uri="{FF2B5EF4-FFF2-40B4-BE49-F238E27FC236}">
                <a16:creationId xmlns:a16="http://schemas.microsoft.com/office/drawing/2014/main" id="{A8F1FEC9-146F-28D8-99D0-8BDC0112F925}"/>
              </a:ext>
            </a:extLst>
          </p:cNvPr>
          <p:cNvSpPr txBox="1">
            <a:spLocks noChangeArrowheads="1"/>
          </p:cNvSpPr>
          <p:nvPr/>
        </p:nvSpPr>
        <p:spPr bwMode="auto">
          <a:xfrm>
            <a:off x="4838700" y="5892800"/>
            <a:ext cx="1652588" cy="584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網掛け部分に</a:t>
            </a:r>
            <a:endParaRPr lang="en-US" altLang="ja-JP" sz="1600">
              <a:solidFill>
                <a:srgbClr val="FF000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数字は入らない</a:t>
            </a:r>
            <a:endParaRPr lang="ja-JP" altLang="en-US" sz="160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5134" name="テキスト ボックス 2">
            <a:extLst>
              <a:ext uri="{FF2B5EF4-FFF2-40B4-BE49-F238E27FC236}">
                <a16:creationId xmlns:a16="http://schemas.microsoft.com/office/drawing/2014/main" id="{B1C9AE38-6342-22AC-02CB-D49E21472EF1}"/>
              </a:ext>
            </a:extLst>
          </p:cNvPr>
          <p:cNvSpPr txBox="1">
            <a:spLocks noChangeArrowheads="1"/>
          </p:cNvSpPr>
          <p:nvPr/>
        </p:nvSpPr>
        <p:spPr bwMode="auto">
          <a:xfrm>
            <a:off x="7615238" y="1196975"/>
            <a:ext cx="1133475" cy="9223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思い出</a:t>
            </a:r>
            <a:endParaRPr lang="en-US" altLang="ja-JP" sz="1800">
              <a:solidFill>
                <a:srgbClr val="FF0000"/>
              </a:solidFill>
              <a:latin typeface="HG創英角ｺﾞｼｯｸUB" panose="020B0909000000000000" pitchFamily="49" charset="-128"/>
              <a:ea typeface="HG創英角ｺﾞｼｯｸUB" panose="020B0909000000000000" pitchFamily="49" charset="-128"/>
            </a:endParaRPr>
          </a:p>
          <a:p>
            <a:pPr algn="ct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ポイント</a:t>
            </a:r>
            <a:endParaRPr lang="en-US" altLang="ja-JP" sz="1800">
              <a:solidFill>
                <a:srgbClr val="FF0000"/>
              </a:solidFill>
              <a:latin typeface="HG創英角ｺﾞｼｯｸUB" panose="020B0909000000000000" pitchFamily="49" charset="-128"/>
              <a:ea typeface="HG創英角ｺﾞｼｯｸUB" panose="020B0909000000000000" pitchFamily="49" charset="-128"/>
            </a:endParaRPr>
          </a:p>
          <a:p>
            <a:pPr algn="ct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を記入</a:t>
            </a:r>
            <a:endParaRPr lang="ja-JP" altLang="en-US" sz="180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0" name="角丸四角形 19">
            <a:extLst>
              <a:ext uri="{FF2B5EF4-FFF2-40B4-BE49-F238E27FC236}">
                <a16:creationId xmlns:a16="http://schemas.microsoft.com/office/drawing/2014/main" id="{3F2DE1A1-46F2-9A12-4C2E-B6A4650C671E}"/>
              </a:ext>
            </a:extLst>
          </p:cNvPr>
          <p:cNvSpPr/>
          <p:nvPr/>
        </p:nvSpPr>
        <p:spPr bwMode="auto">
          <a:xfrm>
            <a:off x="2327275" y="4827588"/>
            <a:ext cx="300038" cy="37465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2" name="直線矢印コネクタ 21">
            <a:extLst>
              <a:ext uri="{FF2B5EF4-FFF2-40B4-BE49-F238E27FC236}">
                <a16:creationId xmlns:a16="http://schemas.microsoft.com/office/drawing/2014/main" id="{7A0107B5-B912-041D-86E9-670670CBE7D3}"/>
              </a:ext>
            </a:extLst>
          </p:cNvPr>
          <p:cNvCxnSpPr>
            <a:cxnSpLocks/>
            <a:stCxn id="5132" idx="3"/>
            <a:endCxn id="18" idx="1"/>
          </p:cNvCxnSpPr>
          <p:nvPr/>
        </p:nvCxnSpPr>
        <p:spPr bwMode="auto">
          <a:xfrm flipV="1">
            <a:off x="1800225" y="3403600"/>
            <a:ext cx="527050" cy="54927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721C02A-DBEC-D446-562D-F7E9DDB982E9}"/>
              </a:ext>
            </a:extLst>
          </p:cNvPr>
          <p:cNvCxnSpPr>
            <a:cxnSpLocks/>
            <a:stCxn id="5132" idx="3"/>
            <a:endCxn id="20" idx="1"/>
          </p:cNvCxnSpPr>
          <p:nvPr/>
        </p:nvCxnSpPr>
        <p:spPr bwMode="auto">
          <a:xfrm>
            <a:off x="1800225" y="3952875"/>
            <a:ext cx="527050" cy="106203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09121AF6-B799-5752-7A46-35914C86A483}"/>
              </a:ext>
            </a:extLst>
          </p:cNvPr>
          <p:cNvCxnSpPr>
            <a:cxnSpLocks/>
            <a:stCxn id="5133" idx="0"/>
            <a:endCxn id="17" idx="2"/>
          </p:cNvCxnSpPr>
          <p:nvPr/>
        </p:nvCxnSpPr>
        <p:spPr bwMode="auto">
          <a:xfrm flipH="1" flipV="1">
            <a:off x="5656263" y="5202238"/>
            <a:ext cx="9525" cy="690562"/>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C0A15CD2-585F-74B5-EAB2-08CAF9BE45F6}"/>
              </a:ext>
            </a:extLst>
          </p:cNvPr>
          <p:cNvCxnSpPr/>
          <p:nvPr/>
        </p:nvCxnSpPr>
        <p:spPr bwMode="auto">
          <a:xfrm flipH="1">
            <a:off x="5580063" y="2095500"/>
            <a:ext cx="0" cy="47307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784BB2FB-BA5E-A649-D42D-36E7FE790A3F}"/>
              </a:ext>
            </a:extLst>
          </p:cNvPr>
          <p:cNvCxnSpPr>
            <a:cxnSpLocks/>
          </p:cNvCxnSpPr>
          <p:nvPr/>
        </p:nvCxnSpPr>
        <p:spPr bwMode="auto">
          <a:xfrm>
            <a:off x="6732588" y="2101850"/>
            <a:ext cx="0" cy="47307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2BE721FE-C897-065E-D699-92970EB72EFE}"/>
              </a:ext>
            </a:extLst>
          </p:cNvPr>
          <p:cNvCxnSpPr>
            <a:cxnSpLocks/>
          </p:cNvCxnSpPr>
          <p:nvPr/>
        </p:nvCxnSpPr>
        <p:spPr bwMode="auto">
          <a:xfrm>
            <a:off x="7942263" y="2112963"/>
            <a:ext cx="0" cy="400050"/>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142" name="テキスト ボックス 5">
            <a:extLst>
              <a:ext uri="{FF2B5EF4-FFF2-40B4-BE49-F238E27FC236}">
                <a16:creationId xmlns:a16="http://schemas.microsoft.com/office/drawing/2014/main" id="{18F86C0F-F9EB-2CCE-4090-4FA474490550}"/>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a:t>
            </a:r>
            <a:endParaRPr lang="ja-JP" altLang="en-US" sz="1200">
              <a:latin typeface="HGS創英角ｺﾞｼｯｸUB" panose="020B0900000000000000" pitchFamily="50" charset="-128"/>
              <a:ea typeface="HGS創英角ｺﾞｼｯｸUB" panose="020B0900000000000000"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テキスト ボックス 13">
            <a:extLst>
              <a:ext uri="{FF2B5EF4-FFF2-40B4-BE49-F238E27FC236}">
                <a16:creationId xmlns:a16="http://schemas.microsoft.com/office/drawing/2014/main" id="{03F57FF4-6A55-0085-2DD8-8242F12A016D}"/>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29</a:t>
            </a:r>
          </a:p>
        </p:txBody>
      </p:sp>
      <p:sp>
        <p:nvSpPr>
          <p:cNvPr id="47107" name="テキスト ボックス 9">
            <a:extLst>
              <a:ext uri="{FF2B5EF4-FFF2-40B4-BE49-F238E27FC236}">
                <a16:creationId xmlns:a16="http://schemas.microsoft.com/office/drawing/2014/main" id="{FC951ECE-CFFD-6696-AED1-4A01866B65C2}"/>
              </a:ext>
            </a:extLst>
          </p:cNvPr>
          <p:cNvSpPr txBox="1">
            <a:spLocks noChangeArrowheads="1"/>
          </p:cNvSpPr>
          <p:nvPr/>
        </p:nvSpPr>
        <p:spPr bwMode="auto">
          <a:xfrm>
            <a:off x="179388" y="83661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⑩　</a:t>
            </a:r>
            <a:r>
              <a:rPr lang="en-US" altLang="ja-JP">
                <a:latin typeface="HGP創英角ｺﾞｼｯｸUB" panose="020B0900000000000000" pitchFamily="50" charset="-128"/>
                <a:ea typeface="HGP創英角ｺﾞｼｯｸUB" panose="020B0900000000000000" pitchFamily="50" charset="-128"/>
              </a:rPr>
              <a:t>30</a:t>
            </a:r>
            <a:r>
              <a:rPr lang="ja-JP" altLang="en-US">
                <a:latin typeface="HGP創英角ｺﾞｼｯｸUB" panose="020B0900000000000000" pitchFamily="50" charset="-128"/>
                <a:ea typeface="HGP創英角ｺﾞｼｯｸUB" panose="020B0900000000000000" pitchFamily="50" charset="-128"/>
              </a:rPr>
              <a:t>歳代までの思い出ポイント</a:t>
            </a:r>
            <a:endParaRPr lang="en-US" altLang="ja-JP">
              <a:latin typeface="HGP創英角ｺﾞｼｯｸUB" panose="020B0900000000000000" pitchFamily="50" charset="-128"/>
              <a:ea typeface="HGP創英角ｺﾞｼｯｸUB" panose="020B0900000000000000" pitchFamily="50" charset="-128"/>
            </a:endParaRPr>
          </a:p>
        </p:txBody>
      </p:sp>
      <p:sp>
        <p:nvSpPr>
          <p:cNvPr id="9" name="角丸四角形 8">
            <a:extLst>
              <a:ext uri="{FF2B5EF4-FFF2-40B4-BE49-F238E27FC236}">
                <a16:creationId xmlns:a16="http://schemas.microsoft.com/office/drawing/2014/main" id="{4ADBD72A-84B5-D544-2873-322CF86BEFC7}"/>
              </a:ext>
            </a:extLst>
          </p:cNvPr>
          <p:cNvSpPr/>
          <p:nvPr/>
        </p:nvSpPr>
        <p:spPr>
          <a:xfrm>
            <a:off x="215900" y="1377950"/>
            <a:ext cx="8640763" cy="2338388"/>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09" name="テキスト ボックス 3">
            <a:extLst>
              <a:ext uri="{FF2B5EF4-FFF2-40B4-BE49-F238E27FC236}">
                <a16:creationId xmlns:a16="http://schemas.microsoft.com/office/drawing/2014/main" id="{B0360817-3B0B-00CC-FA85-60C0341ADE51}"/>
              </a:ext>
            </a:extLst>
          </p:cNvPr>
          <p:cNvSpPr txBox="1">
            <a:spLocks noChangeArrowheads="1"/>
          </p:cNvSpPr>
          <p:nvPr/>
        </p:nvSpPr>
        <p:spPr bwMode="auto">
          <a:xfrm>
            <a:off x="250825" y="1466850"/>
            <a:ext cx="86423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思い出係</a:t>
            </a:r>
            <a:r>
              <a:rPr lang="ja-JP" altLang="en-US" sz="2800">
                <a:latin typeface="HGP創英角ｺﾞｼｯｸUB" panose="020B0900000000000000" pitchFamily="50" charset="-128"/>
                <a:ea typeface="HGP創英角ｺﾞｼｯｸUB" panose="020B0900000000000000" pitchFamily="50" charset="-128"/>
              </a:rPr>
              <a:t>　⇒　住居・自動車・イベント＆アクシデントの</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思い出ポイント</a:t>
            </a:r>
            <a:r>
              <a:rPr lang="ja-JP" altLang="en-US" sz="2800">
                <a:latin typeface="HGP創英角ｺﾞｼｯｸUB" panose="020B0900000000000000" pitchFamily="50" charset="-128"/>
                <a:ea typeface="HGP創英角ｺﾞｼｯｸUB" panose="020B0900000000000000" pitchFamily="50" charset="-128"/>
              </a:rPr>
              <a:t>を、記録・計算係に伝える。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思い出ポイント</a:t>
            </a:r>
            <a:r>
              <a:rPr lang="ja-JP" altLang="en-US" sz="2800">
                <a:latin typeface="HGP創英角ｺﾞｼｯｸUB" panose="020B0900000000000000" pitchFamily="50" charset="-128"/>
                <a:ea typeface="HGP創英角ｺﾞｼｯｸUB" panose="020B0900000000000000" pitchFamily="50" charset="-128"/>
              </a:rPr>
              <a:t>をシートに書く。</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en-US" altLang="ja-JP" sz="2800">
                <a:latin typeface="HGP創英角ｺﾞｼｯｸUB" panose="020B0900000000000000" pitchFamily="50" charset="-128"/>
                <a:ea typeface="HGP創英角ｺﾞｼｯｸUB" panose="020B0900000000000000" pitchFamily="50" charset="-128"/>
              </a:rPr>
              <a:t>20</a:t>
            </a:r>
            <a:r>
              <a:rPr lang="ja-JP" altLang="en-US" sz="2800">
                <a:latin typeface="HGP創英角ｺﾞｼｯｸUB" panose="020B0900000000000000" pitchFamily="50" charset="-128"/>
                <a:ea typeface="HGP創英角ｺﾞｼｯｸUB" panose="020B0900000000000000" pitchFamily="50" charset="-128"/>
              </a:rPr>
              <a:t>歳代の思い出ポイントと合算する。　</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47110" name="グループ化 14">
            <a:extLst>
              <a:ext uri="{FF2B5EF4-FFF2-40B4-BE49-F238E27FC236}">
                <a16:creationId xmlns:a16="http://schemas.microsoft.com/office/drawing/2014/main" id="{D1FF1F14-EF07-6579-EFDB-40E35D8645DD}"/>
              </a:ext>
            </a:extLst>
          </p:cNvPr>
          <p:cNvGrpSpPr>
            <a:grpSpLocks/>
          </p:cNvGrpSpPr>
          <p:nvPr/>
        </p:nvGrpSpPr>
        <p:grpSpPr bwMode="auto">
          <a:xfrm>
            <a:off x="0" y="0"/>
            <a:ext cx="9144000" cy="757238"/>
            <a:chOff x="-406" y="0"/>
            <a:chExt cx="9144406" cy="757412"/>
          </a:xfrm>
        </p:grpSpPr>
        <p:sp>
          <p:nvSpPr>
            <p:cNvPr id="16" name="正方形/長方形 15">
              <a:extLst>
                <a:ext uri="{FF2B5EF4-FFF2-40B4-BE49-F238E27FC236}">
                  <a16:creationId xmlns:a16="http://schemas.microsoft.com/office/drawing/2014/main" id="{735A8D6B-EBDE-FBF6-C20D-2727D20A5B86}"/>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724BF25E-203E-3F0E-5864-62E845CFB062}"/>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47111" name="グループ化 1">
            <a:extLst>
              <a:ext uri="{FF2B5EF4-FFF2-40B4-BE49-F238E27FC236}">
                <a16:creationId xmlns:a16="http://schemas.microsoft.com/office/drawing/2014/main" id="{4AAA741C-2F46-4F57-9987-AE124B6D577E}"/>
              </a:ext>
            </a:extLst>
          </p:cNvPr>
          <p:cNvGrpSpPr>
            <a:grpSpLocks/>
          </p:cNvGrpSpPr>
          <p:nvPr/>
        </p:nvGrpSpPr>
        <p:grpSpPr bwMode="auto">
          <a:xfrm>
            <a:off x="287338" y="3989388"/>
            <a:ext cx="8496300" cy="2262187"/>
            <a:chOff x="323850" y="4076700"/>
            <a:chExt cx="8496300" cy="2262188"/>
          </a:xfrm>
        </p:grpSpPr>
        <p:pic>
          <p:nvPicPr>
            <p:cNvPr id="47112" name="図 24">
              <a:extLst>
                <a:ext uri="{FF2B5EF4-FFF2-40B4-BE49-F238E27FC236}">
                  <a16:creationId xmlns:a16="http://schemas.microsoft.com/office/drawing/2014/main" id="{99C6DB59-313D-DE70-019A-AD108A59B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76700"/>
              <a:ext cx="84963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テキスト ボックス 29">
              <a:extLst>
                <a:ext uri="{FF2B5EF4-FFF2-40B4-BE49-F238E27FC236}">
                  <a16:creationId xmlns:a16="http://schemas.microsoft.com/office/drawing/2014/main" id="{C56B2F79-8CA5-2D89-1857-EF91193FBA4C}"/>
                </a:ext>
              </a:extLst>
            </p:cNvPr>
            <p:cNvSpPr txBox="1">
              <a:spLocks noChangeArrowheads="1"/>
            </p:cNvSpPr>
            <p:nvPr/>
          </p:nvSpPr>
          <p:spPr bwMode="auto">
            <a:xfrm>
              <a:off x="4854575" y="43148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7114" name="テキスト ボックス 29">
              <a:extLst>
                <a:ext uri="{FF2B5EF4-FFF2-40B4-BE49-F238E27FC236}">
                  <a16:creationId xmlns:a16="http://schemas.microsoft.com/office/drawing/2014/main" id="{62E14142-9DA9-34E7-9E39-FA4A66601F16}"/>
                </a:ext>
              </a:extLst>
            </p:cNvPr>
            <p:cNvSpPr txBox="1">
              <a:spLocks noChangeArrowheads="1"/>
            </p:cNvSpPr>
            <p:nvPr/>
          </p:nvSpPr>
          <p:spPr bwMode="auto">
            <a:xfrm>
              <a:off x="6227763" y="46974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7115" name="テキスト ボックス 29">
              <a:extLst>
                <a:ext uri="{FF2B5EF4-FFF2-40B4-BE49-F238E27FC236}">
                  <a16:creationId xmlns:a16="http://schemas.microsoft.com/office/drawing/2014/main" id="{DCE1826D-B04E-6CF4-42D6-7C22BEA26896}"/>
                </a:ext>
              </a:extLst>
            </p:cNvPr>
            <p:cNvSpPr txBox="1">
              <a:spLocks noChangeArrowheads="1"/>
            </p:cNvSpPr>
            <p:nvPr/>
          </p:nvSpPr>
          <p:spPr bwMode="auto">
            <a:xfrm>
              <a:off x="4575175" y="56848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7116" name="テキスト ボックス 29">
              <a:extLst>
                <a:ext uri="{FF2B5EF4-FFF2-40B4-BE49-F238E27FC236}">
                  <a16:creationId xmlns:a16="http://schemas.microsoft.com/office/drawing/2014/main" id="{E30BCCFC-5E49-FC73-7C83-3BB4FE5E88E6}"/>
                </a:ext>
              </a:extLst>
            </p:cNvPr>
            <p:cNvSpPr txBox="1">
              <a:spLocks noChangeArrowheads="1"/>
            </p:cNvSpPr>
            <p:nvPr/>
          </p:nvSpPr>
          <p:spPr bwMode="auto">
            <a:xfrm>
              <a:off x="4854575" y="471328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7117" name="テキスト ボックス 29">
              <a:extLst>
                <a:ext uri="{FF2B5EF4-FFF2-40B4-BE49-F238E27FC236}">
                  <a16:creationId xmlns:a16="http://schemas.microsoft.com/office/drawing/2014/main" id="{1E017D9F-7188-D646-F723-A3B9E7A8ED12}"/>
                </a:ext>
              </a:extLst>
            </p:cNvPr>
            <p:cNvSpPr txBox="1">
              <a:spLocks noChangeArrowheads="1"/>
            </p:cNvSpPr>
            <p:nvPr/>
          </p:nvSpPr>
          <p:spPr bwMode="auto">
            <a:xfrm>
              <a:off x="2957513" y="427672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7118" name="テキスト ボックス 29">
              <a:extLst>
                <a:ext uri="{FF2B5EF4-FFF2-40B4-BE49-F238E27FC236}">
                  <a16:creationId xmlns:a16="http://schemas.microsoft.com/office/drawing/2014/main" id="{5CC76BED-501C-43CA-6E01-BA009BF5F227}"/>
                </a:ext>
              </a:extLst>
            </p:cNvPr>
            <p:cNvSpPr txBox="1">
              <a:spLocks noChangeArrowheads="1"/>
            </p:cNvSpPr>
            <p:nvPr/>
          </p:nvSpPr>
          <p:spPr bwMode="auto">
            <a:xfrm>
              <a:off x="7904163" y="4244975"/>
              <a:ext cx="70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7119" name="テキスト ボックス 29">
              <a:extLst>
                <a:ext uri="{FF2B5EF4-FFF2-40B4-BE49-F238E27FC236}">
                  <a16:creationId xmlns:a16="http://schemas.microsoft.com/office/drawing/2014/main" id="{AB1D230D-E32F-8085-44CB-147A787D4C6E}"/>
                </a:ext>
              </a:extLst>
            </p:cNvPr>
            <p:cNvSpPr txBox="1">
              <a:spLocks noChangeArrowheads="1"/>
            </p:cNvSpPr>
            <p:nvPr/>
          </p:nvSpPr>
          <p:spPr bwMode="auto">
            <a:xfrm>
              <a:off x="7904163" y="4965700"/>
              <a:ext cx="70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7120" name="テキスト ボックス 29">
              <a:extLst>
                <a:ext uri="{FF2B5EF4-FFF2-40B4-BE49-F238E27FC236}">
                  <a16:creationId xmlns:a16="http://schemas.microsoft.com/office/drawing/2014/main" id="{9A690EA6-4158-4F46-D791-9B075428721F}"/>
                </a:ext>
              </a:extLst>
            </p:cNvPr>
            <p:cNvSpPr txBox="1">
              <a:spLocks noChangeArrowheads="1"/>
            </p:cNvSpPr>
            <p:nvPr/>
          </p:nvSpPr>
          <p:spPr bwMode="auto">
            <a:xfrm>
              <a:off x="7904163" y="5684838"/>
              <a:ext cx="70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テキスト ボックス 13">
            <a:extLst>
              <a:ext uri="{FF2B5EF4-FFF2-40B4-BE49-F238E27FC236}">
                <a16:creationId xmlns:a16="http://schemas.microsoft.com/office/drawing/2014/main" id="{E3293784-B414-BF7F-78D5-C4A999F98332}"/>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30</a:t>
            </a:r>
          </a:p>
        </p:txBody>
      </p:sp>
      <p:grpSp>
        <p:nvGrpSpPr>
          <p:cNvPr id="49155" name="グループ化 5">
            <a:extLst>
              <a:ext uri="{FF2B5EF4-FFF2-40B4-BE49-F238E27FC236}">
                <a16:creationId xmlns:a16="http://schemas.microsoft.com/office/drawing/2014/main" id="{9BDAB41B-25B4-058D-295D-D9A2A2031D64}"/>
              </a:ext>
            </a:extLst>
          </p:cNvPr>
          <p:cNvGrpSpPr>
            <a:grpSpLocks/>
          </p:cNvGrpSpPr>
          <p:nvPr/>
        </p:nvGrpSpPr>
        <p:grpSpPr bwMode="auto">
          <a:xfrm>
            <a:off x="0" y="0"/>
            <a:ext cx="9144000" cy="757238"/>
            <a:chOff x="-406" y="0"/>
            <a:chExt cx="9144406" cy="757412"/>
          </a:xfrm>
        </p:grpSpPr>
        <p:sp>
          <p:nvSpPr>
            <p:cNvPr id="7" name="正方形/長方形 6">
              <a:extLst>
                <a:ext uri="{FF2B5EF4-FFF2-40B4-BE49-F238E27FC236}">
                  <a16:creationId xmlns:a16="http://schemas.microsoft.com/office/drawing/2014/main" id="{6D267EB4-AAE8-C319-96AA-A0B153BB57FA}"/>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8" name="正方形/長方形 7">
              <a:extLst>
                <a:ext uri="{FF2B5EF4-FFF2-40B4-BE49-F238E27FC236}">
                  <a16:creationId xmlns:a16="http://schemas.microsoft.com/office/drawing/2014/main" id="{840E5893-6ADE-C7B4-D48D-5812E86A49D0}"/>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49156" name="テキスト ボックス 2">
            <a:extLst>
              <a:ext uri="{FF2B5EF4-FFF2-40B4-BE49-F238E27FC236}">
                <a16:creationId xmlns:a16="http://schemas.microsoft.com/office/drawing/2014/main" id="{3790851E-9B27-8675-CE51-93375184AD8B}"/>
              </a:ext>
            </a:extLst>
          </p:cNvPr>
          <p:cNvSpPr txBox="1">
            <a:spLocks noChangeArrowheads="1"/>
          </p:cNvSpPr>
          <p:nvPr/>
        </p:nvSpPr>
        <p:spPr bwMode="auto">
          <a:xfrm>
            <a:off x="265113" y="936625"/>
            <a:ext cx="86137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HGP創英角ｺﾞｼｯｸUB" panose="020B0900000000000000" pitchFamily="50" charset="-128"/>
                <a:ea typeface="HGP創英角ｺﾞｼｯｸUB" panose="020B0900000000000000" pitchFamily="50" charset="-128"/>
              </a:rPr>
              <a:t>≪ </a:t>
            </a:r>
            <a:r>
              <a:rPr lang="en-US" altLang="ja-JP" sz="3600">
                <a:latin typeface="HGP創英角ｺﾞｼｯｸUB" panose="020B0900000000000000" pitchFamily="50" charset="-128"/>
                <a:ea typeface="HGP創英角ｺﾞｼｯｸUB" panose="020B0900000000000000" pitchFamily="50" charset="-128"/>
              </a:rPr>
              <a:t>20</a:t>
            </a:r>
            <a:r>
              <a:rPr lang="ja-JP" altLang="en-US" sz="3600">
                <a:latin typeface="HGP創英角ｺﾞｼｯｸUB" panose="020B0900000000000000" pitchFamily="50" charset="-128"/>
                <a:ea typeface="HGP創英角ｺﾞｼｯｸUB" panose="020B0900000000000000" pitchFamily="50" charset="-128"/>
              </a:rPr>
              <a:t>歳代～</a:t>
            </a:r>
            <a:r>
              <a:rPr lang="en-US" altLang="ja-JP" sz="3600">
                <a:latin typeface="HGP創英角ｺﾞｼｯｸUB" panose="020B0900000000000000" pitchFamily="50" charset="-128"/>
                <a:ea typeface="HGP創英角ｺﾞｼｯｸUB" panose="020B0900000000000000" pitchFamily="50" charset="-128"/>
              </a:rPr>
              <a:t>30</a:t>
            </a:r>
            <a:r>
              <a:rPr lang="ja-JP" altLang="en-US" sz="3600">
                <a:latin typeface="HGP創英角ｺﾞｼｯｸUB" panose="020B0900000000000000" pitchFamily="50" charset="-128"/>
                <a:ea typeface="HGP創英角ｺﾞｼｯｸUB" panose="020B0900000000000000" pitchFamily="50" charset="-128"/>
              </a:rPr>
              <a:t>歳代のまとめ ≫</a:t>
            </a:r>
            <a:endParaRPr lang="en-US" altLang="ja-JP" sz="36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3600">
                <a:latin typeface="HGP創英角ｺﾞｼｯｸUB" panose="020B0900000000000000" pitchFamily="50" charset="-128"/>
                <a:ea typeface="HGP創英角ｺﾞｼｯｸUB" panose="020B0900000000000000" pitchFamily="50" charset="-128"/>
              </a:rPr>
              <a:t>ここまでの人生（体験内容）について</a:t>
            </a:r>
            <a:endParaRPr lang="en-US" altLang="ja-JP" sz="36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3600">
                <a:latin typeface="HGP創英角ｺﾞｼｯｸUB" panose="020B0900000000000000" pitchFamily="50" charset="-128"/>
                <a:ea typeface="HGP創英角ｺﾞｼｯｸUB" panose="020B0900000000000000" pitchFamily="50" charset="-128"/>
              </a:rPr>
              <a:t>班で話し合ってください。</a:t>
            </a:r>
            <a:endParaRPr lang="en-US" altLang="ja-JP" sz="36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0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ja-JP" altLang="en-US"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　●収入・支出、思い出ポイントのバランスは</a:t>
            </a:r>
            <a:endParaRPr lang="en-US" altLang="ja-JP">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　　 理想どおりになっているか</a:t>
            </a:r>
            <a:endParaRPr lang="en-US" altLang="ja-JP">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1000">
                <a:latin typeface="HGP創英角ｺﾞｼｯｸUB" panose="020B0900000000000000" pitchFamily="50" charset="-128"/>
                <a:ea typeface="HGP創英角ｺﾞｼｯｸUB" panose="020B0900000000000000" pitchFamily="50" charset="-128"/>
              </a:rPr>
              <a:t>　</a:t>
            </a:r>
            <a:endParaRPr lang="en-US" altLang="ja-JP" sz="10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en-US" altLang="ja-JP">
                <a:latin typeface="HGP創英角ｺﾞｼｯｸUB" panose="020B0900000000000000" pitchFamily="50" charset="-128"/>
                <a:ea typeface="HGP創英角ｺﾞｼｯｸUB" panose="020B0900000000000000" pitchFamily="50" charset="-128"/>
              </a:rPr>
              <a:t>  </a:t>
            </a:r>
            <a:r>
              <a:rPr lang="ja-JP" altLang="en-US">
                <a:latin typeface="HGP創英角ｺﾞｼｯｸUB" panose="020B0900000000000000" pitchFamily="50" charset="-128"/>
                <a:ea typeface="HGP創英角ｺﾞｼｯｸUB" panose="020B0900000000000000" pitchFamily="50" charset="-128"/>
              </a:rPr>
              <a:t>●どのようなところを重視しているか</a:t>
            </a:r>
            <a:endParaRPr lang="en-US" altLang="ja-JP">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3600">
                <a:latin typeface="HGP創英角ｺﾞｼｯｸUB" panose="020B0900000000000000" pitchFamily="50" charset="-128"/>
                <a:ea typeface="HGP創英角ｺﾞｼｯｸUB" panose="020B0900000000000000" pitchFamily="50" charset="-128"/>
              </a:rPr>
              <a:t>⇒  </a:t>
            </a:r>
            <a:r>
              <a:rPr lang="en-US" altLang="ja-JP" sz="3600">
                <a:latin typeface="HGP創英角ｺﾞｼｯｸUB" panose="020B0900000000000000" pitchFamily="50" charset="-128"/>
                <a:ea typeface="HGP創英角ｺﾞｼｯｸUB" panose="020B0900000000000000" pitchFamily="50" charset="-128"/>
              </a:rPr>
              <a:t>40</a:t>
            </a:r>
            <a:r>
              <a:rPr lang="ja-JP" altLang="en-US" sz="3600">
                <a:latin typeface="HGP創英角ｺﾞｼｯｸUB" panose="020B0900000000000000" pitchFamily="50" charset="-128"/>
                <a:ea typeface="HGP創英角ｺﾞｼｯｸUB" panose="020B0900000000000000" pitchFamily="50" charset="-128"/>
              </a:rPr>
              <a:t>歳代以降はどのような点に注意して</a:t>
            </a:r>
            <a:endParaRPr lang="en-US" altLang="ja-JP" sz="36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3600">
                <a:latin typeface="HGP創英角ｺﾞｼｯｸUB" panose="020B0900000000000000" pitchFamily="50" charset="-128"/>
                <a:ea typeface="HGP創英角ｺﾞｼｯｸUB" panose="020B0900000000000000" pitchFamily="50" charset="-128"/>
              </a:rPr>
              <a:t>生活をしていけばよいでしょうか？</a:t>
            </a:r>
            <a:endParaRPr lang="en-US" altLang="ja-JP" sz="360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テキスト ボックス 4">
            <a:extLst>
              <a:ext uri="{FF2B5EF4-FFF2-40B4-BE49-F238E27FC236}">
                <a16:creationId xmlns:a16="http://schemas.microsoft.com/office/drawing/2014/main" id="{8275CEA0-3E44-7676-E482-BC739B7644BB}"/>
              </a:ext>
            </a:extLst>
          </p:cNvPr>
          <p:cNvSpPr txBox="1">
            <a:spLocks noChangeArrowheads="1"/>
          </p:cNvSpPr>
          <p:nvPr/>
        </p:nvSpPr>
        <p:spPr bwMode="auto">
          <a:xfrm>
            <a:off x="250825" y="765175"/>
            <a:ext cx="86423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400">
                <a:latin typeface="HGP創英角ｺﾞｼｯｸUB" panose="020B0900000000000000" pitchFamily="50" charset="-128"/>
                <a:ea typeface="HGP創英角ｺﾞｼｯｸUB" panose="020B0900000000000000" pitchFamily="50" charset="-128"/>
              </a:rPr>
              <a:t>カードを裏返して並べよう</a:t>
            </a:r>
            <a:endParaRPr lang="en-US" altLang="ja-JP" sz="5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000">
                <a:latin typeface="HGP創英角ｺﾞｼｯｸUB" panose="020B0900000000000000" pitchFamily="50" charset="-128"/>
                <a:ea typeface="HGP創英角ｺﾞｼｯｸUB" panose="020B0900000000000000" pitchFamily="50" charset="-128"/>
              </a:rPr>
              <a:t>（</a:t>
            </a:r>
            <a:r>
              <a:rPr lang="en-US" altLang="ja-JP" sz="4000">
                <a:latin typeface="HGP創英角ｺﾞｼｯｸUB" panose="020B0900000000000000" pitchFamily="50" charset="-128"/>
                <a:ea typeface="HGP創英角ｺﾞｼｯｸUB" panose="020B0900000000000000" pitchFamily="50" charset="-128"/>
              </a:rPr>
              <a:t>40</a:t>
            </a:r>
            <a:r>
              <a:rPr lang="ja-JP" altLang="en-US" sz="4000">
                <a:latin typeface="HGP創英角ｺﾞｼｯｸUB" panose="020B0900000000000000" pitchFamily="50" charset="-128"/>
                <a:ea typeface="HGP創英角ｺﾞｼｯｸUB" panose="020B0900000000000000" pitchFamily="50" charset="-128"/>
              </a:rPr>
              <a:t>歳代～</a:t>
            </a:r>
            <a:r>
              <a:rPr lang="en-US" altLang="ja-JP" sz="4000">
                <a:latin typeface="HGP創英角ｺﾞｼｯｸUB" panose="020B0900000000000000" pitchFamily="50" charset="-128"/>
                <a:ea typeface="HGP創英角ｺﾞｼｯｸUB" panose="020B0900000000000000" pitchFamily="50" charset="-128"/>
              </a:rPr>
              <a:t>60</a:t>
            </a:r>
            <a:r>
              <a:rPr lang="ja-JP" altLang="en-US" sz="4000">
                <a:latin typeface="HGP創英角ｺﾞｼｯｸUB" panose="020B0900000000000000" pitchFamily="50" charset="-128"/>
                <a:ea typeface="HGP創英角ｺﾞｼｯｸUB" panose="020B0900000000000000" pitchFamily="50" charset="-128"/>
              </a:rPr>
              <a:t>歳の人生用）</a:t>
            </a:r>
            <a:endParaRPr lang="en-US" altLang="ja-JP" sz="4000">
              <a:latin typeface="HGP創英角ｺﾞｼｯｸUB" panose="020B0900000000000000" pitchFamily="50" charset="-128"/>
              <a:ea typeface="HGP創英角ｺﾞｼｯｸUB" panose="020B0900000000000000" pitchFamily="50" charset="-128"/>
            </a:endParaRPr>
          </a:p>
        </p:txBody>
      </p:sp>
      <p:sp>
        <p:nvSpPr>
          <p:cNvPr id="50179" name="テキスト ボックス 5">
            <a:extLst>
              <a:ext uri="{FF2B5EF4-FFF2-40B4-BE49-F238E27FC236}">
                <a16:creationId xmlns:a16="http://schemas.microsoft.com/office/drawing/2014/main" id="{3C514B7D-ED90-1ACE-8169-BCFEE3942603}"/>
              </a:ext>
            </a:extLst>
          </p:cNvPr>
          <p:cNvSpPr txBox="1">
            <a:spLocks noChangeArrowheads="1"/>
          </p:cNvSpPr>
          <p:nvPr/>
        </p:nvSpPr>
        <p:spPr bwMode="auto">
          <a:xfrm>
            <a:off x="7993063" y="6524625"/>
            <a:ext cx="1116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31</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50180" name="グループ化 10">
            <a:extLst>
              <a:ext uri="{FF2B5EF4-FFF2-40B4-BE49-F238E27FC236}">
                <a16:creationId xmlns:a16="http://schemas.microsoft.com/office/drawing/2014/main" id="{15EE12E0-CF93-24C5-5D29-CB200EA53276}"/>
              </a:ext>
            </a:extLst>
          </p:cNvPr>
          <p:cNvGrpSpPr>
            <a:grpSpLocks/>
          </p:cNvGrpSpPr>
          <p:nvPr/>
        </p:nvGrpSpPr>
        <p:grpSpPr bwMode="auto">
          <a:xfrm>
            <a:off x="0" y="0"/>
            <a:ext cx="9144000" cy="757238"/>
            <a:chOff x="-406" y="0"/>
            <a:chExt cx="9144406" cy="757412"/>
          </a:xfrm>
        </p:grpSpPr>
        <p:sp>
          <p:nvSpPr>
            <p:cNvPr id="12" name="正方形/長方形 11">
              <a:extLst>
                <a:ext uri="{FF2B5EF4-FFF2-40B4-BE49-F238E27FC236}">
                  <a16:creationId xmlns:a16="http://schemas.microsoft.com/office/drawing/2014/main" id="{3D64434C-2DD9-E69E-CEF6-95845BC65C8B}"/>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9C9D9C26-EF36-F2EA-ECF4-A2C77F067AF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50181" name="テキスト ボックス 1">
            <a:extLst>
              <a:ext uri="{FF2B5EF4-FFF2-40B4-BE49-F238E27FC236}">
                <a16:creationId xmlns:a16="http://schemas.microsoft.com/office/drawing/2014/main" id="{836FF9AC-8EB9-F304-45B2-EEBCF434B182}"/>
              </a:ext>
            </a:extLst>
          </p:cNvPr>
          <p:cNvSpPr txBox="1">
            <a:spLocks noChangeArrowheads="1"/>
          </p:cNvSpPr>
          <p:nvPr/>
        </p:nvSpPr>
        <p:spPr bwMode="auto">
          <a:xfrm>
            <a:off x="47625" y="54102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000">
                <a:latin typeface="HGP創英角ｺﾞｼｯｸUB" panose="020B0900000000000000" pitchFamily="50" charset="-128"/>
                <a:ea typeface="HGP創英角ｺﾞｼｯｸUB" panose="020B0900000000000000" pitchFamily="50" charset="-128"/>
              </a:rPr>
              <a:t>※20〜30</a:t>
            </a:r>
            <a:r>
              <a:rPr lang="ja-JP" altLang="en-US" sz="2000">
                <a:latin typeface="HGP創英角ｺﾞｼｯｸUB" panose="020B0900000000000000" pitchFamily="50" charset="-128"/>
                <a:ea typeface="HGP創英角ｺﾞｼｯｸUB" panose="020B0900000000000000" pitchFamily="50" charset="-128"/>
              </a:rPr>
              <a:t>歳代で引いたカードは、カード係が持っておく</a:t>
            </a:r>
            <a:r>
              <a:rPr lang="ja-JP" altLang="en-US" sz="1800">
                <a:latin typeface="HGP創英角ｺﾞｼｯｸUB" panose="020B0900000000000000" pitchFamily="50" charset="-128"/>
                <a:ea typeface="HGP創英角ｺﾞｼｯｸUB" panose="020B0900000000000000" pitchFamily="50" charset="-128"/>
              </a:rPr>
              <a:t>（ワークシートの記入に必要）</a:t>
            </a:r>
            <a:endParaRPr lang="en-US" altLang="ja-JP" sz="1800">
              <a:latin typeface="HGP創英角ｺﾞｼｯｸUB" panose="020B0900000000000000" pitchFamily="50" charset="-128"/>
              <a:ea typeface="HGP創英角ｺﾞｼｯｸUB" panose="020B0900000000000000" pitchFamily="50" charset="-128"/>
            </a:endParaRPr>
          </a:p>
        </p:txBody>
      </p:sp>
      <p:grpSp>
        <p:nvGrpSpPr>
          <p:cNvPr id="50182" name="グループ化 2">
            <a:extLst>
              <a:ext uri="{FF2B5EF4-FFF2-40B4-BE49-F238E27FC236}">
                <a16:creationId xmlns:a16="http://schemas.microsoft.com/office/drawing/2014/main" id="{EE6B70BA-31BC-4523-713A-BEEAEEAD8A21}"/>
              </a:ext>
            </a:extLst>
          </p:cNvPr>
          <p:cNvGrpSpPr>
            <a:grpSpLocks/>
          </p:cNvGrpSpPr>
          <p:nvPr/>
        </p:nvGrpSpPr>
        <p:grpSpPr bwMode="auto">
          <a:xfrm>
            <a:off x="1165225" y="5856288"/>
            <a:ext cx="6813550" cy="714375"/>
            <a:chOff x="1131527" y="5856793"/>
            <a:chExt cx="6812828" cy="714472"/>
          </a:xfrm>
        </p:grpSpPr>
        <p:sp>
          <p:nvSpPr>
            <p:cNvPr id="2" name="正方形/長方形 1">
              <a:extLst>
                <a:ext uri="{FF2B5EF4-FFF2-40B4-BE49-F238E27FC236}">
                  <a16:creationId xmlns:a16="http://schemas.microsoft.com/office/drawing/2014/main" id="{7FFB16EA-ABC2-6365-4FEC-686C581D284D}"/>
                </a:ext>
              </a:extLst>
            </p:cNvPr>
            <p:cNvSpPr/>
            <p:nvPr/>
          </p:nvSpPr>
          <p:spPr bwMode="auto">
            <a:xfrm>
              <a:off x="1131527" y="5885372"/>
              <a:ext cx="1871465" cy="674779"/>
            </a:xfrm>
            <a:prstGeom prst="rect">
              <a:avLst/>
            </a:prstGeom>
            <a:solidFill>
              <a:srgbClr val="07A3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ja-JP" altLang="en-US"/>
            </a:p>
          </p:txBody>
        </p:sp>
        <p:sp>
          <p:nvSpPr>
            <p:cNvPr id="50200" name="テキスト ボックス 1">
              <a:extLst>
                <a:ext uri="{FF2B5EF4-FFF2-40B4-BE49-F238E27FC236}">
                  <a16:creationId xmlns:a16="http://schemas.microsoft.com/office/drawing/2014/main" id="{E1306940-3E7C-E651-6362-A0E6336669BD}"/>
                </a:ext>
              </a:extLst>
            </p:cNvPr>
            <p:cNvSpPr txBox="1">
              <a:spLocks noChangeArrowheads="1"/>
            </p:cNvSpPr>
            <p:nvPr/>
          </p:nvSpPr>
          <p:spPr bwMode="auto">
            <a:xfrm>
              <a:off x="1131527" y="6022975"/>
              <a:ext cx="1871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chemeClr val="bg1"/>
                  </a:solidFill>
                  <a:latin typeface="HGP創英角ｺﾞｼｯｸUB" panose="020B0900000000000000" pitchFamily="50" charset="-128"/>
                  <a:ea typeface="HGP創英角ｺﾞｼｯｸUB" panose="020B0900000000000000" pitchFamily="50" charset="-128"/>
                </a:rPr>
                <a:t>収入カード</a:t>
              </a:r>
              <a:endParaRPr lang="en-US" altLang="ja-JP" sz="20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0" name="正方形/長方形 19">
              <a:extLst>
                <a:ext uri="{FF2B5EF4-FFF2-40B4-BE49-F238E27FC236}">
                  <a16:creationId xmlns:a16="http://schemas.microsoft.com/office/drawing/2014/main" id="{C5FB4928-C720-432C-4C86-4653D250A179}"/>
                </a:ext>
              </a:extLst>
            </p:cNvPr>
            <p:cNvSpPr/>
            <p:nvPr/>
          </p:nvSpPr>
          <p:spPr bwMode="auto">
            <a:xfrm>
              <a:off x="5072872" y="5885372"/>
              <a:ext cx="2871483" cy="665252"/>
            </a:xfrm>
            <a:prstGeom prst="rect">
              <a:avLst/>
            </a:prstGeom>
            <a:solidFill>
              <a:srgbClr val="8E64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ja-JP" altLang="en-US"/>
            </a:p>
          </p:txBody>
        </p:sp>
        <p:sp>
          <p:nvSpPr>
            <p:cNvPr id="50202" name="テキスト ボックス 1">
              <a:extLst>
                <a:ext uri="{FF2B5EF4-FFF2-40B4-BE49-F238E27FC236}">
                  <a16:creationId xmlns:a16="http://schemas.microsoft.com/office/drawing/2014/main" id="{31E5F33F-3D95-F06C-0B7F-1B8FC4E69078}"/>
                </a:ext>
              </a:extLst>
            </p:cNvPr>
            <p:cNvSpPr txBox="1">
              <a:spLocks noChangeArrowheads="1"/>
            </p:cNvSpPr>
            <p:nvPr/>
          </p:nvSpPr>
          <p:spPr bwMode="auto">
            <a:xfrm>
              <a:off x="5187590" y="5856793"/>
              <a:ext cx="2560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chemeClr val="bg1"/>
                  </a:solidFill>
                  <a:latin typeface="HGP創英角ｺﾞｼｯｸUB" panose="020B0900000000000000" pitchFamily="50" charset="-128"/>
                  <a:ea typeface="HGP創英角ｺﾞｼｯｸUB" panose="020B0900000000000000" pitchFamily="50" charset="-128"/>
                </a:rPr>
                <a:t>人生の選択カード</a:t>
              </a:r>
              <a:endParaRPr lang="en-US" altLang="ja-JP" sz="200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000">
                  <a:solidFill>
                    <a:schemeClr val="bg1"/>
                  </a:solidFill>
                  <a:latin typeface="HGP創英角ｺﾞｼｯｸUB" panose="020B0900000000000000" pitchFamily="50" charset="-128"/>
                  <a:ea typeface="HGP創英角ｺﾞｼｯｸUB" panose="020B0900000000000000" pitchFamily="50" charset="-128"/>
                </a:rPr>
                <a:t> </a:t>
              </a:r>
              <a:r>
                <a:rPr lang="ja-JP" altLang="en-US" sz="1800">
                  <a:solidFill>
                    <a:schemeClr val="bg1"/>
                  </a:solidFill>
                  <a:latin typeface="HGP創英角ｺﾞｼｯｸUB" panose="020B0900000000000000" pitchFamily="50" charset="-128"/>
                  <a:ea typeface="HGP創英角ｺﾞｼｯｸUB" panose="020B0900000000000000" pitchFamily="50" charset="-128"/>
                </a:rPr>
                <a:t>（結婚・子育て・住居）</a:t>
              </a:r>
              <a:endParaRPr lang="en-US" altLang="ja-JP" sz="180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0E68DEB7-57AF-397B-51A1-33795C768EDF}"/>
                </a:ext>
              </a:extLst>
            </p:cNvPr>
            <p:cNvSpPr/>
            <p:nvPr/>
          </p:nvSpPr>
          <p:spPr bwMode="auto">
            <a:xfrm>
              <a:off x="3071246" y="5885372"/>
              <a:ext cx="1931783" cy="674779"/>
            </a:xfrm>
            <a:prstGeom prst="rect">
              <a:avLst/>
            </a:prstGeom>
            <a:solidFill>
              <a:srgbClr val="119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ja-JP" altLang="en-US"/>
            </a:p>
          </p:txBody>
        </p:sp>
        <p:sp>
          <p:nvSpPr>
            <p:cNvPr id="50204" name="テキスト ボックス 1">
              <a:extLst>
                <a:ext uri="{FF2B5EF4-FFF2-40B4-BE49-F238E27FC236}">
                  <a16:creationId xmlns:a16="http://schemas.microsoft.com/office/drawing/2014/main" id="{193976FF-997B-3BF3-C9FB-2EFF860BBB14}"/>
                </a:ext>
              </a:extLst>
            </p:cNvPr>
            <p:cNvSpPr txBox="1">
              <a:spLocks noChangeArrowheads="1"/>
            </p:cNvSpPr>
            <p:nvPr/>
          </p:nvSpPr>
          <p:spPr bwMode="auto">
            <a:xfrm>
              <a:off x="3252788" y="5864828"/>
              <a:ext cx="15954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solidFill>
                    <a:schemeClr val="bg1"/>
                  </a:solidFill>
                  <a:latin typeface="HGP創英角ｺﾞｼｯｸUB" panose="020B0900000000000000" pitchFamily="50" charset="-128"/>
                  <a:ea typeface="HGP創英角ｺﾞｼｯｸUB" panose="020B0900000000000000" pitchFamily="50" charset="-128"/>
                </a:rPr>
                <a:t>基本生活</a:t>
              </a:r>
              <a:endParaRPr lang="en-US" altLang="ja-JP" sz="200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2000">
                  <a:solidFill>
                    <a:schemeClr val="bg1"/>
                  </a:solidFill>
                  <a:latin typeface="HGP創英角ｺﾞｼｯｸUB" panose="020B0900000000000000" pitchFamily="50" charset="-128"/>
                  <a:ea typeface="HGP創英角ｺﾞｼｯｸUB" panose="020B0900000000000000" pitchFamily="50" charset="-128"/>
                </a:rPr>
                <a:t>支出カード</a:t>
              </a:r>
              <a:endParaRPr lang="en-US" altLang="ja-JP" sz="2000">
                <a:solidFill>
                  <a:schemeClr val="bg1"/>
                </a:solidFill>
                <a:latin typeface="HGP創英角ｺﾞｼｯｸUB" panose="020B0900000000000000" pitchFamily="50" charset="-128"/>
                <a:ea typeface="HGP創英角ｺﾞｼｯｸUB" panose="020B0900000000000000" pitchFamily="50" charset="-128"/>
              </a:endParaRPr>
            </a:p>
          </p:txBody>
        </p:sp>
      </p:grpSp>
      <p:grpSp>
        <p:nvGrpSpPr>
          <p:cNvPr id="50183" name="グループ化 4">
            <a:extLst>
              <a:ext uri="{FF2B5EF4-FFF2-40B4-BE49-F238E27FC236}">
                <a16:creationId xmlns:a16="http://schemas.microsoft.com/office/drawing/2014/main" id="{4098404F-1C61-AE66-2681-D0436EA693F1}"/>
              </a:ext>
            </a:extLst>
          </p:cNvPr>
          <p:cNvGrpSpPr>
            <a:grpSpLocks/>
          </p:cNvGrpSpPr>
          <p:nvPr/>
        </p:nvGrpSpPr>
        <p:grpSpPr bwMode="auto">
          <a:xfrm>
            <a:off x="382588" y="2346325"/>
            <a:ext cx="8389937" cy="2979738"/>
            <a:chOff x="507923" y="2345779"/>
            <a:chExt cx="8387991" cy="2979683"/>
          </a:xfrm>
        </p:grpSpPr>
        <p:pic>
          <p:nvPicPr>
            <p:cNvPr id="50184" name="Picture 3">
              <a:extLst>
                <a:ext uri="{FF2B5EF4-FFF2-40B4-BE49-F238E27FC236}">
                  <a16:creationId xmlns:a16="http://schemas.microsoft.com/office/drawing/2014/main" id="{E2BAEED9-74B7-E0BD-EAAA-611B92ABF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718" y="2345779"/>
              <a:ext cx="2053196"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5" name="Picture 9">
              <a:extLst>
                <a:ext uri="{FF2B5EF4-FFF2-40B4-BE49-F238E27FC236}">
                  <a16:creationId xmlns:a16="http://schemas.microsoft.com/office/drawing/2014/main" id="{58958C6E-2E84-30C4-0D37-FE48992C8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28" y="2345779"/>
              <a:ext cx="2015303"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6" name="Picture 6">
              <a:extLst>
                <a:ext uri="{FF2B5EF4-FFF2-40B4-BE49-F238E27FC236}">
                  <a16:creationId xmlns:a16="http://schemas.microsoft.com/office/drawing/2014/main" id="{9D6E99DB-9A05-C573-E4D5-E505A7C1F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303" y="3885462"/>
              <a:ext cx="2002167"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7" name="Picture 11">
              <a:extLst>
                <a:ext uri="{FF2B5EF4-FFF2-40B4-BE49-F238E27FC236}">
                  <a16:creationId xmlns:a16="http://schemas.microsoft.com/office/drawing/2014/main" id="{D4FC2DD0-29BF-7E09-5437-03167D1C1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194" y="2345779"/>
              <a:ext cx="200711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8" name="Picture 12">
              <a:extLst>
                <a:ext uri="{FF2B5EF4-FFF2-40B4-BE49-F238E27FC236}">
                  <a16:creationId xmlns:a16="http://schemas.microsoft.com/office/drawing/2014/main" id="{4FDD63A5-EC83-0026-C267-FA039E264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389" y="2345779"/>
              <a:ext cx="2005333"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9" name="図 2">
              <a:extLst>
                <a:ext uri="{FF2B5EF4-FFF2-40B4-BE49-F238E27FC236}">
                  <a16:creationId xmlns:a16="http://schemas.microsoft.com/office/drawing/2014/main" id="{6FBCB484-001D-24D6-D7AD-7848A033AA1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66549" y="3885462"/>
              <a:ext cx="2036206"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図 2">
              <a:extLst>
                <a:ext uri="{FF2B5EF4-FFF2-40B4-BE49-F238E27FC236}">
                  <a16:creationId xmlns:a16="http://schemas.microsoft.com/office/drawing/2014/main" id="{A2B849B2-AAD4-8940-D1C3-4DEF51D8AEA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980" y="3885462"/>
              <a:ext cx="2097575"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テキスト ボックス 1">
              <a:extLst>
                <a:ext uri="{FF2B5EF4-FFF2-40B4-BE49-F238E27FC236}">
                  <a16:creationId xmlns:a16="http://schemas.microsoft.com/office/drawing/2014/main" id="{42AADE2D-9E80-A490-E167-7AB33B0EEC53}"/>
                </a:ext>
              </a:extLst>
            </p:cNvPr>
            <p:cNvSpPr txBox="1">
              <a:spLocks noChangeArrowheads="1"/>
            </p:cNvSpPr>
            <p:nvPr/>
          </p:nvSpPr>
          <p:spPr bwMode="auto">
            <a:xfrm>
              <a:off x="6839979" y="3176135"/>
              <a:ext cx="2053196"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a:t>
              </a:r>
              <a:r>
                <a:rPr lang="en-US" altLang="ja-JP" sz="1400">
                  <a:latin typeface="HG創英角ｺﾞｼｯｸUB" panose="020B0909000000000000" pitchFamily="49" charset="-128"/>
                  <a:ea typeface="HG創英角ｺﾞｼｯｸUB" panose="020B0909000000000000" pitchFamily="49" charset="-128"/>
                </a:rPr>
                <a:t>※</a:t>
              </a:r>
              <a:r>
                <a:rPr lang="ja-JP" altLang="en-US" sz="1400">
                  <a:latin typeface="HG創英角ｺﾞｼｯｸUB" panose="020B0909000000000000" pitchFamily="49" charset="-128"/>
                  <a:ea typeface="HG創英角ｺﾞｼｯｸUB" panose="020B0909000000000000" pitchFamily="49" charset="-128"/>
                </a:rPr>
                <a:t>残り２枚）</a:t>
              </a:r>
              <a:endParaRPr lang="en-US" altLang="ja-JP" sz="1400">
                <a:latin typeface="HG創英角ｺﾞｼｯｸUB" panose="020B0909000000000000" pitchFamily="49" charset="-128"/>
                <a:ea typeface="HG創英角ｺﾞｼｯｸUB" panose="020B0909000000000000" pitchFamily="49" charset="-128"/>
              </a:endParaRPr>
            </a:p>
          </p:txBody>
        </p:sp>
        <p:sp>
          <p:nvSpPr>
            <p:cNvPr id="50192" name="テキスト ボックス 1">
              <a:extLst>
                <a:ext uri="{FF2B5EF4-FFF2-40B4-BE49-F238E27FC236}">
                  <a16:creationId xmlns:a16="http://schemas.microsoft.com/office/drawing/2014/main" id="{7E437B21-4421-EEA2-CDD4-0D83D4326E0A}"/>
                </a:ext>
              </a:extLst>
            </p:cNvPr>
            <p:cNvSpPr txBox="1">
              <a:spLocks noChangeArrowheads="1"/>
            </p:cNvSpPr>
            <p:nvPr/>
          </p:nvSpPr>
          <p:spPr bwMode="auto">
            <a:xfrm>
              <a:off x="507923" y="3530317"/>
              <a:ext cx="21505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a:latin typeface="HG創英角ｺﾞｼｯｸUB" panose="020B0909000000000000" pitchFamily="49" charset="-128"/>
                  <a:ea typeface="HG創英角ｺﾞｼｯｸUB" panose="020B0909000000000000" pitchFamily="49" charset="-128"/>
                </a:rPr>
                <a:t>※</a:t>
              </a:r>
              <a:r>
                <a:rPr lang="ja-JP" altLang="en-US" sz="1100">
                  <a:latin typeface="HG創英角ｺﾞｼｯｸUB" panose="020B0909000000000000" pitchFamily="49" charset="-128"/>
                  <a:ea typeface="HG創英角ｺﾞｼｯｸUB" panose="020B0909000000000000" pitchFamily="49" charset="-128"/>
                </a:rPr>
                <a:t>一度引いたカードは戻さない</a:t>
              </a:r>
              <a:endParaRPr lang="en-US" altLang="ja-JP" sz="1100">
                <a:latin typeface="HG創英角ｺﾞｼｯｸUB" panose="020B0909000000000000" pitchFamily="49" charset="-128"/>
                <a:ea typeface="HG創英角ｺﾞｼｯｸUB" panose="020B0909000000000000" pitchFamily="49" charset="-128"/>
              </a:endParaRPr>
            </a:p>
          </p:txBody>
        </p:sp>
        <p:sp>
          <p:nvSpPr>
            <p:cNvPr id="50193" name="テキスト ボックス 1">
              <a:extLst>
                <a:ext uri="{FF2B5EF4-FFF2-40B4-BE49-F238E27FC236}">
                  <a16:creationId xmlns:a16="http://schemas.microsoft.com/office/drawing/2014/main" id="{8B13A9C0-5003-81BC-4B94-89468A1D04CE}"/>
                </a:ext>
              </a:extLst>
            </p:cNvPr>
            <p:cNvSpPr txBox="1">
              <a:spLocks noChangeArrowheads="1"/>
            </p:cNvSpPr>
            <p:nvPr/>
          </p:nvSpPr>
          <p:spPr bwMode="auto">
            <a:xfrm>
              <a:off x="2783661" y="3171742"/>
              <a:ext cx="1755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（３枚）</a:t>
              </a:r>
              <a:endParaRPr lang="en-US" altLang="ja-JP" sz="1400">
                <a:latin typeface="HG創英角ｺﾞｼｯｸUB" panose="020B0909000000000000" pitchFamily="49" charset="-128"/>
                <a:ea typeface="HG創英角ｺﾞｼｯｸUB" panose="020B0909000000000000" pitchFamily="49" charset="-128"/>
              </a:endParaRPr>
            </a:p>
          </p:txBody>
        </p:sp>
        <p:sp>
          <p:nvSpPr>
            <p:cNvPr id="50194" name="テキスト ボックス 1">
              <a:extLst>
                <a:ext uri="{FF2B5EF4-FFF2-40B4-BE49-F238E27FC236}">
                  <a16:creationId xmlns:a16="http://schemas.microsoft.com/office/drawing/2014/main" id="{E3E9780D-F2CA-0A46-FA48-8F2388C957BA}"/>
                </a:ext>
              </a:extLst>
            </p:cNvPr>
            <p:cNvSpPr txBox="1">
              <a:spLocks noChangeArrowheads="1"/>
            </p:cNvSpPr>
            <p:nvPr/>
          </p:nvSpPr>
          <p:spPr bwMode="auto">
            <a:xfrm>
              <a:off x="4904415" y="3171741"/>
              <a:ext cx="1755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（４枚）</a:t>
              </a:r>
              <a:endParaRPr lang="en-US" altLang="ja-JP" sz="1400">
                <a:latin typeface="HG創英角ｺﾞｼｯｸUB" panose="020B0909000000000000" pitchFamily="49" charset="-128"/>
                <a:ea typeface="HG創英角ｺﾞｼｯｸUB" panose="020B0909000000000000" pitchFamily="49" charset="-128"/>
              </a:endParaRPr>
            </a:p>
          </p:txBody>
        </p:sp>
        <p:sp>
          <p:nvSpPr>
            <p:cNvPr id="50195" name="テキスト ボックス 1">
              <a:extLst>
                <a:ext uri="{FF2B5EF4-FFF2-40B4-BE49-F238E27FC236}">
                  <a16:creationId xmlns:a16="http://schemas.microsoft.com/office/drawing/2014/main" id="{F573D76B-8940-6F3E-A52F-CFF0C6D3A62C}"/>
                </a:ext>
              </a:extLst>
            </p:cNvPr>
            <p:cNvSpPr txBox="1">
              <a:spLocks noChangeArrowheads="1"/>
            </p:cNvSpPr>
            <p:nvPr/>
          </p:nvSpPr>
          <p:spPr bwMode="auto">
            <a:xfrm>
              <a:off x="1695879" y="4820650"/>
              <a:ext cx="17557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（２枚）</a:t>
              </a:r>
              <a:endParaRPr lang="en-US" altLang="ja-JP" sz="1400">
                <a:latin typeface="HG創英角ｺﾞｼｯｸUB" panose="020B0909000000000000" pitchFamily="49" charset="-128"/>
                <a:ea typeface="HG創英角ｺﾞｼｯｸUB" panose="020B0909000000000000" pitchFamily="49" charset="-128"/>
              </a:endParaRPr>
            </a:p>
          </p:txBody>
        </p:sp>
        <p:sp>
          <p:nvSpPr>
            <p:cNvPr id="50196" name="テキスト ボックス 1">
              <a:extLst>
                <a:ext uri="{FF2B5EF4-FFF2-40B4-BE49-F238E27FC236}">
                  <a16:creationId xmlns:a16="http://schemas.microsoft.com/office/drawing/2014/main" id="{CAD2A963-FDA9-2A37-71E7-7D571B957523}"/>
                </a:ext>
              </a:extLst>
            </p:cNvPr>
            <p:cNvSpPr txBox="1">
              <a:spLocks noChangeArrowheads="1"/>
            </p:cNvSpPr>
            <p:nvPr/>
          </p:nvSpPr>
          <p:spPr bwMode="auto">
            <a:xfrm>
              <a:off x="3684805" y="4756151"/>
              <a:ext cx="2017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（１枚）</a:t>
              </a:r>
              <a:endParaRPr lang="en-US" altLang="ja-JP" sz="1400">
                <a:latin typeface="HG創英角ｺﾞｼｯｸUB" panose="020B0909000000000000" pitchFamily="49" charset="-128"/>
                <a:ea typeface="HG創英角ｺﾞｼｯｸUB" panose="020B0909000000000000" pitchFamily="49" charset="-128"/>
              </a:endParaRPr>
            </a:p>
          </p:txBody>
        </p:sp>
        <p:sp>
          <p:nvSpPr>
            <p:cNvPr id="50197" name="テキスト ボックス 1">
              <a:extLst>
                <a:ext uri="{FF2B5EF4-FFF2-40B4-BE49-F238E27FC236}">
                  <a16:creationId xmlns:a16="http://schemas.microsoft.com/office/drawing/2014/main" id="{27E64DB7-94BE-A069-6F87-FACE1610575B}"/>
                </a:ext>
              </a:extLst>
            </p:cNvPr>
            <p:cNvSpPr txBox="1">
              <a:spLocks noChangeArrowheads="1"/>
            </p:cNvSpPr>
            <p:nvPr/>
          </p:nvSpPr>
          <p:spPr bwMode="auto">
            <a:xfrm>
              <a:off x="5765005" y="4756151"/>
              <a:ext cx="2017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（３枚）</a:t>
              </a:r>
              <a:endParaRPr lang="en-US" altLang="ja-JP" sz="1400">
                <a:latin typeface="HG創英角ｺﾞｼｯｸUB" panose="020B0909000000000000" pitchFamily="49" charset="-128"/>
                <a:ea typeface="HG創英角ｺﾞｼｯｸUB" panose="020B0909000000000000" pitchFamily="49" charset="-128"/>
              </a:endParaRPr>
            </a:p>
          </p:txBody>
        </p:sp>
        <p:sp>
          <p:nvSpPr>
            <p:cNvPr id="50198" name="テキスト ボックス 1">
              <a:extLst>
                <a:ext uri="{FF2B5EF4-FFF2-40B4-BE49-F238E27FC236}">
                  <a16:creationId xmlns:a16="http://schemas.microsoft.com/office/drawing/2014/main" id="{26E09B16-39EF-416C-2F14-726CEBC60F4E}"/>
                </a:ext>
              </a:extLst>
            </p:cNvPr>
            <p:cNvSpPr txBox="1">
              <a:spLocks noChangeArrowheads="1"/>
            </p:cNvSpPr>
            <p:nvPr/>
          </p:nvSpPr>
          <p:spPr bwMode="auto">
            <a:xfrm>
              <a:off x="693591" y="3166066"/>
              <a:ext cx="17557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a:t>
              </a:r>
              <a:r>
                <a:rPr lang="en-US" altLang="ja-JP" sz="1400">
                  <a:latin typeface="HG創英角ｺﾞｼｯｸUB" panose="020B0909000000000000" pitchFamily="49" charset="-128"/>
                  <a:ea typeface="HG創英角ｺﾞｼｯｸUB" panose="020B0909000000000000" pitchFamily="49" charset="-128"/>
                </a:rPr>
                <a:t>16</a:t>
              </a:r>
              <a:r>
                <a:rPr lang="ja-JP" altLang="en-US" sz="1400">
                  <a:latin typeface="HG創英角ｺﾞｼｯｸUB" panose="020B0909000000000000" pitchFamily="49" charset="-128"/>
                  <a:ea typeface="HG創英角ｺﾞｼｯｸUB" panose="020B0909000000000000" pitchFamily="49" charset="-128"/>
                </a:rPr>
                <a:t>枚）</a:t>
              </a:r>
              <a:endParaRPr lang="en-US" altLang="ja-JP" sz="1400">
                <a:latin typeface="HG創英角ｺﾞｼｯｸUB" panose="020B0909000000000000" pitchFamily="49" charset="-128"/>
                <a:ea typeface="HG創英角ｺﾞｼｯｸUB" panose="020B0909000000000000" pitchFamily="49" charset="-128"/>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72657AB1-FDF7-CE8B-4E4B-52B718850892}"/>
              </a:ext>
            </a:extLst>
          </p:cNvPr>
          <p:cNvSpPr txBox="1">
            <a:spLocks noChangeArrowheads="1"/>
          </p:cNvSpPr>
          <p:nvPr/>
        </p:nvSpPr>
        <p:spPr bwMode="auto">
          <a:xfrm>
            <a:off x="0" y="923925"/>
            <a:ext cx="9144000" cy="5724525"/>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auto" hangingPunct="1">
              <a:spcBef>
                <a:spcPct val="0"/>
              </a:spcBef>
              <a:spcAft>
                <a:spcPts val="0"/>
              </a:spcAft>
              <a:buFontTx/>
              <a:buNone/>
              <a:defRPr/>
            </a:pPr>
            <a:r>
              <a:rPr lang="en-US" altLang="ja-JP" sz="6000" u="sng" dirty="0">
                <a:latin typeface="HGP創英角ｺﾞｼｯｸUB" pitchFamily="50" charset="-128"/>
                <a:ea typeface="HGP創英角ｺﾞｼｯｸUB" pitchFamily="50" charset="-128"/>
              </a:rPr>
              <a:t>40</a:t>
            </a:r>
            <a:r>
              <a:rPr lang="ja-JP" altLang="en-US" sz="6000" u="sng" dirty="0">
                <a:latin typeface="HGP創英角ｺﾞｼｯｸUB" pitchFamily="50" charset="-128"/>
                <a:ea typeface="HGP創英角ｺﾞｼｯｸUB" pitchFamily="50" charset="-128"/>
              </a:rPr>
              <a:t>歳代の人生</a:t>
            </a:r>
            <a:endParaRPr lang="en-US" altLang="ja-JP" sz="6000" u="sng"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1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1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en-US" altLang="ja-JP" sz="4400" dirty="0">
                <a:latin typeface="HGP創英角ｺﾞｼｯｸUB" pitchFamily="50" charset="-128"/>
                <a:ea typeface="HGP創英角ｺﾞｼｯｸUB" pitchFamily="50" charset="-128"/>
              </a:rPr>
              <a:t>40</a:t>
            </a:r>
            <a:r>
              <a:rPr lang="ja-JP" altLang="en-US" sz="4400" dirty="0">
                <a:latin typeface="HGP創英角ｺﾞｼｯｸUB" pitchFamily="50" charset="-128"/>
                <a:ea typeface="HGP創英角ｺﾞｼｯｸUB" pitchFamily="50" charset="-128"/>
              </a:rPr>
              <a:t>歳代は、人生設計の見直し。</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chemeClr val="accent6"/>
                </a:solidFill>
                <a:latin typeface="HGP創英角ｺﾞｼｯｸUB" pitchFamily="50" charset="-128"/>
                <a:ea typeface="HGP創英角ｺﾞｼｯｸUB" pitchFamily="50" charset="-128"/>
              </a:rPr>
              <a:t>転職</a:t>
            </a:r>
            <a:r>
              <a:rPr lang="ja-JP" altLang="en-US" sz="4400" dirty="0">
                <a:latin typeface="HGP創英角ｺﾞｼｯｸUB" pitchFamily="50" charset="-128"/>
                <a:ea typeface="HGP創英角ｺﾞｼｯｸUB" pitchFamily="50" charset="-128"/>
              </a:rPr>
              <a:t>」「</a:t>
            </a:r>
            <a:r>
              <a:rPr lang="ja-JP" altLang="en-US" sz="4400" dirty="0">
                <a:solidFill>
                  <a:srgbClr val="00B0F0"/>
                </a:solidFill>
                <a:latin typeface="HGP創英角ｺﾞｼｯｸUB" pitchFamily="50" charset="-128"/>
                <a:ea typeface="HGP創英角ｺﾞｼｯｸUB" pitchFamily="50" charset="-128"/>
              </a:rPr>
              <a:t>支出の見直し</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rgbClr val="7030A0"/>
                </a:solidFill>
                <a:latin typeface="HGP創英角ｺﾞｼｯｸUB" pitchFamily="50" charset="-128"/>
                <a:ea typeface="HGP創英角ｺﾞｼｯｸUB" pitchFamily="50" charset="-128"/>
              </a:rPr>
              <a:t>自動車の購入</a:t>
            </a:r>
            <a:r>
              <a:rPr lang="ja-JP" altLang="en-US" sz="4400" dirty="0">
                <a:latin typeface="HGP創英角ｺﾞｼｯｸUB" pitchFamily="50" charset="-128"/>
                <a:ea typeface="HGP創英角ｺﾞｼｯｸUB" pitchFamily="50" charset="-128"/>
              </a:rPr>
              <a:t>」「</a:t>
            </a:r>
            <a:r>
              <a:rPr lang="ja-JP" altLang="en-US" sz="4400" dirty="0">
                <a:solidFill>
                  <a:schemeClr val="bg2">
                    <a:lumMod val="50000"/>
                  </a:schemeClr>
                </a:solidFill>
                <a:latin typeface="HGP創英角ｺﾞｼｯｸUB" pitchFamily="50" charset="-128"/>
                <a:ea typeface="HGP創英角ｺﾞｼｯｸUB" pitchFamily="50" charset="-128"/>
              </a:rPr>
              <a:t>保険</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rgbClr val="FF0000"/>
                </a:solidFill>
                <a:latin typeface="HGP創英角ｺﾞｼｯｸUB" pitchFamily="50" charset="-128"/>
                <a:ea typeface="HGP創英角ｺﾞｼｯｸUB" pitchFamily="50" charset="-128"/>
              </a:rPr>
              <a:t>イベント＆アクシデント</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を体験していきます。</a:t>
            </a:r>
          </a:p>
          <a:p>
            <a:pPr algn="ctr" eaLnBrk="1" fontAlgn="auto" hangingPunct="1">
              <a:spcBef>
                <a:spcPct val="0"/>
              </a:spcBef>
              <a:spcAft>
                <a:spcPts val="0"/>
              </a:spcAft>
              <a:buFontTx/>
              <a:buNone/>
              <a:defRPr/>
            </a:pPr>
            <a:endParaRPr lang="en-US" altLang="ja-JP" sz="5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000" dirty="0">
              <a:latin typeface="HGP創英角ｺﾞｼｯｸUB" pitchFamily="50" charset="-128"/>
              <a:ea typeface="HGP創英角ｺﾞｼｯｸUB" pitchFamily="50" charset="-128"/>
            </a:endParaRPr>
          </a:p>
        </p:txBody>
      </p:sp>
      <p:sp>
        <p:nvSpPr>
          <p:cNvPr id="51203" name="テキスト ボックス 3">
            <a:extLst>
              <a:ext uri="{FF2B5EF4-FFF2-40B4-BE49-F238E27FC236}">
                <a16:creationId xmlns:a16="http://schemas.microsoft.com/office/drawing/2014/main" id="{324CCDF5-58BC-9767-FF8C-337864E50C2B}"/>
              </a:ext>
            </a:extLst>
          </p:cNvPr>
          <p:cNvSpPr txBox="1">
            <a:spLocks noChangeArrowheads="1"/>
          </p:cNvSpPr>
          <p:nvPr/>
        </p:nvSpPr>
        <p:spPr bwMode="auto">
          <a:xfrm>
            <a:off x="7993063" y="6524625"/>
            <a:ext cx="1116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32</a:t>
            </a:r>
          </a:p>
        </p:txBody>
      </p:sp>
      <p:grpSp>
        <p:nvGrpSpPr>
          <p:cNvPr id="51204" name="グループ化 4">
            <a:extLst>
              <a:ext uri="{FF2B5EF4-FFF2-40B4-BE49-F238E27FC236}">
                <a16:creationId xmlns:a16="http://schemas.microsoft.com/office/drawing/2014/main" id="{21100298-50F4-2BA4-B75F-3F46EF2AEA60}"/>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6BF4F63E-9D1C-A472-3F9A-757F757A2BF6}"/>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DA68B65A-2D5C-019A-A368-7BC46B8E9EA5}"/>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2">
            <a:extLst>
              <a:ext uri="{FF2B5EF4-FFF2-40B4-BE49-F238E27FC236}">
                <a16:creationId xmlns:a16="http://schemas.microsoft.com/office/drawing/2014/main" id="{A9A58944-1184-4216-116C-60D2B517E577}"/>
              </a:ext>
            </a:extLst>
          </p:cNvPr>
          <p:cNvSpPr txBox="1">
            <a:spLocks noChangeArrowheads="1"/>
          </p:cNvSpPr>
          <p:nvPr/>
        </p:nvSpPr>
        <p:spPr bwMode="auto">
          <a:xfrm>
            <a:off x="0" y="9080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「働き方」について考える　</a:t>
            </a:r>
            <a:r>
              <a:rPr lang="ja-JP" altLang="en-US" sz="2800" u="sng">
                <a:latin typeface="HGP創英角ｺﾞｼｯｸUB" panose="020B0900000000000000" pitchFamily="50" charset="-128"/>
                <a:ea typeface="HGP創英角ｺﾞｼｯｸUB" panose="020B0900000000000000" pitchFamily="50" charset="-128"/>
              </a:rPr>
              <a:t>（資料集</a:t>
            </a:r>
            <a:r>
              <a:rPr lang="en-US" altLang="ja-JP" sz="2800" u="sng">
                <a:latin typeface="HGP創英角ｺﾞｼｯｸUB" panose="020B0900000000000000" pitchFamily="50" charset="-128"/>
                <a:ea typeface="HGP創英角ｺﾞｼｯｸUB" panose="020B0900000000000000" pitchFamily="50" charset="-128"/>
              </a:rPr>
              <a:t>p8</a:t>
            </a:r>
            <a:r>
              <a:rPr lang="ja-JP" altLang="en-US" sz="2800" u="sng">
                <a:latin typeface="HGP創英角ｺﾞｼｯｸUB" panose="020B0900000000000000" pitchFamily="50" charset="-128"/>
                <a:ea typeface="HGP創英角ｺﾞｼｯｸUB" panose="020B0900000000000000" pitchFamily="50" charset="-128"/>
              </a:rPr>
              <a:t>～</a:t>
            </a:r>
            <a:r>
              <a:rPr lang="en-US" altLang="ja-JP" sz="2800" u="sng">
                <a:latin typeface="HGP創英角ｺﾞｼｯｸUB" panose="020B0900000000000000" pitchFamily="50" charset="-128"/>
                <a:ea typeface="HGP創英角ｺﾞｼｯｸUB" panose="020B0900000000000000" pitchFamily="50" charset="-128"/>
              </a:rPr>
              <a:t>11</a:t>
            </a:r>
            <a:r>
              <a:rPr lang="ja-JP" altLang="en-US" sz="2800" u="sng">
                <a:latin typeface="HGP創英角ｺﾞｼｯｸUB" panose="020B0900000000000000" pitchFamily="50" charset="-128"/>
                <a:ea typeface="HGP創英角ｺﾞｼｯｸUB" panose="020B0900000000000000" pitchFamily="50" charset="-128"/>
              </a:rPr>
              <a:t>）</a:t>
            </a:r>
            <a:endParaRPr lang="en-US" altLang="ja-JP" sz="2800" u="sng">
              <a:latin typeface="HGP創英角ｺﾞｼｯｸUB" panose="020B0900000000000000" pitchFamily="50" charset="-128"/>
              <a:ea typeface="HGP創英角ｺﾞｼｯｸUB" panose="020B0900000000000000" pitchFamily="50" charset="-128"/>
            </a:endParaRPr>
          </a:p>
        </p:txBody>
      </p:sp>
      <p:sp>
        <p:nvSpPr>
          <p:cNvPr id="52227" name="テキスト ボックス 13">
            <a:extLst>
              <a:ext uri="{FF2B5EF4-FFF2-40B4-BE49-F238E27FC236}">
                <a16:creationId xmlns:a16="http://schemas.microsoft.com/office/drawing/2014/main" id="{79F0B188-1255-3B8C-6171-BAD63FB9368A}"/>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33</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34821" name="テキスト ボックス 3">
            <a:extLst>
              <a:ext uri="{FF2B5EF4-FFF2-40B4-BE49-F238E27FC236}">
                <a16:creationId xmlns:a16="http://schemas.microsoft.com/office/drawing/2014/main" id="{E6A15AD3-B1EE-AAAF-C454-3AA632D5C771}"/>
              </a:ext>
            </a:extLst>
          </p:cNvPr>
          <p:cNvSpPr txBox="1">
            <a:spLocks noChangeArrowheads="1"/>
          </p:cNvSpPr>
          <p:nvPr/>
        </p:nvSpPr>
        <p:spPr bwMode="auto">
          <a:xfrm>
            <a:off x="250825" y="1554163"/>
            <a:ext cx="8642350" cy="4431983"/>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sz="2800" dirty="0">
                <a:latin typeface="HGP創英角ｺﾞｼｯｸUB" panose="020B0900000000000000" pitchFamily="50" charset="-128"/>
                <a:ea typeface="HGP創英角ｺﾞｼｯｸUB" panose="020B0900000000000000" pitchFamily="50" charset="-128"/>
              </a:rPr>
              <a:t>　「働き方」には、大きく分けて３つあります。</a:t>
            </a:r>
            <a:endParaRPr lang="en-US" altLang="ja-JP" sz="2800" dirty="0">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endParaRPr lang="en-US" altLang="ja-JP" sz="1000" dirty="0">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会社に勤める（勤め人）</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r>
              <a:rPr lang="ja-JP" altLang="en-US" sz="2400" dirty="0">
                <a:latin typeface="HGP創英角ｺﾞｼｯｸUB" panose="020B0900000000000000" pitchFamily="50" charset="-128"/>
                <a:ea typeface="HGP創英角ｺﾞｼｯｸUB" panose="020B0900000000000000" pitchFamily="50" charset="-128"/>
              </a:rPr>
              <a:t>　　　事業主に雇用されて、仕事の対価として報酬をもらう人。</a:t>
            </a:r>
            <a:endParaRPr lang="en-US" altLang="ja-JP" sz="2400" strike="dblStrike" dirty="0">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endParaRPr lang="en-US" altLang="ja-JP" sz="800" dirty="0">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起業する</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r>
              <a:rPr lang="ja-JP" altLang="en-US" sz="2400" dirty="0">
                <a:latin typeface="HGP創英角ｺﾞｼｯｸUB" panose="020B0900000000000000" pitchFamily="50" charset="-128"/>
                <a:ea typeface="HGP創英角ｺﾞｼｯｸUB" panose="020B0900000000000000" pitchFamily="50" charset="-128"/>
              </a:rPr>
              <a:t>　　　自分が経営者となり仕事を創り出していくこと。</a:t>
            </a:r>
            <a:endParaRPr lang="en-US" altLang="ja-JP" sz="2400" dirty="0">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endParaRPr lang="en-US" altLang="ja-JP" sz="800" dirty="0">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フリーランス</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r>
              <a:rPr lang="ja-JP" altLang="en-US" sz="2400" dirty="0">
                <a:latin typeface="HGP創英角ｺﾞｼｯｸUB" panose="020B0900000000000000" pitchFamily="50" charset="-128"/>
                <a:ea typeface="HGP創英角ｺﾞｼｯｸUB" panose="020B0900000000000000" pitchFamily="50" charset="-128"/>
              </a:rPr>
              <a:t>　　　特定の企業や団体、組織に所属せず、自らの才覚や技能を</a:t>
            </a:r>
            <a:endParaRPr lang="en-US" altLang="ja-JP" sz="2400" dirty="0">
              <a:latin typeface="HGP創英角ｺﾞｼｯｸUB" panose="020B0900000000000000" pitchFamily="50" charset="-128"/>
              <a:ea typeface="HGP創英角ｺﾞｼｯｸUB" panose="020B0900000000000000" pitchFamily="50" charset="-128"/>
            </a:endParaRPr>
          </a:p>
          <a:p>
            <a:pPr eaLnBrk="1" fontAlgn="auto" hangingPunct="1">
              <a:spcBef>
                <a:spcPct val="0"/>
              </a:spcBef>
              <a:spcAft>
                <a:spcPts val="0"/>
              </a:spcAft>
              <a:buFontTx/>
              <a:buNone/>
              <a:defRPr/>
            </a:pPr>
            <a:r>
              <a:rPr lang="ja-JP" altLang="en-US" sz="2400" dirty="0">
                <a:latin typeface="HGP創英角ｺﾞｼｯｸUB" panose="020B0900000000000000" pitchFamily="50" charset="-128"/>
                <a:ea typeface="HGP創英角ｺﾞｼｯｸUB" panose="020B0900000000000000" pitchFamily="50" charset="-128"/>
              </a:rPr>
              <a:t>　　　活かして社会的に独立した個人事業主のこと。</a:t>
            </a:r>
            <a:endParaRPr lang="en-US" altLang="ja-JP" sz="24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24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400" dirty="0">
                <a:latin typeface="HGP創英角ｺﾞｼｯｸUB" panose="020B0900000000000000" pitchFamily="50" charset="-128"/>
                <a:ea typeface="HGP創英角ｺﾞｼｯｸUB" panose="020B0900000000000000" pitchFamily="50" charset="-128"/>
              </a:rPr>
              <a:t>★ちなみに、全国の平均転職回数　２</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８回以上 </a:t>
            </a:r>
            <a:r>
              <a:rPr lang="ja-JP" altLang="en-US" sz="1600" dirty="0">
                <a:latin typeface="HGP創英角ｺﾞｼｯｸUB" panose="020B0900000000000000" pitchFamily="50" charset="-128"/>
                <a:ea typeface="HGP創英角ｺﾞｼｯｸUB" panose="020B0900000000000000" pitchFamily="50" charset="-128"/>
              </a:rPr>
              <a:t>  </a:t>
            </a:r>
            <a:endParaRPr lang="en-US" altLang="ja-JP" sz="1600" dirty="0">
              <a:latin typeface="HGP創英角ｺﾞｼｯｸUB" panose="020B0900000000000000" pitchFamily="50" charset="-128"/>
              <a:ea typeface="HGP創英角ｺﾞｼｯｸUB" panose="020B0900000000000000" pitchFamily="50" charset="-128"/>
            </a:endParaRPr>
          </a:p>
        </p:txBody>
      </p:sp>
      <p:grpSp>
        <p:nvGrpSpPr>
          <p:cNvPr id="52229" name="グループ化 6">
            <a:extLst>
              <a:ext uri="{FF2B5EF4-FFF2-40B4-BE49-F238E27FC236}">
                <a16:creationId xmlns:a16="http://schemas.microsoft.com/office/drawing/2014/main" id="{EF7664E9-88E9-7C34-AC77-C068F3959521}"/>
              </a:ext>
            </a:extLst>
          </p:cNvPr>
          <p:cNvGrpSpPr>
            <a:grpSpLocks/>
          </p:cNvGrpSpPr>
          <p:nvPr/>
        </p:nvGrpSpPr>
        <p:grpSpPr bwMode="auto">
          <a:xfrm>
            <a:off x="0" y="0"/>
            <a:ext cx="9144000" cy="757238"/>
            <a:chOff x="-406" y="0"/>
            <a:chExt cx="9144406" cy="757412"/>
          </a:xfrm>
        </p:grpSpPr>
        <p:sp>
          <p:nvSpPr>
            <p:cNvPr id="8" name="正方形/長方形 7">
              <a:extLst>
                <a:ext uri="{FF2B5EF4-FFF2-40B4-BE49-F238E27FC236}">
                  <a16:creationId xmlns:a16="http://schemas.microsoft.com/office/drawing/2014/main" id="{644F758B-4192-8AE8-F11C-5F51C4B8766F}"/>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9" name="正方形/長方形 8">
              <a:extLst>
                <a:ext uri="{FF2B5EF4-FFF2-40B4-BE49-F238E27FC236}">
                  <a16:creationId xmlns:a16="http://schemas.microsoft.com/office/drawing/2014/main" id="{665EE3E2-1C3B-029F-5BFD-F0B89407FCDA}"/>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52230" name="正方形/長方形 3">
            <a:extLst>
              <a:ext uri="{FF2B5EF4-FFF2-40B4-BE49-F238E27FC236}">
                <a16:creationId xmlns:a16="http://schemas.microsoft.com/office/drawing/2014/main" id="{5783B715-E5E5-AA0F-4C7A-F79462683822}"/>
              </a:ext>
            </a:extLst>
          </p:cNvPr>
          <p:cNvSpPr>
            <a:spLocks noChangeArrowheads="1"/>
          </p:cNvSpPr>
          <p:nvPr/>
        </p:nvSpPr>
        <p:spPr bwMode="auto">
          <a:xfrm>
            <a:off x="395288" y="6435725"/>
            <a:ext cx="787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latin typeface="Meiryo UI" panose="020B0604030504040204" pitchFamily="50" charset="-128"/>
                <a:ea typeface="Meiryo UI" panose="020B0604030504040204" pitchFamily="50" charset="-128"/>
              </a:rPr>
              <a:t>＊出典：厚生労働省「平成</a:t>
            </a:r>
            <a:r>
              <a:rPr lang="en-US" altLang="ja-JP" sz="1000">
                <a:latin typeface="Meiryo UI" panose="020B0604030504040204" pitchFamily="50" charset="-128"/>
                <a:ea typeface="Meiryo UI" panose="020B0604030504040204" pitchFamily="50" charset="-128"/>
              </a:rPr>
              <a:t>27</a:t>
            </a:r>
            <a:r>
              <a:rPr lang="ja-JP" altLang="en-US" sz="1000">
                <a:latin typeface="Meiryo UI" panose="020B0604030504040204" pitchFamily="50" charset="-128"/>
                <a:ea typeface="Meiryo UI" panose="020B0604030504040204" pitchFamily="50" charset="-128"/>
              </a:rPr>
              <a:t>年雇用の構造に関する実態調査（転職者実態調査）」より試算</a:t>
            </a:r>
          </a:p>
        </p:txBody>
      </p:sp>
      <p:sp>
        <p:nvSpPr>
          <p:cNvPr id="52231" name="正方形/長方形 3">
            <a:extLst>
              <a:ext uri="{FF2B5EF4-FFF2-40B4-BE49-F238E27FC236}">
                <a16:creationId xmlns:a16="http://schemas.microsoft.com/office/drawing/2014/main" id="{56B63A20-28AE-D9A6-F34A-12FFCC3741B8}"/>
              </a:ext>
            </a:extLst>
          </p:cNvPr>
          <p:cNvSpPr>
            <a:spLocks noChangeArrowheads="1"/>
          </p:cNvSpPr>
          <p:nvPr/>
        </p:nvSpPr>
        <p:spPr bwMode="auto">
          <a:xfrm>
            <a:off x="6197600" y="5441950"/>
            <a:ext cx="431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HGP創英角ｺﾞｼｯｸUB" panose="020B0900000000000000" pitchFamily="50" charset="-128"/>
                <a:ea typeface="HGP創英角ｺﾞｼｯｸUB" panose="020B0900000000000000" pitchFamily="50" charset="-128"/>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テキスト ボックス 13">
            <a:extLst>
              <a:ext uri="{FF2B5EF4-FFF2-40B4-BE49-F238E27FC236}">
                <a16:creationId xmlns:a16="http://schemas.microsoft.com/office/drawing/2014/main" id="{554D32B1-622A-0C5C-900F-39CCC7A99731}"/>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34</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53251" name="テキスト ボックス 2">
            <a:extLst>
              <a:ext uri="{FF2B5EF4-FFF2-40B4-BE49-F238E27FC236}">
                <a16:creationId xmlns:a16="http://schemas.microsoft.com/office/drawing/2014/main" id="{8DBFF180-1473-404C-1D1B-65301A67654D}"/>
              </a:ext>
            </a:extLst>
          </p:cNvPr>
          <p:cNvSpPr txBox="1">
            <a:spLocks noChangeArrowheads="1"/>
          </p:cNvSpPr>
          <p:nvPr/>
        </p:nvSpPr>
        <p:spPr bwMode="auto">
          <a:xfrm>
            <a:off x="179388" y="908050"/>
            <a:ext cx="84248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①　人生設計を見直す</a:t>
            </a:r>
            <a:endParaRPr lang="en-US" altLang="ja-JP">
              <a:latin typeface="HGP創英角ｺﾞｼｯｸUB" panose="020B0900000000000000" pitchFamily="50" charset="-128"/>
              <a:ea typeface="HGP創英角ｺﾞｼｯｸUB" panose="020B0900000000000000" pitchFamily="50" charset="-128"/>
            </a:endParaRPr>
          </a:p>
        </p:txBody>
      </p:sp>
      <p:sp>
        <p:nvSpPr>
          <p:cNvPr id="6" name="角丸四角形 5">
            <a:extLst>
              <a:ext uri="{FF2B5EF4-FFF2-40B4-BE49-F238E27FC236}">
                <a16:creationId xmlns:a16="http://schemas.microsoft.com/office/drawing/2014/main" id="{7CBB989F-C8C4-797E-8D66-A7B3A3CE0921}"/>
              </a:ext>
            </a:extLst>
          </p:cNvPr>
          <p:cNvSpPr/>
          <p:nvPr/>
        </p:nvSpPr>
        <p:spPr>
          <a:xfrm>
            <a:off x="250825" y="1495425"/>
            <a:ext cx="8718550" cy="2654300"/>
          </a:xfrm>
          <a:prstGeom prst="roundRect">
            <a:avLst>
              <a:gd name="adj" fmla="val 11199"/>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 name="テキスト ボックス 3">
            <a:extLst>
              <a:ext uri="{FF2B5EF4-FFF2-40B4-BE49-F238E27FC236}">
                <a16:creationId xmlns:a16="http://schemas.microsoft.com/office/drawing/2014/main" id="{54968739-466C-FF03-6DD8-26EDB1C6DF63}"/>
              </a:ext>
            </a:extLst>
          </p:cNvPr>
          <p:cNvSpPr txBox="1">
            <a:spLocks noChangeArrowheads="1"/>
          </p:cNvSpPr>
          <p:nvPr/>
        </p:nvSpPr>
        <p:spPr bwMode="auto">
          <a:xfrm>
            <a:off x="323850" y="1522413"/>
            <a:ext cx="8642350" cy="2554287"/>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a:t>
            </a:r>
            <a:r>
              <a:rPr lang="ja-JP" altLang="en-US" sz="2800" dirty="0">
                <a:solidFill>
                  <a:schemeClr val="accent6"/>
                </a:solidFill>
                <a:latin typeface="HGP創英角ｺﾞｼｯｸUB" pitchFamily="50" charset="-128"/>
                <a:ea typeface="HGP創英角ｺﾞｼｯｸUB" pitchFamily="50" charset="-128"/>
              </a:rPr>
              <a:t>「転職カード」</a:t>
            </a:r>
            <a:r>
              <a:rPr lang="en-US" altLang="ja-JP" sz="2800" dirty="0">
                <a:latin typeface="HGP創英角ｺﾞｼｯｸUB" pitchFamily="50" charset="-128"/>
                <a:ea typeface="HGP創英角ｺﾞｼｯｸUB" pitchFamily="50" charset="-128"/>
              </a:rPr>
              <a:t>3</a:t>
            </a:r>
            <a:r>
              <a:rPr lang="ja-JP" altLang="en-US" sz="2800" dirty="0">
                <a:latin typeface="HGP創英角ｺﾞｼｯｸUB" pitchFamily="50" charset="-128"/>
                <a:ea typeface="HGP創英角ｺﾞｼｯｸUB" pitchFamily="50" charset="-128"/>
              </a:rPr>
              <a:t>枚、</a:t>
            </a:r>
            <a:r>
              <a:rPr lang="ja-JP" altLang="en-US" sz="2800" dirty="0">
                <a:solidFill>
                  <a:schemeClr val="accent1"/>
                </a:solidFill>
                <a:latin typeface="HGP創英角ｺﾞｼｯｸUB" pitchFamily="50" charset="-128"/>
                <a:ea typeface="HGP創英角ｺﾞｼｯｸUB" pitchFamily="50" charset="-128"/>
              </a:rPr>
              <a:t>「基本生活支出カード」</a:t>
            </a:r>
            <a:r>
              <a:rPr lang="ja-JP" altLang="en-US" sz="2800" dirty="0">
                <a:latin typeface="HGP創英角ｺﾞｼｯｸUB" pitchFamily="50" charset="-128"/>
                <a:ea typeface="HGP創英角ｺﾞｼｯｸUB" pitchFamily="50" charset="-128"/>
              </a:rPr>
              <a:t>残り</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a:t>
            </a:r>
            <a:r>
              <a:rPr lang="en-US" altLang="ja-JP" sz="2800" dirty="0">
                <a:latin typeface="HGP創英角ｺﾞｼｯｸUB" pitchFamily="50" charset="-128"/>
                <a:ea typeface="HGP創英角ｺﾞｼｯｸUB" pitchFamily="50" charset="-128"/>
              </a:rPr>
              <a:t>2</a:t>
            </a:r>
            <a:r>
              <a:rPr lang="ja-JP" altLang="en-US" sz="2800" dirty="0">
                <a:latin typeface="HGP創英角ｺﾞｼｯｸUB" pitchFamily="50" charset="-128"/>
                <a:ea typeface="HGP創英角ｺﾞｼｯｸUB" pitchFamily="50" charset="-128"/>
              </a:rPr>
              <a:t>枚を見ながら班で話し合い、</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solidFill>
                  <a:srgbClr val="FF99CC"/>
                </a:solidFill>
                <a:latin typeface="HGP創英角ｺﾞｼｯｸUB" pitchFamily="50" charset="-128"/>
                <a:ea typeface="HGP創英角ｺﾞｼｯｸUB" pitchFamily="50" charset="-128"/>
              </a:rPr>
              <a:t>　　　　　　　</a:t>
            </a:r>
            <a:r>
              <a:rPr lang="ja-JP" altLang="en-US" sz="2800" dirty="0">
                <a:latin typeface="HGP創英角ｺﾞｼｯｸUB" pitchFamily="50" charset="-128"/>
                <a:ea typeface="HGP創英角ｺﾞｼｯｸUB" pitchFamily="50" charset="-128"/>
              </a:rPr>
              <a:t>①</a:t>
            </a:r>
            <a:r>
              <a:rPr lang="ja-JP" altLang="en-US" sz="2800" dirty="0">
                <a:solidFill>
                  <a:schemeClr val="accent6"/>
                </a:solidFill>
                <a:latin typeface="HGP創英角ｺﾞｼｯｸUB" pitchFamily="50" charset="-128"/>
                <a:ea typeface="HGP創英角ｺﾞｼｯｸUB" pitchFamily="50" charset="-128"/>
              </a:rPr>
              <a:t>転職</a:t>
            </a:r>
            <a:r>
              <a:rPr lang="ja-JP" altLang="en-US" sz="2800" dirty="0">
                <a:latin typeface="HGP創英角ｺﾞｼｯｸUB" pitchFamily="50" charset="-128"/>
                <a:ea typeface="HGP創英角ｺﾞｼｯｸUB" pitchFamily="50" charset="-128"/>
              </a:rPr>
              <a:t>するか、しないか　その理由</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solidFill>
                  <a:schemeClr val="accent4"/>
                </a:solidFill>
                <a:latin typeface="HGP創英角ｺﾞｼｯｸUB" pitchFamily="50" charset="-128"/>
                <a:ea typeface="HGP創英角ｺﾞｼｯｸUB" pitchFamily="50" charset="-128"/>
              </a:rPr>
              <a:t>　　　　　　　</a:t>
            </a:r>
            <a:r>
              <a:rPr lang="ja-JP" altLang="en-US" sz="2800" dirty="0">
                <a:latin typeface="HGP創英角ｺﾞｼｯｸUB" pitchFamily="50" charset="-128"/>
                <a:ea typeface="HGP創英角ｺﾞｼｯｸUB" pitchFamily="50" charset="-128"/>
              </a:rPr>
              <a:t>②</a:t>
            </a:r>
            <a:r>
              <a:rPr lang="ja-JP" altLang="en-US" sz="2800" dirty="0">
                <a:solidFill>
                  <a:schemeClr val="accent1"/>
                </a:solidFill>
                <a:latin typeface="HGP創英角ｺﾞｼｯｸUB" pitchFamily="50" charset="-128"/>
                <a:ea typeface="HGP創英角ｺﾞｼｯｸUB" pitchFamily="50" charset="-128"/>
              </a:rPr>
              <a:t>基本生活支出</a:t>
            </a:r>
            <a:r>
              <a:rPr lang="ja-JP" altLang="en-US" sz="2800" dirty="0">
                <a:latin typeface="HGP創英角ｺﾞｼｯｸUB" pitchFamily="50" charset="-128"/>
                <a:ea typeface="HGP創英角ｺﾞｼｯｸUB" pitchFamily="50" charset="-128"/>
              </a:rPr>
              <a:t>を見直すかどうか</a:t>
            </a: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を決める。</a:t>
            </a:r>
            <a:endParaRPr lang="en-US" altLang="ja-JP" sz="2800" dirty="0">
              <a:latin typeface="HGP創英角ｺﾞｼｯｸUB" pitchFamily="50" charset="-128"/>
              <a:ea typeface="HGP創英角ｺﾞｼｯｸUB" pitchFamily="50" charset="-128"/>
            </a:endParaRPr>
          </a:p>
        </p:txBody>
      </p:sp>
      <p:grpSp>
        <p:nvGrpSpPr>
          <p:cNvPr id="53254" name="グループ化 9">
            <a:extLst>
              <a:ext uri="{FF2B5EF4-FFF2-40B4-BE49-F238E27FC236}">
                <a16:creationId xmlns:a16="http://schemas.microsoft.com/office/drawing/2014/main" id="{3F61AA96-C442-702D-066B-3A9B28C39AA9}"/>
              </a:ext>
            </a:extLst>
          </p:cNvPr>
          <p:cNvGrpSpPr>
            <a:grpSpLocks/>
          </p:cNvGrpSpPr>
          <p:nvPr/>
        </p:nvGrpSpPr>
        <p:grpSpPr bwMode="auto">
          <a:xfrm>
            <a:off x="0" y="0"/>
            <a:ext cx="9144000" cy="757238"/>
            <a:chOff x="-406" y="0"/>
            <a:chExt cx="9144406" cy="757412"/>
          </a:xfrm>
        </p:grpSpPr>
        <p:sp>
          <p:nvSpPr>
            <p:cNvPr id="11" name="正方形/長方形 10">
              <a:extLst>
                <a:ext uri="{FF2B5EF4-FFF2-40B4-BE49-F238E27FC236}">
                  <a16:creationId xmlns:a16="http://schemas.microsoft.com/office/drawing/2014/main" id="{6616F01A-7E3C-A162-E65E-FF2D28CEA9C2}"/>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2510A6D4-BA6A-3ACC-5A34-EA60C44D88BA}"/>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53255" name="テキスト ボックス 8">
            <a:extLst>
              <a:ext uri="{FF2B5EF4-FFF2-40B4-BE49-F238E27FC236}">
                <a16:creationId xmlns:a16="http://schemas.microsoft.com/office/drawing/2014/main" id="{53E145CB-F24F-DB51-2FD1-6197EC8FBC9F}"/>
              </a:ext>
            </a:extLst>
          </p:cNvPr>
          <p:cNvSpPr txBox="1">
            <a:spLocks noChangeArrowheads="1"/>
          </p:cNvSpPr>
          <p:nvPr/>
        </p:nvSpPr>
        <p:spPr bwMode="auto">
          <a:xfrm>
            <a:off x="396875" y="4171950"/>
            <a:ext cx="820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HGP創英角ｺﾞｼｯｸUB" panose="020B0900000000000000" pitchFamily="50" charset="-128"/>
                <a:ea typeface="HGP創英角ｺﾞｼｯｸUB" panose="020B0900000000000000" pitchFamily="50" charset="-128"/>
              </a:rPr>
              <a:t>ルール：　起業できるのは</a:t>
            </a:r>
            <a:r>
              <a:rPr lang="ja-JP" altLang="en-US" sz="2400">
                <a:solidFill>
                  <a:srgbClr val="FF0000"/>
                </a:solidFill>
                <a:latin typeface="HGP創英角ｺﾞｼｯｸUB" panose="020B0900000000000000" pitchFamily="50" charset="-128"/>
                <a:ea typeface="HGP創英角ｺﾞｼｯｸUB" panose="020B0900000000000000" pitchFamily="50" charset="-128"/>
              </a:rPr>
              <a:t>貯蓄額</a:t>
            </a:r>
            <a:r>
              <a:rPr lang="ja-JP" altLang="en-US" sz="2000">
                <a:latin typeface="HGP創英角ｺﾞｼｯｸUB" panose="020B0900000000000000" pitchFamily="50" charset="-128"/>
                <a:ea typeface="HGP創英角ｺﾞｼｯｸUB" panose="020B0900000000000000" pitchFamily="50" charset="-128"/>
              </a:rPr>
              <a:t>が</a:t>
            </a:r>
            <a:r>
              <a:rPr lang="en-US" altLang="ja-JP" sz="2400">
                <a:solidFill>
                  <a:srgbClr val="FF0000"/>
                </a:solidFill>
                <a:latin typeface="HGP創英角ｺﾞｼｯｸUB" panose="020B0900000000000000" pitchFamily="50" charset="-128"/>
                <a:ea typeface="HGP創英角ｺﾞｼｯｸUB" panose="020B0900000000000000" pitchFamily="50" charset="-128"/>
              </a:rPr>
              <a:t>300</a:t>
            </a:r>
            <a:r>
              <a:rPr lang="ja-JP" altLang="en-US" sz="2400">
                <a:solidFill>
                  <a:srgbClr val="FF0000"/>
                </a:solidFill>
                <a:latin typeface="HGP創英角ｺﾞｼｯｸUB" panose="020B0900000000000000" pitchFamily="50" charset="-128"/>
                <a:ea typeface="HGP創英角ｺﾞｼｯｸUB" panose="020B0900000000000000" pitchFamily="50" charset="-128"/>
              </a:rPr>
              <a:t>万円以上</a:t>
            </a:r>
            <a:r>
              <a:rPr lang="ja-JP" altLang="en-US" sz="2000">
                <a:latin typeface="HGP創英角ｺﾞｼｯｸUB" panose="020B0900000000000000" pitchFamily="50" charset="-128"/>
                <a:ea typeface="HGP創英角ｺﾞｼｯｸUB" panose="020B0900000000000000" pitchFamily="50" charset="-128"/>
              </a:rPr>
              <a:t>ある場合だけ　　　</a:t>
            </a:r>
            <a:endParaRPr lang="en-US" altLang="ja-JP" sz="2000">
              <a:latin typeface="HGP創英角ｺﾞｼｯｸUB" panose="020B0900000000000000" pitchFamily="50" charset="-128"/>
              <a:ea typeface="HGP創英角ｺﾞｼｯｸUB" panose="020B0900000000000000" pitchFamily="50" charset="-128"/>
            </a:endParaRPr>
          </a:p>
        </p:txBody>
      </p:sp>
      <p:pic>
        <p:nvPicPr>
          <p:cNvPr id="53256" name="図 2" descr="スクリーンショット が含まれている画像&#10;&#10;非常に高い精度で生成された説明">
            <a:extLst>
              <a:ext uri="{FF2B5EF4-FFF2-40B4-BE49-F238E27FC236}">
                <a16:creationId xmlns:a16="http://schemas.microsoft.com/office/drawing/2014/main" id="{6F984B46-A5D3-A9DC-2434-94DA5E7CC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4718050"/>
            <a:ext cx="26447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図 4" descr="スクリーンショット が含まれている画像&#10;&#10;非常に高い精度で生成された説明">
            <a:extLst>
              <a:ext uri="{FF2B5EF4-FFF2-40B4-BE49-F238E27FC236}">
                <a16:creationId xmlns:a16="http://schemas.microsoft.com/office/drawing/2014/main" id="{193FAABF-543D-6E7E-61CB-7BD8073D4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613" y="4724400"/>
            <a:ext cx="26447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図 8">
            <a:extLst>
              <a:ext uri="{FF2B5EF4-FFF2-40B4-BE49-F238E27FC236}">
                <a16:creationId xmlns:a16="http://schemas.microsoft.com/office/drawing/2014/main" id="{129B2AB2-45E9-EC42-F9E7-365FD2CCB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4711700"/>
            <a:ext cx="26447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図 4" descr="スクリーンショット が含まれている画像&#10;&#10;非常に高い精度で生成された説明">
            <a:extLst>
              <a:ext uri="{FF2B5EF4-FFF2-40B4-BE49-F238E27FC236}">
                <a16:creationId xmlns:a16="http://schemas.microsoft.com/office/drawing/2014/main" id="{94D82B2E-5536-C171-5990-C41E120E8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4148138"/>
            <a:ext cx="782637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3">
            <a:extLst>
              <a:ext uri="{FF2B5EF4-FFF2-40B4-BE49-F238E27FC236}">
                <a16:creationId xmlns:a16="http://schemas.microsoft.com/office/drawing/2014/main" id="{493134EF-9FB5-4ACB-870C-DD18A53C9D33}"/>
              </a:ext>
            </a:extLst>
          </p:cNvPr>
          <p:cNvSpPr txBox="1">
            <a:spLocks noChangeArrowheads="1"/>
          </p:cNvSpPr>
          <p:nvPr/>
        </p:nvSpPr>
        <p:spPr bwMode="auto">
          <a:xfrm>
            <a:off x="315913" y="909638"/>
            <a:ext cx="8642350" cy="265430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⇒話し合いで決まった内容・金額を書く。</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105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①</a:t>
            </a:r>
            <a:r>
              <a:rPr lang="ja-JP" altLang="en-US" sz="2800" dirty="0">
                <a:solidFill>
                  <a:schemeClr val="accent6"/>
                </a:solidFill>
                <a:latin typeface="HGP創英角ｺﾞｼｯｸUB" pitchFamily="50" charset="-128"/>
                <a:ea typeface="HGP創英角ｺﾞｼｯｸUB" pitchFamily="50" charset="-128"/>
              </a:rPr>
              <a:t>転職 </a:t>
            </a:r>
            <a:r>
              <a:rPr lang="ja-JP" altLang="en-US" sz="2800" dirty="0">
                <a:latin typeface="HGP創英角ｺﾞｼｯｸUB" pitchFamily="50" charset="-128"/>
                <a:ea typeface="HGP創英角ｺﾞｼｯｸUB" pitchFamily="50" charset="-128"/>
              </a:rPr>
              <a:t>する： 理由と職種、</a:t>
            </a:r>
            <a:r>
              <a:rPr lang="en-US" altLang="ja-JP" sz="2800" dirty="0">
                <a:latin typeface="HGP創英角ｺﾞｼｯｸUB" pitchFamily="50" charset="-128"/>
                <a:ea typeface="HGP創英角ｺﾞｼｯｸUB" pitchFamily="50" charset="-128"/>
              </a:rPr>
              <a:t>40</a:t>
            </a:r>
            <a:r>
              <a:rPr lang="ja-JP" altLang="en-US" sz="2800" dirty="0">
                <a:latin typeface="HGP創英角ｺﾞｼｯｸUB" pitchFamily="50" charset="-128"/>
                <a:ea typeface="HGP創英角ｺﾞｼｯｸUB" pitchFamily="50" charset="-128"/>
              </a:rPr>
              <a:t>歳代の年収（</a:t>
            </a:r>
            <a:r>
              <a:rPr lang="ja-JP" altLang="en-US" sz="2800" dirty="0">
                <a:solidFill>
                  <a:schemeClr val="accent6"/>
                </a:solidFill>
                <a:latin typeface="HGP創英角ｺﾞｼｯｸUB" pitchFamily="50" charset="-128"/>
                <a:ea typeface="HGP創英角ｺﾞｼｯｸUB" pitchFamily="50" charset="-128"/>
              </a:rPr>
              <a:t>転職カード</a:t>
            </a:r>
            <a:r>
              <a:rPr lang="ja-JP" altLang="en-US" sz="2800" dirty="0">
                <a:latin typeface="HGP創英角ｺﾞｼｯｸUB" pitchFamily="50" charset="-128"/>
                <a:ea typeface="HGP創英角ｺﾞｼｯｸUB" pitchFamily="50" charset="-128"/>
              </a:rPr>
              <a:t>）</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 typeface="Arial" charset="0"/>
              <a:buNone/>
              <a:defRPr/>
            </a:pPr>
            <a:r>
              <a:rPr lang="ja-JP" altLang="en-US" sz="2800" dirty="0">
                <a:latin typeface="HGP創英角ｺﾞｼｯｸUB" pitchFamily="50" charset="-128"/>
                <a:ea typeface="HGP創英角ｺﾞｼｯｸUB" pitchFamily="50" charset="-128"/>
              </a:rPr>
              <a:t>　　　　　しない： 理由と</a:t>
            </a:r>
            <a:r>
              <a:rPr lang="en-US" altLang="ja-JP" sz="2800" dirty="0">
                <a:latin typeface="HGP創英角ｺﾞｼｯｸUB" pitchFamily="50" charset="-128"/>
                <a:ea typeface="HGP創英角ｺﾞｼｯｸUB" pitchFamily="50" charset="-128"/>
              </a:rPr>
              <a:t>40</a:t>
            </a:r>
            <a:r>
              <a:rPr lang="ja-JP" altLang="en-US" sz="2800" dirty="0">
                <a:latin typeface="HGP創英角ｺﾞｼｯｸUB" pitchFamily="50" charset="-128"/>
                <a:ea typeface="HGP創英角ｺﾞｼｯｸUB" pitchFamily="50" charset="-128"/>
              </a:rPr>
              <a:t>歳代の年収（</a:t>
            </a:r>
            <a:r>
              <a:rPr lang="ja-JP" altLang="en-US" sz="2800" dirty="0">
                <a:solidFill>
                  <a:srgbClr val="00B050"/>
                </a:solidFill>
                <a:latin typeface="HGP創英角ｺﾞｼｯｸUB" pitchFamily="50" charset="-128"/>
                <a:ea typeface="HGP創英角ｺﾞｼｯｸUB" pitchFamily="50" charset="-128"/>
              </a:rPr>
              <a:t>収入カード</a:t>
            </a:r>
            <a:r>
              <a:rPr lang="ja-JP" altLang="en-US" sz="2800" dirty="0">
                <a:latin typeface="HGP創英角ｺﾞｼｯｸUB" pitchFamily="50" charset="-128"/>
                <a:ea typeface="HGP創英角ｺﾞｼｯｸUB" pitchFamily="50" charset="-128"/>
              </a:rPr>
              <a:t>）</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400" dirty="0">
                <a:latin typeface="HGP創英角ｺﾞｼｯｸUB" pitchFamily="50" charset="-128"/>
                <a:ea typeface="HGP創英角ｺﾞｼｯｸUB" pitchFamily="50" charset="-128"/>
              </a:rPr>
              <a:t>　　　　★結婚して二人とも働く場合は、どの職種も収入を</a:t>
            </a:r>
            <a:r>
              <a:rPr lang="en-US" altLang="ja-JP" sz="2400" dirty="0">
                <a:latin typeface="HGP創英角ｺﾞｼｯｸUB" pitchFamily="50" charset="-128"/>
                <a:ea typeface="HGP創英角ｺﾞｼｯｸUB" pitchFamily="50" charset="-128"/>
              </a:rPr>
              <a:t>1.5</a:t>
            </a:r>
            <a:r>
              <a:rPr lang="ja-JP" altLang="en-US" sz="2400" dirty="0">
                <a:latin typeface="HGP創英角ｺﾞｼｯｸUB" pitchFamily="50" charset="-128"/>
                <a:ea typeface="HGP創英角ｺﾞｼｯｸUB" pitchFamily="50" charset="-128"/>
              </a:rPr>
              <a:t>倍に。</a:t>
            </a: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②</a:t>
            </a:r>
            <a:r>
              <a:rPr lang="ja-JP" altLang="en-US" sz="2800" dirty="0">
                <a:solidFill>
                  <a:schemeClr val="tx2">
                    <a:lumMod val="60000"/>
                    <a:lumOff val="40000"/>
                  </a:schemeClr>
                </a:solidFill>
                <a:latin typeface="HGP創英角ｺﾞｼｯｸUB" pitchFamily="50" charset="-128"/>
                <a:ea typeface="HGP創英角ｺﾞｼｯｸUB" pitchFamily="50" charset="-128"/>
              </a:rPr>
              <a:t>基本生活支出</a:t>
            </a:r>
            <a:r>
              <a:rPr lang="ja-JP" altLang="en-US" sz="2800" dirty="0">
                <a:latin typeface="HGP創英角ｺﾞｼｯｸUB" pitchFamily="50" charset="-128"/>
                <a:ea typeface="HGP創英角ｺﾞｼｯｸUB" pitchFamily="50" charset="-128"/>
              </a:rPr>
              <a:t>： 検討後の</a:t>
            </a:r>
            <a:r>
              <a:rPr lang="en-US" altLang="ja-JP" sz="2800" dirty="0">
                <a:latin typeface="HGP創英角ｺﾞｼｯｸUB" pitchFamily="50" charset="-128"/>
                <a:ea typeface="HGP創英角ｺﾞｼｯｸUB" pitchFamily="50" charset="-128"/>
              </a:rPr>
              <a:t>40</a:t>
            </a:r>
            <a:r>
              <a:rPr lang="ja-JP" altLang="en-US" sz="2800" dirty="0">
                <a:latin typeface="HGP創英角ｺﾞｼｯｸUB" pitchFamily="50" charset="-128"/>
                <a:ea typeface="HGP創英角ｺﾞｼｯｸUB" pitchFamily="50" charset="-128"/>
              </a:rPr>
              <a:t>歳代の年間支出</a:t>
            </a:r>
            <a:endParaRPr lang="en-US" altLang="ja-JP" sz="2800" dirty="0">
              <a:latin typeface="HGP創英角ｺﾞｼｯｸUB" pitchFamily="50" charset="-128"/>
              <a:ea typeface="HGP創英角ｺﾞｼｯｸUB" pitchFamily="50" charset="-128"/>
            </a:endParaRPr>
          </a:p>
        </p:txBody>
      </p:sp>
      <p:sp>
        <p:nvSpPr>
          <p:cNvPr id="6" name="角丸四角形 5">
            <a:extLst>
              <a:ext uri="{FF2B5EF4-FFF2-40B4-BE49-F238E27FC236}">
                <a16:creationId xmlns:a16="http://schemas.microsoft.com/office/drawing/2014/main" id="{9266A62C-387F-D101-A2D1-27974F45F8CB}"/>
              </a:ext>
            </a:extLst>
          </p:cNvPr>
          <p:cNvSpPr/>
          <p:nvPr/>
        </p:nvSpPr>
        <p:spPr>
          <a:xfrm>
            <a:off x="250825" y="908050"/>
            <a:ext cx="8718550" cy="2735263"/>
          </a:xfrm>
          <a:prstGeom prst="roundRect">
            <a:avLst>
              <a:gd name="adj" fmla="val 11199"/>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43" name="図 2" descr="スクリーンショット が含まれている画像&#10;&#10;非常に高い精度で生成された説明">
            <a:extLst>
              <a:ext uri="{FF2B5EF4-FFF2-40B4-BE49-F238E27FC236}">
                <a16:creationId xmlns:a16="http://schemas.microsoft.com/office/drawing/2014/main" id="{AB7DCD60-EF67-87F5-C579-CEBAAB6E5CB7}"/>
              </a:ext>
            </a:extLst>
          </p:cNvPr>
          <p:cNvPicPr>
            <a:picLocks noChangeAspect="1" noChangeArrowheads="1"/>
          </p:cNvPicPr>
          <p:nvPr/>
        </p:nvPicPr>
        <p:blipFill rotWithShape="1">
          <a:blip r:embed="rId3"/>
          <a:srcRect/>
          <a:stretch/>
        </p:blipFill>
        <p:spPr bwMode="auto">
          <a:xfrm>
            <a:off x="6167438" y="3578225"/>
            <a:ext cx="1417637" cy="1544638"/>
          </a:xfrm>
          <a:prstGeom prst="rect">
            <a:avLst/>
          </a:prstGeom>
          <a:noFill/>
          <a:ln w="6350">
            <a:solidFill>
              <a:schemeClr val="tx1">
                <a:lumMod val="50000"/>
                <a:lumOff val="50000"/>
              </a:schemeClr>
            </a:solidFill>
            <a:miter lim="800000"/>
            <a:headEnd/>
            <a:tailEnd/>
          </a:ln>
        </p:spPr>
      </p:pic>
      <p:sp>
        <p:nvSpPr>
          <p:cNvPr id="54278" name="テキスト ボックス 13">
            <a:extLst>
              <a:ext uri="{FF2B5EF4-FFF2-40B4-BE49-F238E27FC236}">
                <a16:creationId xmlns:a16="http://schemas.microsoft.com/office/drawing/2014/main" id="{49E6FF99-4A6F-A33A-6C67-5A11DBFFB6F9}"/>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35</a:t>
            </a:r>
            <a:endParaRPr lang="ja-JP" altLang="en-US" sz="1200">
              <a:latin typeface="HGS創英角ｺﾞｼｯｸUB" panose="020B0900000000000000" pitchFamily="50" charset="-128"/>
              <a:ea typeface="HGS創英角ｺﾞｼｯｸUB" panose="020B0900000000000000" pitchFamily="50" charset="-128"/>
            </a:endParaRPr>
          </a:p>
        </p:txBody>
      </p:sp>
      <p:pic>
        <p:nvPicPr>
          <p:cNvPr id="18" name="Picture 4">
            <a:extLst>
              <a:ext uri="{FF2B5EF4-FFF2-40B4-BE49-F238E27FC236}">
                <a16:creationId xmlns:a16="http://schemas.microsoft.com/office/drawing/2014/main" id="{93ED132C-0AB9-4890-2E10-9D462FB046A4}"/>
              </a:ext>
            </a:extLst>
          </p:cNvPr>
          <p:cNvPicPr>
            <a:picLocks noChangeAspect="1" noChangeArrowheads="1"/>
          </p:cNvPicPr>
          <p:nvPr/>
        </p:nvPicPr>
        <p:blipFill rotWithShape="1">
          <a:blip r:embed="rId4" cstate="screen"/>
          <a:srcRect b="2348"/>
          <a:stretch/>
        </p:blipFill>
        <p:spPr bwMode="auto">
          <a:xfrm>
            <a:off x="6948488" y="5257800"/>
            <a:ext cx="1452562" cy="1490663"/>
          </a:xfrm>
          <a:prstGeom prst="rect">
            <a:avLst/>
          </a:prstGeom>
          <a:noFill/>
          <a:ln w="9525">
            <a:solidFill>
              <a:schemeClr val="bg1">
                <a:lumMod val="50000"/>
              </a:schemeClr>
            </a:solidFill>
            <a:miter lim="800000"/>
            <a:headEnd/>
            <a:tailEnd/>
          </a:ln>
        </p:spPr>
      </p:pic>
      <p:sp>
        <p:nvSpPr>
          <p:cNvPr id="19" name="角丸四角形 18">
            <a:extLst>
              <a:ext uri="{FF2B5EF4-FFF2-40B4-BE49-F238E27FC236}">
                <a16:creationId xmlns:a16="http://schemas.microsoft.com/office/drawing/2014/main" id="{97C5C39F-452F-81E9-0956-3766C63B4625}"/>
              </a:ext>
            </a:extLst>
          </p:cNvPr>
          <p:cNvSpPr/>
          <p:nvPr/>
        </p:nvSpPr>
        <p:spPr bwMode="auto">
          <a:xfrm>
            <a:off x="7092950" y="6318250"/>
            <a:ext cx="1223963" cy="2079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0" name="直線矢印コネクタ 19">
            <a:extLst>
              <a:ext uri="{FF2B5EF4-FFF2-40B4-BE49-F238E27FC236}">
                <a16:creationId xmlns:a16="http://schemas.microsoft.com/office/drawing/2014/main" id="{655C53E7-D405-C555-6BEB-24DA7C4AD7E3}"/>
              </a:ext>
            </a:extLst>
          </p:cNvPr>
          <p:cNvCxnSpPr>
            <a:cxnSpLocks/>
          </p:cNvCxnSpPr>
          <p:nvPr/>
        </p:nvCxnSpPr>
        <p:spPr bwMode="auto">
          <a:xfrm flipH="1" flipV="1">
            <a:off x="6530975" y="5948363"/>
            <a:ext cx="561975" cy="3698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282" name="テキスト ボックス 29">
            <a:extLst>
              <a:ext uri="{FF2B5EF4-FFF2-40B4-BE49-F238E27FC236}">
                <a16:creationId xmlns:a16="http://schemas.microsoft.com/office/drawing/2014/main" id="{CCBAC869-85C3-36E4-25DE-B7589FDF288A}"/>
              </a:ext>
            </a:extLst>
          </p:cNvPr>
          <p:cNvSpPr txBox="1">
            <a:spLocks noChangeArrowheads="1"/>
          </p:cNvSpPr>
          <p:nvPr/>
        </p:nvSpPr>
        <p:spPr bwMode="auto">
          <a:xfrm>
            <a:off x="4897438" y="51339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0" name="角丸四角形 29">
            <a:extLst>
              <a:ext uri="{FF2B5EF4-FFF2-40B4-BE49-F238E27FC236}">
                <a16:creationId xmlns:a16="http://schemas.microsoft.com/office/drawing/2014/main" id="{01DE8F7C-3363-976B-7AB6-0037F5076097}"/>
              </a:ext>
            </a:extLst>
          </p:cNvPr>
          <p:cNvSpPr/>
          <p:nvPr/>
        </p:nvSpPr>
        <p:spPr bwMode="auto">
          <a:xfrm>
            <a:off x="1011238" y="4594225"/>
            <a:ext cx="2519362" cy="2555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1" name="角丸四角形 30">
            <a:extLst>
              <a:ext uri="{FF2B5EF4-FFF2-40B4-BE49-F238E27FC236}">
                <a16:creationId xmlns:a16="http://schemas.microsoft.com/office/drawing/2014/main" id="{293D6AB5-227A-C1F2-02FB-03448724C925}"/>
              </a:ext>
            </a:extLst>
          </p:cNvPr>
          <p:cNvSpPr/>
          <p:nvPr/>
        </p:nvSpPr>
        <p:spPr bwMode="auto">
          <a:xfrm>
            <a:off x="7412038" y="5195888"/>
            <a:ext cx="431800" cy="3190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32" name="直線矢印コネクタ 31">
            <a:extLst>
              <a:ext uri="{FF2B5EF4-FFF2-40B4-BE49-F238E27FC236}">
                <a16:creationId xmlns:a16="http://schemas.microsoft.com/office/drawing/2014/main" id="{3D62B263-AADB-5FB0-298C-DA2A459AB038}"/>
              </a:ext>
            </a:extLst>
          </p:cNvPr>
          <p:cNvCxnSpPr>
            <a:cxnSpLocks/>
            <a:stCxn id="31" idx="1"/>
            <a:endCxn id="40" idx="3"/>
          </p:cNvCxnSpPr>
          <p:nvPr/>
        </p:nvCxnSpPr>
        <p:spPr bwMode="auto">
          <a:xfrm flipH="1">
            <a:off x="2349500" y="5356225"/>
            <a:ext cx="5062538" cy="37465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角丸四角形 34">
            <a:extLst>
              <a:ext uri="{FF2B5EF4-FFF2-40B4-BE49-F238E27FC236}">
                <a16:creationId xmlns:a16="http://schemas.microsoft.com/office/drawing/2014/main" id="{3950156E-D6D1-CC8F-406B-8759101E8DAD}"/>
              </a:ext>
            </a:extLst>
          </p:cNvPr>
          <p:cNvSpPr/>
          <p:nvPr/>
        </p:nvSpPr>
        <p:spPr bwMode="auto">
          <a:xfrm>
            <a:off x="1084263" y="5132388"/>
            <a:ext cx="2446337" cy="2555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4287" name="テキスト ボックス 29">
            <a:extLst>
              <a:ext uri="{FF2B5EF4-FFF2-40B4-BE49-F238E27FC236}">
                <a16:creationId xmlns:a16="http://schemas.microsoft.com/office/drawing/2014/main" id="{E42BAF6B-F516-8775-3813-BD098FAE68CA}"/>
              </a:ext>
            </a:extLst>
          </p:cNvPr>
          <p:cNvSpPr txBox="1">
            <a:spLocks noChangeArrowheads="1"/>
          </p:cNvSpPr>
          <p:nvPr/>
        </p:nvSpPr>
        <p:spPr bwMode="auto">
          <a:xfrm>
            <a:off x="5443538" y="5791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4288" name="テキスト ボックス 29">
            <a:extLst>
              <a:ext uri="{FF2B5EF4-FFF2-40B4-BE49-F238E27FC236}">
                <a16:creationId xmlns:a16="http://schemas.microsoft.com/office/drawing/2014/main" id="{3BCD47B0-8397-2E39-92A2-5049E94E5913}"/>
              </a:ext>
            </a:extLst>
          </p:cNvPr>
          <p:cNvSpPr txBox="1">
            <a:spLocks noChangeArrowheads="1"/>
          </p:cNvSpPr>
          <p:nvPr/>
        </p:nvSpPr>
        <p:spPr bwMode="auto">
          <a:xfrm>
            <a:off x="2124075" y="58102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0" name="角丸四角形 39">
            <a:extLst>
              <a:ext uri="{FF2B5EF4-FFF2-40B4-BE49-F238E27FC236}">
                <a16:creationId xmlns:a16="http://schemas.microsoft.com/office/drawing/2014/main" id="{048BD2A2-657F-4CD6-96BA-96C0D74CFBFC}"/>
              </a:ext>
            </a:extLst>
          </p:cNvPr>
          <p:cNvSpPr/>
          <p:nvPr/>
        </p:nvSpPr>
        <p:spPr bwMode="auto">
          <a:xfrm>
            <a:off x="1522413" y="5592763"/>
            <a:ext cx="827087" cy="276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 name="角丸四角形 9">
            <a:extLst>
              <a:ext uri="{FF2B5EF4-FFF2-40B4-BE49-F238E27FC236}">
                <a16:creationId xmlns:a16="http://schemas.microsoft.com/office/drawing/2014/main" id="{E4F79477-E246-1B43-7803-C2F2ED339598}"/>
              </a:ext>
            </a:extLst>
          </p:cNvPr>
          <p:cNvSpPr/>
          <p:nvPr/>
        </p:nvSpPr>
        <p:spPr bwMode="auto">
          <a:xfrm>
            <a:off x="6127750" y="3883025"/>
            <a:ext cx="1103313" cy="2524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1" name="直線矢印コネクタ 10">
            <a:extLst>
              <a:ext uri="{FF2B5EF4-FFF2-40B4-BE49-F238E27FC236}">
                <a16:creationId xmlns:a16="http://schemas.microsoft.com/office/drawing/2014/main" id="{6F274A3F-F3FA-B87E-2ACA-5D724F414229}"/>
              </a:ext>
            </a:extLst>
          </p:cNvPr>
          <p:cNvCxnSpPr>
            <a:cxnSpLocks/>
            <a:stCxn id="10" idx="1"/>
            <a:endCxn id="30" idx="3"/>
          </p:cNvCxnSpPr>
          <p:nvPr/>
        </p:nvCxnSpPr>
        <p:spPr bwMode="auto">
          <a:xfrm flipH="1">
            <a:off x="3530600" y="4010025"/>
            <a:ext cx="2597150" cy="7127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角丸四角形 41">
            <a:extLst>
              <a:ext uri="{FF2B5EF4-FFF2-40B4-BE49-F238E27FC236}">
                <a16:creationId xmlns:a16="http://schemas.microsoft.com/office/drawing/2014/main" id="{B2C91377-D55E-42CD-9FE7-52DFB0B0FF47}"/>
              </a:ext>
            </a:extLst>
          </p:cNvPr>
          <p:cNvSpPr/>
          <p:nvPr/>
        </p:nvSpPr>
        <p:spPr bwMode="auto">
          <a:xfrm>
            <a:off x="6221413" y="4321175"/>
            <a:ext cx="1103312" cy="1571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44" name="直線矢印コネクタ 43">
            <a:extLst>
              <a:ext uri="{FF2B5EF4-FFF2-40B4-BE49-F238E27FC236}">
                <a16:creationId xmlns:a16="http://schemas.microsoft.com/office/drawing/2014/main" id="{363633C6-1E63-36B8-CEF9-0C704164F8D0}"/>
              </a:ext>
            </a:extLst>
          </p:cNvPr>
          <p:cNvCxnSpPr>
            <a:cxnSpLocks/>
            <a:stCxn id="42" idx="1"/>
          </p:cNvCxnSpPr>
          <p:nvPr/>
        </p:nvCxnSpPr>
        <p:spPr bwMode="auto">
          <a:xfrm flipH="1">
            <a:off x="5667375" y="4400550"/>
            <a:ext cx="554038" cy="838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フリーフォーム 25">
            <a:extLst>
              <a:ext uri="{FF2B5EF4-FFF2-40B4-BE49-F238E27FC236}">
                <a16:creationId xmlns:a16="http://schemas.microsoft.com/office/drawing/2014/main" id="{2C44D2F4-E44A-01A1-5BCB-F71302535C63}"/>
              </a:ext>
            </a:extLst>
          </p:cNvPr>
          <p:cNvSpPr/>
          <p:nvPr/>
        </p:nvSpPr>
        <p:spPr bwMode="auto">
          <a:xfrm>
            <a:off x="2706688" y="6223000"/>
            <a:ext cx="3305175" cy="241300"/>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7" name="角丸四角形 26">
            <a:extLst>
              <a:ext uri="{FF2B5EF4-FFF2-40B4-BE49-F238E27FC236}">
                <a16:creationId xmlns:a16="http://schemas.microsoft.com/office/drawing/2014/main" id="{6A016CDD-DC32-3F1A-279E-E3A85039AD94}"/>
              </a:ext>
            </a:extLst>
          </p:cNvPr>
          <p:cNvSpPr/>
          <p:nvPr/>
        </p:nvSpPr>
        <p:spPr bwMode="auto">
          <a:xfrm>
            <a:off x="3708400" y="6267450"/>
            <a:ext cx="1008063"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8" name="直線コネクタ 27">
            <a:extLst>
              <a:ext uri="{FF2B5EF4-FFF2-40B4-BE49-F238E27FC236}">
                <a16:creationId xmlns:a16="http://schemas.microsoft.com/office/drawing/2014/main" id="{B6E606C9-791C-DF63-64F5-849EDBC020A8}"/>
              </a:ext>
            </a:extLst>
          </p:cNvPr>
          <p:cNvCxnSpPr/>
          <p:nvPr/>
        </p:nvCxnSpPr>
        <p:spPr bwMode="auto">
          <a:xfrm>
            <a:off x="2132013" y="6180138"/>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065C844B-10BB-5CA1-B316-5CAB1981145A}"/>
              </a:ext>
            </a:extLst>
          </p:cNvPr>
          <p:cNvCxnSpPr/>
          <p:nvPr/>
        </p:nvCxnSpPr>
        <p:spPr bwMode="auto">
          <a:xfrm>
            <a:off x="5530850" y="6161088"/>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54298" name="グループ化 32">
            <a:extLst>
              <a:ext uri="{FF2B5EF4-FFF2-40B4-BE49-F238E27FC236}">
                <a16:creationId xmlns:a16="http://schemas.microsoft.com/office/drawing/2014/main" id="{87884B42-8A06-08DF-C584-852C8EA91E93}"/>
              </a:ext>
            </a:extLst>
          </p:cNvPr>
          <p:cNvGrpSpPr>
            <a:grpSpLocks/>
          </p:cNvGrpSpPr>
          <p:nvPr/>
        </p:nvGrpSpPr>
        <p:grpSpPr bwMode="auto">
          <a:xfrm>
            <a:off x="0" y="0"/>
            <a:ext cx="9144000" cy="757238"/>
            <a:chOff x="-406" y="0"/>
            <a:chExt cx="9144406" cy="757412"/>
          </a:xfrm>
        </p:grpSpPr>
        <p:sp>
          <p:nvSpPr>
            <p:cNvPr id="34" name="正方形/長方形 33">
              <a:extLst>
                <a:ext uri="{FF2B5EF4-FFF2-40B4-BE49-F238E27FC236}">
                  <a16:creationId xmlns:a16="http://schemas.microsoft.com/office/drawing/2014/main" id="{1C796B40-0884-DFCF-2B1A-35998AF19D1E}"/>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6" name="正方形/長方形 35">
              <a:extLst>
                <a:ext uri="{FF2B5EF4-FFF2-40B4-BE49-F238E27FC236}">
                  <a16:creationId xmlns:a16="http://schemas.microsoft.com/office/drawing/2014/main" id="{EBBCFF0C-BA7E-D44F-A3A4-7FBD72861F75}"/>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46" name="図 45">
            <a:extLst>
              <a:ext uri="{FF2B5EF4-FFF2-40B4-BE49-F238E27FC236}">
                <a16:creationId xmlns:a16="http://schemas.microsoft.com/office/drawing/2014/main" id="{BDE175D4-B820-EC44-A6C4-AFDB9592A6AF}"/>
              </a:ext>
            </a:extLst>
          </p:cNvPr>
          <p:cNvPicPr>
            <a:picLocks noChangeAspect="1"/>
          </p:cNvPicPr>
          <p:nvPr/>
        </p:nvPicPr>
        <p:blipFill>
          <a:blip r:embed="rId5" cstate="screen"/>
          <a:stretch>
            <a:fillRect/>
          </a:stretch>
        </p:blipFill>
        <p:spPr>
          <a:xfrm>
            <a:off x="7672388" y="3563938"/>
            <a:ext cx="1198562" cy="1546225"/>
          </a:xfrm>
          <a:prstGeom prst="rect">
            <a:avLst/>
          </a:prstGeom>
          <a:ln>
            <a:solidFill>
              <a:schemeClr val="tx1">
                <a:lumMod val="50000"/>
                <a:lumOff val="50000"/>
              </a:schemeClr>
            </a:solidFill>
          </a:ln>
        </p:spPr>
      </p:pic>
      <p:sp>
        <p:nvSpPr>
          <p:cNvPr id="14" name="角丸四角形 13">
            <a:extLst>
              <a:ext uri="{FF2B5EF4-FFF2-40B4-BE49-F238E27FC236}">
                <a16:creationId xmlns:a16="http://schemas.microsoft.com/office/drawing/2014/main" id="{6034CC12-61E5-A5C1-7701-3DC7934FFBAA}"/>
              </a:ext>
            </a:extLst>
          </p:cNvPr>
          <p:cNvSpPr/>
          <p:nvPr/>
        </p:nvSpPr>
        <p:spPr bwMode="auto">
          <a:xfrm>
            <a:off x="7615238" y="4762500"/>
            <a:ext cx="1103312" cy="1254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5" name="直線矢印コネクタ 14">
            <a:extLst>
              <a:ext uri="{FF2B5EF4-FFF2-40B4-BE49-F238E27FC236}">
                <a16:creationId xmlns:a16="http://schemas.microsoft.com/office/drawing/2014/main" id="{B4F795B4-57F1-F820-5C5E-F020F1E5B49A}"/>
              </a:ext>
            </a:extLst>
          </p:cNvPr>
          <p:cNvCxnSpPr>
            <a:cxnSpLocks/>
            <a:stCxn id="14" idx="1"/>
          </p:cNvCxnSpPr>
          <p:nvPr/>
        </p:nvCxnSpPr>
        <p:spPr bwMode="auto">
          <a:xfrm flipH="1">
            <a:off x="5751513" y="4824413"/>
            <a:ext cx="1863725" cy="45243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テキスト ボックス 2">
            <a:extLst>
              <a:ext uri="{FF2B5EF4-FFF2-40B4-BE49-F238E27FC236}">
                <a16:creationId xmlns:a16="http://schemas.microsoft.com/office/drawing/2014/main" id="{FF470488-FA46-972C-58CB-5815BC2B1816}"/>
              </a:ext>
            </a:extLst>
          </p:cNvPr>
          <p:cNvSpPr txBox="1">
            <a:spLocks noChangeArrowheads="1"/>
          </p:cNvSpPr>
          <p:nvPr/>
        </p:nvSpPr>
        <p:spPr bwMode="auto">
          <a:xfrm>
            <a:off x="179388" y="90805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②　仕事の業績により、収入が変動　</a:t>
            </a:r>
            <a:endParaRPr lang="en-US" altLang="ja-JP">
              <a:latin typeface="HGP創英角ｺﾞｼｯｸUB" panose="020B0900000000000000" pitchFamily="50" charset="-128"/>
              <a:ea typeface="HGP創英角ｺﾞｼｯｸUB" panose="020B0900000000000000" pitchFamily="50" charset="-128"/>
            </a:endParaRPr>
          </a:p>
        </p:txBody>
      </p:sp>
      <p:sp>
        <p:nvSpPr>
          <p:cNvPr id="5" name="角丸四角形 4">
            <a:extLst>
              <a:ext uri="{FF2B5EF4-FFF2-40B4-BE49-F238E27FC236}">
                <a16:creationId xmlns:a16="http://schemas.microsoft.com/office/drawing/2014/main" id="{EE028043-5DC8-7915-FAEC-7E28E28BDA3E}"/>
              </a:ext>
            </a:extLst>
          </p:cNvPr>
          <p:cNvSpPr/>
          <p:nvPr/>
        </p:nvSpPr>
        <p:spPr>
          <a:xfrm>
            <a:off x="179388" y="1484313"/>
            <a:ext cx="8667750" cy="143986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5300" name="テキスト ボックス 13">
            <a:extLst>
              <a:ext uri="{FF2B5EF4-FFF2-40B4-BE49-F238E27FC236}">
                <a16:creationId xmlns:a16="http://schemas.microsoft.com/office/drawing/2014/main" id="{F8B9F637-A720-C317-5203-6402DAE79D8A}"/>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36</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55301" name="テキスト ボックス 3">
            <a:extLst>
              <a:ext uri="{FF2B5EF4-FFF2-40B4-BE49-F238E27FC236}">
                <a16:creationId xmlns:a16="http://schemas.microsoft.com/office/drawing/2014/main" id="{4FDCABFD-D5F2-0AAB-038C-AEDE6E82753D}"/>
              </a:ext>
            </a:extLst>
          </p:cNvPr>
          <p:cNvSpPr txBox="1">
            <a:spLocks noChangeArrowheads="1"/>
          </p:cNvSpPr>
          <p:nvPr/>
        </p:nvSpPr>
        <p:spPr bwMode="auto">
          <a:xfrm>
            <a:off x="179388" y="1628775"/>
            <a:ext cx="8785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クラス全体の景気の動向は、</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先生が引いたカードで決定！</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u="sng">
                <a:latin typeface="HGP創英角ｺﾞｼｯｸUB" panose="020B0900000000000000" pitchFamily="50" charset="-128"/>
                <a:ea typeface="HGP創英角ｺﾞｼｯｸUB" panose="020B0900000000000000" pitchFamily="50" charset="-128"/>
              </a:rPr>
              <a:t>「先生」</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FF6699"/>
                </a:solidFill>
                <a:latin typeface="HGP創英角ｺﾞｼｯｸUB" panose="020B0900000000000000" pitchFamily="50" charset="-128"/>
                <a:ea typeface="HGP創英角ｺﾞｼｯｸUB" panose="020B0900000000000000" pitchFamily="50" charset="-128"/>
              </a:rPr>
              <a:t>「業績カード」</a:t>
            </a:r>
            <a:r>
              <a:rPr lang="ja-JP" altLang="en-US" sz="2400">
                <a:latin typeface="HGP創英角ｺﾞｼｯｸUB" panose="020B0900000000000000" pitchFamily="50" charset="-128"/>
                <a:ea typeface="HGP創英角ｺﾞｼｯｸUB" panose="020B0900000000000000" pitchFamily="50" charset="-128"/>
              </a:rPr>
              <a:t>（４枚）</a:t>
            </a:r>
            <a:r>
              <a:rPr lang="ja-JP" altLang="en-US" sz="2800">
                <a:latin typeface="HGP創英角ｺﾞｼｯｸUB" panose="020B0900000000000000" pitchFamily="50" charset="-128"/>
                <a:ea typeface="HGP創英角ｺﾞｼｯｸUB" panose="020B0900000000000000" pitchFamily="50" charset="-128"/>
              </a:rPr>
              <a:t>から、１枚選ぶ。</a:t>
            </a:r>
            <a:r>
              <a:rPr lang="ja-JP" altLang="en-US" sz="2400">
                <a:latin typeface="HGP創英角ｺﾞｼｯｸUB" panose="020B0900000000000000" pitchFamily="50" charset="-128"/>
                <a:ea typeface="HGP創英角ｺﾞｼｯｸUB" panose="020B0900000000000000" pitchFamily="50" charset="-128"/>
              </a:rPr>
              <a:t>　</a:t>
            </a:r>
            <a:endParaRPr lang="en-US" altLang="ja-JP" sz="2400">
              <a:latin typeface="HGP創英角ｺﾞｼｯｸUB" panose="020B0900000000000000" pitchFamily="50" charset="-128"/>
              <a:ea typeface="HGP創英角ｺﾞｼｯｸUB" panose="020B0900000000000000" pitchFamily="50" charset="-128"/>
            </a:endParaRPr>
          </a:p>
        </p:txBody>
      </p:sp>
      <p:grpSp>
        <p:nvGrpSpPr>
          <p:cNvPr id="55302" name="グループ化 10">
            <a:extLst>
              <a:ext uri="{FF2B5EF4-FFF2-40B4-BE49-F238E27FC236}">
                <a16:creationId xmlns:a16="http://schemas.microsoft.com/office/drawing/2014/main" id="{27B52528-0749-58D4-5F74-0C32EE6ED7C0}"/>
              </a:ext>
            </a:extLst>
          </p:cNvPr>
          <p:cNvGrpSpPr>
            <a:grpSpLocks/>
          </p:cNvGrpSpPr>
          <p:nvPr/>
        </p:nvGrpSpPr>
        <p:grpSpPr bwMode="auto">
          <a:xfrm>
            <a:off x="0" y="0"/>
            <a:ext cx="9144000" cy="757238"/>
            <a:chOff x="-406" y="0"/>
            <a:chExt cx="9144406" cy="757412"/>
          </a:xfrm>
        </p:grpSpPr>
        <p:sp>
          <p:nvSpPr>
            <p:cNvPr id="12" name="正方形/長方形 11">
              <a:extLst>
                <a:ext uri="{FF2B5EF4-FFF2-40B4-BE49-F238E27FC236}">
                  <a16:creationId xmlns:a16="http://schemas.microsoft.com/office/drawing/2014/main" id="{21B8C2E5-61A4-557E-9884-23172EAE5E2D}"/>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D23C287D-C4DD-9250-1026-EBDC0C7C2DF8}"/>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grpSp>
        <p:nvGrpSpPr>
          <p:cNvPr id="55303" name="グループ化 8">
            <a:extLst>
              <a:ext uri="{FF2B5EF4-FFF2-40B4-BE49-F238E27FC236}">
                <a16:creationId xmlns:a16="http://schemas.microsoft.com/office/drawing/2014/main" id="{AC71660F-A570-0BC5-B059-D143AE3B6D75}"/>
              </a:ext>
            </a:extLst>
          </p:cNvPr>
          <p:cNvGrpSpPr>
            <a:grpSpLocks/>
          </p:cNvGrpSpPr>
          <p:nvPr/>
        </p:nvGrpSpPr>
        <p:grpSpPr bwMode="auto">
          <a:xfrm>
            <a:off x="1763713" y="3035300"/>
            <a:ext cx="5208587" cy="3706813"/>
            <a:chOff x="1763504" y="3035334"/>
            <a:chExt cx="5209146" cy="3706034"/>
          </a:xfrm>
        </p:grpSpPr>
        <p:pic>
          <p:nvPicPr>
            <p:cNvPr id="55304" name="図 2">
              <a:extLst>
                <a:ext uri="{FF2B5EF4-FFF2-40B4-BE49-F238E27FC236}">
                  <a16:creationId xmlns:a16="http://schemas.microsoft.com/office/drawing/2014/main" id="{9D865226-09BF-35AC-F1D8-25980486C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025" y="4941368"/>
              <a:ext cx="2543147"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図 5">
              <a:extLst>
                <a:ext uri="{FF2B5EF4-FFF2-40B4-BE49-F238E27FC236}">
                  <a16:creationId xmlns:a16="http://schemas.microsoft.com/office/drawing/2014/main" id="{82617CDA-A591-709D-922A-369A527E7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941368"/>
              <a:ext cx="254466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7">
              <a:extLst>
                <a:ext uri="{FF2B5EF4-FFF2-40B4-BE49-F238E27FC236}">
                  <a16:creationId xmlns:a16="http://schemas.microsoft.com/office/drawing/2014/main" id="{13F62177-C995-1C5B-A804-948953D24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035334"/>
              <a:ext cx="2543148"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図 15">
              <a:extLst>
                <a:ext uri="{FF2B5EF4-FFF2-40B4-BE49-F238E27FC236}">
                  <a16:creationId xmlns:a16="http://schemas.microsoft.com/office/drawing/2014/main" id="{1637FAFE-AB50-B356-837E-BF2C3D2BE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504" y="3035334"/>
              <a:ext cx="2544668"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図 3" descr="スクリーンショット, 空 が含まれている画像&#10;&#10;非常に高い精度で生成された説明">
            <a:extLst>
              <a:ext uri="{FF2B5EF4-FFF2-40B4-BE49-F238E27FC236}">
                <a16:creationId xmlns:a16="http://schemas.microsoft.com/office/drawing/2014/main" id="{107418F5-CB40-EF78-2241-28564364C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732338"/>
            <a:ext cx="76676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a:extLst>
              <a:ext uri="{FF2B5EF4-FFF2-40B4-BE49-F238E27FC236}">
                <a16:creationId xmlns:a16="http://schemas.microsoft.com/office/drawing/2014/main" id="{EF4DB7CF-6C9E-3854-E27E-06E8793D82AF}"/>
              </a:ext>
            </a:extLst>
          </p:cNvPr>
          <p:cNvSpPr/>
          <p:nvPr/>
        </p:nvSpPr>
        <p:spPr>
          <a:xfrm>
            <a:off x="179388" y="1052513"/>
            <a:ext cx="8713787" cy="2305050"/>
          </a:xfrm>
          <a:prstGeom prst="roundRect">
            <a:avLst>
              <a:gd name="adj" fmla="val 11765"/>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6324" name="テキスト ボックス 13">
            <a:extLst>
              <a:ext uri="{FF2B5EF4-FFF2-40B4-BE49-F238E27FC236}">
                <a16:creationId xmlns:a16="http://schemas.microsoft.com/office/drawing/2014/main" id="{3F4495B1-9724-B06C-B445-E27577A31B4E}"/>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37</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56325" name="テキスト ボックス 3">
            <a:extLst>
              <a:ext uri="{FF2B5EF4-FFF2-40B4-BE49-F238E27FC236}">
                <a16:creationId xmlns:a16="http://schemas.microsoft.com/office/drawing/2014/main" id="{F8A4A1DA-2450-3EF9-B794-CFB772BFD972}"/>
              </a:ext>
            </a:extLst>
          </p:cNvPr>
          <p:cNvSpPr txBox="1">
            <a:spLocks noChangeArrowheads="1"/>
          </p:cNvSpPr>
          <p:nvPr/>
        </p:nvSpPr>
        <p:spPr bwMode="auto">
          <a:xfrm>
            <a:off x="322263" y="1052513"/>
            <a:ext cx="86423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99CC"/>
                </a:solidFill>
                <a:latin typeface="HGP創英角ｺﾞｼｯｸUB" panose="020B0900000000000000" pitchFamily="50" charset="-128"/>
                <a:ea typeface="HGP創英角ｺﾞｼｯｸUB" panose="020B0900000000000000" pitchFamily="50" charset="-128"/>
              </a:rPr>
              <a:t> </a:t>
            </a:r>
            <a:r>
              <a:rPr lang="ja-JP" altLang="en-US" sz="2800">
                <a:latin typeface="HGP創英角ｺﾞｼｯｸUB" panose="020B0900000000000000" pitchFamily="50" charset="-128"/>
                <a:ea typeface="HGP創英角ｺﾞｼｯｸUB" panose="020B0900000000000000" pitchFamily="50" charset="-128"/>
              </a:rPr>
              <a:t>先生が引いた</a:t>
            </a:r>
            <a:r>
              <a:rPr lang="ja-JP" altLang="en-US" sz="2800">
                <a:solidFill>
                  <a:srgbClr val="FF6699"/>
                </a:solidFill>
                <a:latin typeface="HGP創英角ｺﾞｼｯｸUB" panose="020B0900000000000000" pitchFamily="50" charset="-128"/>
                <a:ea typeface="HGP創英角ｺﾞｼｯｸUB" panose="020B0900000000000000" pitchFamily="50" charset="-128"/>
              </a:rPr>
              <a:t>業績カード</a:t>
            </a:r>
            <a:r>
              <a:rPr lang="ja-JP" altLang="en-US" sz="2800">
                <a:latin typeface="HGP創英角ｺﾞｼｯｸUB" panose="020B0900000000000000" pitchFamily="50" charset="-128"/>
                <a:ea typeface="HGP創英角ｺﾞｼｯｸUB" panose="020B0900000000000000" pitchFamily="50" charset="-128"/>
              </a:rPr>
              <a:t>と同じ</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カードを見て、書いてある指示に</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従って</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a:t>
            </a:r>
            <a:r>
              <a:rPr lang="ja-JP" altLang="en-US" sz="2800">
                <a:latin typeface="HGP創英角ｺﾞｼｯｸUB" panose="020B0900000000000000" pitchFamily="50" charset="-128"/>
                <a:ea typeface="HGP創英角ｺﾞｼｯｸUB" panose="020B0900000000000000" pitchFamily="50" charset="-128"/>
              </a:rPr>
              <a:t>を計算。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★二人とも働く場合は、先ほど出した</a:t>
            </a:r>
            <a:r>
              <a:rPr lang="en-US" altLang="ja-JP" sz="2400">
                <a:latin typeface="HGP創英角ｺﾞｼｯｸUB" panose="020B0900000000000000" pitchFamily="50" charset="-128"/>
                <a:ea typeface="HGP創英角ｺﾞｼｯｸUB" panose="020B0900000000000000" pitchFamily="50" charset="-128"/>
              </a:rPr>
              <a:t>1.5</a:t>
            </a:r>
            <a:r>
              <a:rPr lang="ja-JP" altLang="en-US" sz="2400">
                <a:latin typeface="HGP創英角ｺﾞｼｯｸUB" panose="020B0900000000000000" pitchFamily="50" charset="-128"/>
                <a:ea typeface="HGP創英角ｺﾞｼｯｸUB" panose="020B0900000000000000" pitchFamily="50" charset="-128"/>
              </a:rPr>
              <a:t>倍の収入をもとに計算。</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p:txBody>
      </p:sp>
      <p:sp>
        <p:nvSpPr>
          <p:cNvPr id="18" name="角丸四角形 17">
            <a:extLst>
              <a:ext uri="{FF2B5EF4-FFF2-40B4-BE49-F238E27FC236}">
                <a16:creationId xmlns:a16="http://schemas.microsoft.com/office/drawing/2014/main" id="{0BCB33AF-D5AA-EE90-5851-879800C4E26C}"/>
              </a:ext>
            </a:extLst>
          </p:cNvPr>
          <p:cNvSpPr/>
          <p:nvPr/>
        </p:nvSpPr>
        <p:spPr bwMode="auto">
          <a:xfrm>
            <a:off x="825500" y="4994275"/>
            <a:ext cx="2016125" cy="2841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6327" name="テキスト ボックス 29">
            <a:extLst>
              <a:ext uri="{FF2B5EF4-FFF2-40B4-BE49-F238E27FC236}">
                <a16:creationId xmlns:a16="http://schemas.microsoft.com/office/drawing/2014/main" id="{9AA7A9A9-8EA3-E189-20DE-2B1503D6D4EC}"/>
              </a:ext>
            </a:extLst>
          </p:cNvPr>
          <p:cNvSpPr txBox="1">
            <a:spLocks noChangeArrowheads="1"/>
          </p:cNvSpPr>
          <p:nvPr/>
        </p:nvSpPr>
        <p:spPr bwMode="auto">
          <a:xfrm>
            <a:off x="1824038" y="52149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6328" name="テキスト ボックス 29">
            <a:extLst>
              <a:ext uri="{FF2B5EF4-FFF2-40B4-BE49-F238E27FC236}">
                <a16:creationId xmlns:a16="http://schemas.microsoft.com/office/drawing/2014/main" id="{219AC267-956A-12BA-18F5-D1A18A1F46EF}"/>
              </a:ext>
            </a:extLst>
          </p:cNvPr>
          <p:cNvSpPr txBox="1">
            <a:spLocks noChangeArrowheads="1"/>
          </p:cNvSpPr>
          <p:nvPr/>
        </p:nvSpPr>
        <p:spPr bwMode="auto">
          <a:xfrm>
            <a:off x="1160463" y="52308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6329" name="テキスト ボックス 29">
            <a:extLst>
              <a:ext uri="{FF2B5EF4-FFF2-40B4-BE49-F238E27FC236}">
                <a16:creationId xmlns:a16="http://schemas.microsoft.com/office/drawing/2014/main" id="{5CC6D12E-4E77-E061-974A-49CB7D0EAE1E}"/>
              </a:ext>
            </a:extLst>
          </p:cNvPr>
          <p:cNvSpPr txBox="1">
            <a:spLocks noChangeArrowheads="1"/>
          </p:cNvSpPr>
          <p:nvPr/>
        </p:nvSpPr>
        <p:spPr bwMode="auto">
          <a:xfrm>
            <a:off x="3856038" y="5192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7" name="フリーフォーム 16">
            <a:extLst>
              <a:ext uri="{FF2B5EF4-FFF2-40B4-BE49-F238E27FC236}">
                <a16:creationId xmlns:a16="http://schemas.microsoft.com/office/drawing/2014/main" id="{5C398D39-4183-FF54-3524-61AC302A3289}"/>
              </a:ext>
            </a:extLst>
          </p:cNvPr>
          <p:cNvSpPr/>
          <p:nvPr/>
        </p:nvSpPr>
        <p:spPr bwMode="auto">
          <a:xfrm>
            <a:off x="2489200" y="5638800"/>
            <a:ext cx="1858963" cy="411163"/>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角丸四角形 19">
            <a:extLst>
              <a:ext uri="{FF2B5EF4-FFF2-40B4-BE49-F238E27FC236}">
                <a16:creationId xmlns:a16="http://schemas.microsoft.com/office/drawing/2014/main" id="{48675DC8-6E76-F45E-E349-0BA718C2123E}"/>
              </a:ext>
            </a:extLst>
          </p:cNvPr>
          <p:cNvSpPr/>
          <p:nvPr/>
        </p:nvSpPr>
        <p:spPr bwMode="auto">
          <a:xfrm>
            <a:off x="2947988" y="5889625"/>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1" name="直線コネクタ 20">
            <a:extLst>
              <a:ext uri="{FF2B5EF4-FFF2-40B4-BE49-F238E27FC236}">
                <a16:creationId xmlns:a16="http://schemas.microsoft.com/office/drawing/2014/main" id="{FF2B3795-5876-F25F-2DA6-E75202955A48}"/>
              </a:ext>
            </a:extLst>
          </p:cNvPr>
          <p:cNvCxnSpPr/>
          <p:nvPr/>
        </p:nvCxnSpPr>
        <p:spPr bwMode="auto">
          <a:xfrm>
            <a:off x="1849438" y="5599113"/>
            <a:ext cx="801687"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B9152F-FF6D-AC19-0348-2123029D565A}"/>
              </a:ext>
            </a:extLst>
          </p:cNvPr>
          <p:cNvCxnSpPr/>
          <p:nvPr/>
        </p:nvCxnSpPr>
        <p:spPr bwMode="auto">
          <a:xfrm>
            <a:off x="3902075" y="5616575"/>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56334" name="グループ化 22">
            <a:extLst>
              <a:ext uri="{FF2B5EF4-FFF2-40B4-BE49-F238E27FC236}">
                <a16:creationId xmlns:a16="http://schemas.microsoft.com/office/drawing/2014/main" id="{8C4928B1-91CA-3A80-2085-B85872F96D39}"/>
              </a:ext>
            </a:extLst>
          </p:cNvPr>
          <p:cNvGrpSpPr>
            <a:grpSpLocks/>
          </p:cNvGrpSpPr>
          <p:nvPr/>
        </p:nvGrpSpPr>
        <p:grpSpPr bwMode="auto">
          <a:xfrm>
            <a:off x="0" y="0"/>
            <a:ext cx="9144000" cy="757238"/>
            <a:chOff x="-406" y="0"/>
            <a:chExt cx="9144406" cy="757412"/>
          </a:xfrm>
        </p:grpSpPr>
        <p:sp>
          <p:nvSpPr>
            <p:cNvPr id="24" name="正方形/長方形 23">
              <a:extLst>
                <a:ext uri="{FF2B5EF4-FFF2-40B4-BE49-F238E27FC236}">
                  <a16:creationId xmlns:a16="http://schemas.microsoft.com/office/drawing/2014/main" id="{68A740BA-5414-77FA-AC9E-5F37E7E40C27}"/>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5" name="正方形/長方形 24">
              <a:extLst>
                <a:ext uri="{FF2B5EF4-FFF2-40B4-BE49-F238E27FC236}">
                  <a16:creationId xmlns:a16="http://schemas.microsoft.com/office/drawing/2014/main" id="{5A546B99-9325-E10D-17EF-91CFE499DE2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56335" name="正方形/長方形 6">
            <a:extLst>
              <a:ext uri="{FF2B5EF4-FFF2-40B4-BE49-F238E27FC236}">
                <a16:creationId xmlns:a16="http://schemas.microsoft.com/office/drawing/2014/main" id="{C90C289D-E880-4731-76D0-D1FE17816804}"/>
              </a:ext>
            </a:extLst>
          </p:cNvPr>
          <p:cNvSpPr>
            <a:spLocks noChangeArrowheads="1"/>
          </p:cNvSpPr>
          <p:nvPr/>
        </p:nvSpPr>
        <p:spPr bwMode="auto">
          <a:xfrm>
            <a:off x="463550" y="5357813"/>
            <a:ext cx="13954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900">
                <a:latin typeface="Meiryo UI" panose="020B0604030504040204" pitchFamily="50" charset="-128"/>
                <a:ea typeface="Meiryo UI" panose="020B0604030504040204" pitchFamily="50" charset="-128"/>
              </a:rPr>
              <a:t>A（年収）×　　　　 倍＝</a:t>
            </a:r>
          </a:p>
        </p:txBody>
      </p:sp>
      <p:pic>
        <p:nvPicPr>
          <p:cNvPr id="3" name="図 2">
            <a:extLst>
              <a:ext uri="{FF2B5EF4-FFF2-40B4-BE49-F238E27FC236}">
                <a16:creationId xmlns:a16="http://schemas.microsoft.com/office/drawing/2014/main" id="{1C410D3B-DCDF-CA7E-CA8D-8ED52CA73C3D}"/>
              </a:ext>
            </a:extLst>
          </p:cNvPr>
          <p:cNvPicPr>
            <a:picLocks noChangeAspect="1"/>
          </p:cNvPicPr>
          <p:nvPr/>
        </p:nvPicPr>
        <p:blipFill rotWithShape="1">
          <a:blip r:embed="rId3" cstate="screen"/>
          <a:srcRect/>
          <a:stretch/>
        </p:blipFill>
        <p:spPr>
          <a:xfrm>
            <a:off x="6723063" y="3114675"/>
            <a:ext cx="1951037" cy="3055938"/>
          </a:xfrm>
          <a:prstGeom prst="rect">
            <a:avLst/>
          </a:prstGeom>
          <a:ln w="12700">
            <a:solidFill>
              <a:schemeClr val="tx1">
                <a:lumMod val="50000"/>
                <a:lumOff val="50000"/>
              </a:schemeClr>
            </a:solidFill>
          </a:ln>
        </p:spPr>
      </p:pic>
      <p:sp>
        <p:nvSpPr>
          <p:cNvPr id="8" name="角丸四角形 7">
            <a:extLst>
              <a:ext uri="{FF2B5EF4-FFF2-40B4-BE49-F238E27FC236}">
                <a16:creationId xmlns:a16="http://schemas.microsoft.com/office/drawing/2014/main" id="{217212A3-0536-08AA-9372-291D3528FFA1}"/>
              </a:ext>
            </a:extLst>
          </p:cNvPr>
          <p:cNvSpPr/>
          <p:nvPr/>
        </p:nvSpPr>
        <p:spPr bwMode="auto">
          <a:xfrm>
            <a:off x="6804025" y="4583113"/>
            <a:ext cx="1949450" cy="10779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 name="角丸四角形 15">
            <a:extLst>
              <a:ext uri="{FF2B5EF4-FFF2-40B4-BE49-F238E27FC236}">
                <a16:creationId xmlns:a16="http://schemas.microsoft.com/office/drawing/2014/main" id="{51578E7C-DD77-663C-5929-D1402504EDD8}"/>
              </a:ext>
            </a:extLst>
          </p:cNvPr>
          <p:cNvSpPr/>
          <p:nvPr/>
        </p:nvSpPr>
        <p:spPr bwMode="auto">
          <a:xfrm>
            <a:off x="6804025" y="3860800"/>
            <a:ext cx="1543050" cy="3698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9" name="直線矢印コネクタ 8">
            <a:extLst>
              <a:ext uri="{FF2B5EF4-FFF2-40B4-BE49-F238E27FC236}">
                <a16:creationId xmlns:a16="http://schemas.microsoft.com/office/drawing/2014/main" id="{72D12750-2FB4-4A52-4E57-044D69E7D1D9}"/>
              </a:ext>
            </a:extLst>
          </p:cNvPr>
          <p:cNvCxnSpPr>
            <a:cxnSpLocks/>
          </p:cNvCxnSpPr>
          <p:nvPr/>
        </p:nvCxnSpPr>
        <p:spPr bwMode="auto">
          <a:xfrm flipH="1">
            <a:off x="2987675" y="4756150"/>
            <a:ext cx="3816350" cy="5048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502B59DD-1EFD-CF7B-B326-DE38F957892D}"/>
              </a:ext>
            </a:extLst>
          </p:cNvPr>
          <p:cNvCxnSpPr>
            <a:cxnSpLocks/>
            <a:stCxn id="16" idx="1"/>
          </p:cNvCxnSpPr>
          <p:nvPr/>
        </p:nvCxnSpPr>
        <p:spPr bwMode="auto">
          <a:xfrm flipH="1">
            <a:off x="2841625" y="4046538"/>
            <a:ext cx="3962400" cy="93345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E63752D8-1D51-5E62-C31A-35E0E6EDAD94}"/>
              </a:ext>
            </a:extLst>
          </p:cNvPr>
          <p:cNvSpPr/>
          <p:nvPr/>
        </p:nvSpPr>
        <p:spPr>
          <a:xfrm>
            <a:off x="179388" y="981075"/>
            <a:ext cx="8713787" cy="2039938"/>
          </a:xfrm>
          <a:prstGeom prst="roundRect">
            <a:avLst>
              <a:gd name="adj" fmla="val 11765"/>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7347" name="テキスト ボックス 13">
            <a:extLst>
              <a:ext uri="{FF2B5EF4-FFF2-40B4-BE49-F238E27FC236}">
                <a16:creationId xmlns:a16="http://schemas.microsoft.com/office/drawing/2014/main" id="{01242478-64F5-82A4-9812-693D6D350D33}"/>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38</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57348" name="テキスト ボックス 3">
            <a:extLst>
              <a:ext uri="{FF2B5EF4-FFF2-40B4-BE49-F238E27FC236}">
                <a16:creationId xmlns:a16="http://schemas.microsoft.com/office/drawing/2014/main" id="{06CD35E3-8200-6A8A-FADA-3A372465CED1}"/>
              </a:ext>
            </a:extLst>
          </p:cNvPr>
          <p:cNvSpPr txBox="1">
            <a:spLocks noChangeArrowheads="1"/>
          </p:cNvSpPr>
          <p:nvPr/>
        </p:nvSpPr>
        <p:spPr bwMode="auto">
          <a:xfrm>
            <a:off x="322263" y="812800"/>
            <a:ext cx="86423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班長</a:t>
            </a:r>
            <a:r>
              <a:rPr lang="ja-JP" altLang="en-US" sz="2800">
                <a:latin typeface="HGP創英角ｺﾞｼｯｸUB" panose="020B0900000000000000" pitchFamily="50" charset="-128"/>
                <a:ea typeface="HGP創英角ｺﾞｼｯｸUB" panose="020B0900000000000000" pitchFamily="50" charset="-128"/>
              </a:rPr>
              <a:t>　⇒　資料集</a:t>
            </a:r>
            <a:r>
              <a:rPr lang="en-US" altLang="ja-JP" sz="2800">
                <a:latin typeface="HGP創英角ｺﾞｼｯｸUB" panose="020B0900000000000000" pitchFamily="50" charset="-128"/>
                <a:ea typeface="HGP創英角ｺﾞｼｯｸUB" panose="020B0900000000000000" pitchFamily="50" charset="-128"/>
              </a:rPr>
              <a:t>p2,3</a:t>
            </a:r>
            <a:r>
              <a:rPr lang="ja-JP" altLang="en-US" sz="2800">
                <a:latin typeface="HGP創英角ｺﾞｼｯｸUB" panose="020B0900000000000000" pitchFamily="50" charset="-128"/>
                <a:ea typeface="HGP創英角ｺﾞｼｯｸUB" panose="020B0900000000000000" pitchFamily="50" charset="-128"/>
              </a:rPr>
              <a:t>から、変動後の収入と家族構成</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に応じた</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800">
                <a:latin typeface="HGP創英角ｺﾞｼｯｸUB" panose="020B0900000000000000" pitchFamily="50" charset="-128"/>
                <a:ea typeface="HGP創英角ｺﾞｼｯｸUB" panose="020B0900000000000000" pitchFamily="50" charset="-128"/>
              </a:rPr>
              <a:t>を見つけ、記録・計算係</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収入・非消費支出</a:t>
            </a:r>
            <a:r>
              <a:rPr lang="ja-JP" altLang="en-US" sz="2800">
                <a:latin typeface="HGP創英角ｺﾞｼｯｸUB" panose="020B0900000000000000" pitchFamily="50" charset="-128"/>
                <a:ea typeface="HGP創英角ｺﾞｼｯｸUB" panose="020B0900000000000000" pitchFamily="50" charset="-128"/>
              </a:rPr>
              <a:t>をシートに書く。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57349" name="グループ化 33">
            <a:extLst>
              <a:ext uri="{FF2B5EF4-FFF2-40B4-BE49-F238E27FC236}">
                <a16:creationId xmlns:a16="http://schemas.microsoft.com/office/drawing/2014/main" id="{0E6EC16B-31D8-5947-582A-9C7EC530FA6C}"/>
              </a:ext>
            </a:extLst>
          </p:cNvPr>
          <p:cNvGrpSpPr>
            <a:grpSpLocks/>
          </p:cNvGrpSpPr>
          <p:nvPr/>
        </p:nvGrpSpPr>
        <p:grpSpPr bwMode="auto">
          <a:xfrm>
            <a:off x="1089025" y="3087688"/>
            <a:ext cx="7196138" cy="3649662"/>
            <a:chOff x="1089025" y="3087688"/>
            <a:chExt cx="7196138" cy="3649662"/>
          </a:xfrm>
        </p:grpSpPr>
        <p:pic>
          <p:nvPicPr>
            <p:cNvPr id="57353" name="図 2" descr="スクリーンショット が含まれている画像&#10;&#10;高い精度で生成された説明">
              <a:extLst>
                <a:ext uri="{FF2B5EF4-FFF2-40B4-BE49-F238E27FC236}">
                  <a16:creationId xmlns:a16="http://schemas.microsoft.com/office/drawing/2014/main" id="{0A9BA6B3-D47D-64EC-0CD4-778F0C4D5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656" y="3090064"/>
              <a:ext cx="3492760" cy="290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図 5" descr="スクリーンショット が含まれている画像&#10;&#10;非常に高い精度で生成された説明">
              <a:extLst>
                <a:ext uri="{FF2B5EF4-FFF2-40B4-BE49-F238E27FC236}">
                  <a16:creationId xmlns:a16="http://schemas.microsoft.com/office/drawing/2014/main" id="{F656EB9B-8530-E13F-D8BA-163412AF2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695" y="3092595"/>
              <a:ext cx="3473077" cy="290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正方形/長方形 42">
              <a:extLst>
                <a:ext uri="{FF2B5EF4-FFF2-40B4-BE49-F238E27FC236}">
                  <a16:creationId xmlns:a16="http://schemas.microsoft.com/office/drawing/2014/main" id="{852032B3-5722-D7A2-85CC-6FC44480D0BD}"/>
                </a:ext>
              </a:extLst>
            </p:cNvPr>
            <p:cNvSpPr/>
            <p:nvPr/>
          </p:nvSpPr>
          <p:spPr>
            <a:xfrm>
              <a:off x="1306513" y="3087688"/>
              <a:ext cx="6978650" cy="2921000"/>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7356" name="図 31" descr="スクリーンショット, 空 が含まれている画像&#10;&#10;非常に高い精度で生成された説明">
              <a:extLst>
                <a:ext uri="{FF2B5EF4-FFF2-40B4-BE49-F238E27FC236}">
                  <a16:creationId xmlns:a16="http://schemas.microsoft.com/office/drawing/2014/main" id="{B6227FF2-0044-5205-E0EE-BC118FD73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025" y="6078538"/>
              <a:ext cx="665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テキスト ボックス 29">
              <a:extLst>
                <a:ext uri="{FF2B5EF4-FFF2-40B4-BE49-F238E27FC236}">
                  <a16:creationId xmlns:a16="http://schemas.microsoft.com/office/drawing/2014/main" id="{1AED5E85-0AC0-8B72-BD01-C9B4AED9074B}"/>
                </a:ext>
              </a:extLst>
            </p:cNvPr>
            <p:cNvSpPr txBox="1">
              <a:spLocks noChangeArrowheads="1"/>
            </p:cNvSpPr>
            <p:nvPr/>
          </p:nvSpPr>
          <p:spPr bwMode="auto">
            <a:xfrm>
              <a:off x="2730500" y="604678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3" name="角丸四角形 12">
              <a:extLst>
                <a:ext uri="{FF2B5EF4-FFF2-40B4-BE49-F238E27FC236}">
                  <a16:creationId xmlns:a16="http://schemas.microsoft.com/office/drawing/2014/main" id="{007AAB48-F0DC-30DC-8BC4-B48114518B6E}"/>
                </a:ext>
              </a:extLst>
            </p:cNvPr>
            <p:cNvSpPr/>
            <p:nvPr/>
          </p:nvSpPr>
          <p:spPr bwMode="auto">
            <a:xfrm>
              <a:off x="2379663" y="5368925"/>
              <a:ext cx="433387" cy="671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 name="角丸四角形 13">
              <a:extLst>
                <a:ext uri="{FF2B5EF4-FFF2-40B4-BE49-F238E27FC236}">
                  <a16:creationId xmlns:a16="http://schemas.microsoft.com/office/drawing/2014/main" id="{42873CB2-8E41-3E67-BBEA-36A65830652D}"/>
                </a:ext>
              </a:extLst>
            </p:cNvPr>
            <p:cNvSpPr/>
            <p:nvPr/>
          </p:nvSpPr>
          <p:spPr bwMode="auto">
            <a:xfrm>
              <a:off x="3965575" y="5383213"/>
              <a:ext cx="431800" cy="63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 name="角丸四角形 14">
              <a:extLst>
                <a:ext uri="{FF2B5EF4-FFF2-40B4-BE49-F238E27FC236}">
                  <a16:creationId xmlns:a16="http://schemas.microsoft.com/office/drawing/2014/main" id="{B01BA9D4-C60F-D49E-A6A3-D91F47F44775}"/>
                </a:ext>
              </a:extLst>
            </p:cNvPr>
            <p:cNvSpPr/>
            <p:nvPr/>
          </p:nvSpPr>
          <p:spPr bwMode="auto">
            <a:xfrm>
              <a:off x="5491163" y="3825875"/>
              <a:ext cx="431800" cy="1362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7" name="直線矢印コネクタ 16">
              <a:extLst>
                <a:ext uri="{FF2B5EF4-FFF2-40B4-BE49-F238E27FC236}">
                  <a16:creationId xmlns:a16="http://schemas.microsoft.com/office/drawing/2014/main" id="{A729275B-55DC-1486-A50E-86A98D47FF51}"/>
                </a:ext>
              </a:extLst>
            </p:cNvPr>
            <p:cNvCxnSpPr>
              <a:cxnSpLocks/>
              <a:stCxn id="13" idx="2"/>
              <a:endCxn id="57357" idx="1"/>
            </p:cNvCxnSpPr>
            <p:nvPr/>
          </p:nvCxnSpPr>
          <p:spPr bwMode="auto">
            <a:xfrm>
              <a:off x="2595563" y="6040438"/>
              <a:ext cx="134937" cy="1920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2B0605E3-C3EF-61C6-8894-81DDCFFC6896}"/>
                </a:ext>
              </a:extLst>
            </p:cNvPr>
            <p:cNvCxnSpPr>
              <a:cxnSpLocks/>
            </p:cNvCxnSpPr>
            <p:nvPr/>
          </p:nvCxnSpPr>
          <p:spPr bwMode="auto">
            <a:xfrm flipH="1">
              <a:off x="3760788" y="5157788"/>
              <a:ext cx="1730375" cy="10318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0D15CC3F-3D9A-F91F-543E-F341B79B5BC0}"/>
                </a:ext>
              </a:extLst>
            </p:cNvPr>
            <p:cNvCxnSpPr>
              <a:cxnSpLocks/>
            </p:cNvCxnSpPr>
            <p:nvPr/>
          </p:nvCxnSpPr>
          <p:spPr bwMode="auto">
            <a:xfrm flipH="1">
              <a:off x="3602038" y="5840413"/>
              <a:ext cx="361950" cy="2762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DAF80AD8-5343-0A42-03F3-D50E4B0F94B8}"/>
                </a:ext>
              </a:extLst>
            </p:cNvPr>
            <p:cNvCxnSpPr>
              <a:cxnSpLocks/>
              <a:stCxn id="37" idx="1"/>
            </p:cNvCxnSpPr>
            <p:nvPr/>
          </p:nvCxnSpPr>
          <p:spPr bwMode="auto">
            <a:xfrm flipH="1">
              <a:off x="3878263" y="5710238"/>
              <a:ext cx="1768475" cy="5207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9D01F94-2F3E-EA7D-F16F-596A14F8BEAE}"/>
                </a:ext>
              </a:extLst>
            </p:cNvPr>
            <p:cNvCxnSpPr>
              <a:cxnSpLocks/>
            </p:cNvCxnSpPr>
            <p:nvPr/>
          </p:nvCxnSpPr>
          <p:spPr bwMode="auto">
            <a:xfrm flipH="1">
              <a:off x="4025900" y="6000750"/>
              <a:ext cx="3222625" cy="2825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366" name="テキスト ボックス 29">
              <a:extLst>
                <a:ext uri="{FF2B5EF4-FFF2-40B4-BE49-F238E27FC236}">
                  <a16:creationId xmlns:a16="http://schemas.microsoft.com/office/drawing/2014/main" id="{FBF20692-23AC-0BDF-2ED1-AED596D9E936}"/>
                </a:ext>
              </a:extLst>
            </p:cNvPr>
            <p:cNvSpPr txBox="1">
              <a:spLocks noChangeArrowheads="1"/>
            </p:cNvSpPr>
            <p:nvPr/>
          </p:nvSpPr>
          <p:spPr bwMode="auto">
            <a:xfrm>
              <a:off x="6437313" y="6045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7" name="角丸四角形 36">
              <a:extLst>
                <a:ext uri="{FF2B5EF4-FFF2-40B4-BE49-F238E27FC236}">
                  <a16:creationId xmlns:a16="http://schemas.microsoft.com/office/drawing/2014/main" id="{CC5C8EC0-7672-8168-E970-5A4B50F4E7C6}"/>
                </a:ext>
              </a:extLst>
            </p:cNvPr>
            <p:cNvSpPr/>
            <p:nvPr/>
          </p:nvSpPr>
          <p:spPr bwMode="auto">
            <a:xfrm>
              <a:off x="5646738" y="5386388"/>
              <a:ext cx="433387" cy="646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8" name="角丸四角形 37">
              <a:extLst>
                <a:ext uri="{FF2B5EF4-FFF2-40B4-BE49-F238E27FC236}">
                  <a16:creationId xmlns:a16="http://schemas.microsoft.com/office/drawing/2014/main" id="{2DC81F96-60AA-0537-230F-90FB75878EE2}"/>
                </a:ext>
              </a:extLst>
            </p:cNvPr>
            <p:cNvSpPr/>
            <p:nvPr/>
          </p:nvSpPr>
          <p:spPr bwMode="auto">
            <a:xfrm>
              <a:off x="7248525" y="5370513"/>
              <a:ext cx="431800" cy="6667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1" name="フリーフォーム 20">
              <a:extLst>
                <a:ext uri="{FF2B5EF4-FFF2-40B4-BE49-F238E27FC236}">
                  <a16:creationId xmlns:a16="http://schemas.microsoft.com/office/drawing/2014/main" id="{2A547B0B-AAC0-EAC1-71D6-15F38DE03E51}"/>
                </a:ext>
              </a:extLst>
            </p:cNvPr>
            <p:cNvSpPr/>
            <p:nvPr/>
          </p:nvSpPr>
          <p:spPr bwMode="auto">
            <a:xfrm>
              <a:off x="3228975" y="6457950"/>
              <a:ext cx="3575050" cy="157163"/>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角丸四角形 21">
              <a:extLst>
                <a:ext uri="{FF2B5EF4-FFF2-40B4-BE49-F238E27FC236}">
                  <a16:creationId xmlns:a16="http://schemas.microsoft.com/office/drawing/2014/main" id="{590818AA-674F-CF25-D4F0-E1BD14A787D1}"/>
                </a:ext>
              </a:extLst>
            </p:cNvPr>
            <p:cNvSpPr/>
            <p:nvPr/>
          </p:nvSpPr>
          <p:spPr bwMode="auto">
            <a:xfrm>
              <a:off x="4364038" y="6359525"/>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4" name="直線コネクタ 23">
              <a:extLst>
                <a:ext uri="{FF2B5EF4-FFF2-40B4-BE49-F238E27FC236}">
                  <a16:creationId xmlns:a16="http://schemas.microsoft.com/office/drawing/2014/main" id="{49790AE7-8450-027C-50E9-48913EE6B504}"/>
                </a:ext>
              </a:extLst>
            </p:cNvPr>
            <p:cNvCxnSpPr/>
            <p:nvPr/>
          </p:nvCxnSpPr>
          <p:spPr bwMode="auto">
            <a:xfrm>
              <a:off x="2795588" y="6432550"/>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52D3277-98FB-06FF-7684-9B019AE40C11}"/>
                </a:ext>
              </a:extLst>
            </p:cNvPr>
            <p:cNvCxnSpPr/>
            <p:nvPr/>
          </p:nvCxnSpPr>
          <p:spPr bwMode="auto">
            <a:xfrm>
              <a:off x="6375400" y="6415088"/>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57350" name="グループ化 25">
            <a:extLst>
              <a:ext uri="{FF2B5EF4-FFF2-40B4-BE49-F238E27FC236}">
                <a16:creationId xmlns:a16="http://schemas.microsoft.com/office/drawing/2014/main" id="{114C0B50-50A2-C4A6-DD99-FA0AF15F20F5}"/>
              </a:ext>
            </a:extLst>
          </p:cNvPr>
          <p:cNvGrpSpPr>
            <a:grpSpLocks/>
          </p:cNvGrpSpPr>
          <p:nvPr/>
        </p:nvGrpSpPr>
        <p:grpSpPr bwMode="auto">
          <a:xfrm>
            <a:off x="0" y="0"/>
            <a:ext cx="9144000" cy="757238"/>
            <a:chOff x="-406" y="0"/>
            <a:chExt cx="9144406" cy="757412"/>
          </a:xfrm>
        </p:grpSpPr>
        <p:sp>
          <p:nvSpPr>
            <p:cNvPr id="28" name="正方形/長方形 27">
              <a:extLst>
                <a:ext uri="{FF2B5EF4-FFF2-40B4-BE49-F238E27FC236}">
                  <a16:creationId xmlns:a16="http://schemas.microsoft.com/office/drawing/2014/main" id="{5C47C0DF-E5F9-B79E-8EEB-FC686A7E6970}"/>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9" name="正方形/長方形 28">
              <a:extLst>
                <a:ext uri="{FF2B5EF4-FFF2-40B4-BE49-F238E27FC236}">
                  <a16:creationId xmlns:a16="http://schemas.microsoft.com/office/drawing/2014/main" id="{DCE57C67-F80B-5306-5C64-CC9D688E46A2}"/>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1">
            <a:extLst>
              <a:ext uri="{FF2B5EF4-FFF2-40B4-BE49-F238E27FC236}">
                <a16:creationId xmlns:a16="http://schemas.microsoft.com/office/drawing/2014/main" id="{0C3F79E8-4AFC-A44F-CDF6-88308C7A56E7}"/>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5650" y="3284538"/>
            <a:ext cx="759618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テキスト ボックス 4">
            <a:extLst>
              <a:ext uri="{FF2B5EF4-FFF2-40B4-BE49-F238E27FC236}">
                <a16:creationId xmlns:a16="http://schemas.microsoft.com/office/drawing/2014/main" id="{1B0345D7-7417-17CF-845D-3DE92B2BA7AB}"/>
              </a:ext>
            </a:extLst>
          </p:cNvPr>
          <p:cNvSpPr txBox="1">
            <a:spLocks noChangeArrowheads="1"/>
          </p:cNvSpPr>
          <p:nvPr/>
        </p:nvSpPr>
        <p:spPr bwMode="auto">
          <a:xfrm>
            <a:off x="250825" y="893763"/>
            <a:ext cx="86423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6000">
                <a:latin typeface="HGP創英角ｺﾞｼｯｸUB" panose="020B0900000000000000" pitchFamily="50" charset="-128"/>
                <a:ea typeface="HGP創英角ｺﾞｼｯｸUB" panose="020B0900000000000000" pitchFamily="50" charset="-128"/>
              </a:rPr>
              <a:t>カードを並べよう</a:t>
            </a:r>
            <a:endParaRPr lang="en-US" altLang="ja-JP" sz="40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000">
                <a:latin typeface="HGP創英角ｺﾞｼｯｸUB" panose="020B0900000000000000" pitchFamily="50" charset="-128"/>
                <a:ea typeface="HGP創英角ｺﾞｼｯｸUB" panose="020B0900000000000000" pitchFamily="50" charset="-128"/>
              </a:rPr>
              <a:t>色別に、カードを裏返して並べましょう。</a:t>
            </a:r>
            <a:endParaRPr lang="en-US" altLang="ja-JP" sz="40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000">
                <a:latin typeface="HGP創英角ｺﾞｼｯｸUB" panose="020B0900000000000000" pitchFamily="50" charset="-128"/>
                <a:ea typeface="HGP創英角ｺﾞｼｯｸUB" panose="020B0900000000000000" pitchFamily="50" charset="-128"/>
              </a:rPr>
              <a:t>（</a:t>
            </a:r>
            <a:r>
              <a:rPr lang="en-US" altLang="ja-JP" sz="4000">
                <a:latin typeface="HGP創英角ｺﾞｼｯｸUB" panose="020B0900000000000000" pitchFamily="50" charset="-128"/>
                <a:ea typeface="HGP創英角ｺﾞｼｯｸUB" panose="020B0900000000000000" pitchFamily="50" charset="-128"/>
              </a:rPr>
              <a:t>20</a:t>
            </a:r>
            <a:r>
              <a:rPr lang="ja-JP" altLang="en-US" sz="4000">
                <a:latin typeface="HGP創英角ｺﾞｼｯｸUB" panose="020B0900000000000000" pitchFamily="50" charset="-128"/>
                <a:ea typeface="HGP創英角ｺﾞｼｯｸUB" panose="020B0900000000000000" pitchFamily="50" charset="-128"/>
              </a:rPr>
              <a:t>～</a:t>
            </a:r>
            <a:r>
              <a:rPr lang="en-US" altLang="ja-JP" sz="4000">
                <a:latin typeface="HGP創英角ｺﾞｼｯｸUB" panose="020B0900000000000000" pitchFamily="50" charset="-128"/>
                <a:ea typeface="HGP創英角ｺﾞｼｯｸUB" panose="020B0900000000000000" pitchFamily="50" charset="-128"/>
              </a:rPr>
              <a:t>30</a:t>
            </a:r>
            <a:r>
              <a:rPr lang="ja-JP" altLang="en-US" sz="4000">
                <a:latin typeface="HGP創英角ｺﾞｼｯｸUB" panose="020B0900000000000000" pitchFamily="50" charset="-128"/>
                <a:ea typeface="HGP創英角ｺﾞｼｯｸUB" panose="020B0900000000000000" pitchFamily="50" charset="-128"/>
              </a:rPr>
              <a:t>歳代の人生用）</a:t>
            </a:r>
          </a:p>
        </p:txBody>
      </p:sp>
      <p:sp>
        <p:nvSpPr>
          <p:cNvPr id="6148" name="テキスト ボックス 5">
            <a:extLst>
              <a:ext uri="{FF2B5EF4-FFF2-40B4-BE49-F238E27FC236}">
                <a16:creationId xmlns:a16="http://schemas.microsoft.com/office/drawing/2014/main" id="{1C33118F-1496-6CAD-60AB-98ABF1A0CB01}"/>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6149" name="グループ化 12">
            <a:extLst>
              <a:ext uri="{FF2B5EF4-FFF2-40B4-BE49-F238E27FC236}">
                <a16:creationId xmlns:a16="http://schemas.microsoft.com/office/drawing/2014/main" id="{8202743D-A279-481B-49BB-4861D4870802}"/>
              </a:ext>
            </a:extLst>
          </p:cNvPr>
          <p:cNvGrpSpPr>
            <a:grpSpLocks/>
          </p:cNvGrpSpPr>
          <p:nvPr/>
        </p:nvGrpSpPr>
        <p:grpSpPr bwMode="auto">
          <a:xfrm>
            <a:off x="0" y="0"/>
            <a:ext cx="9144000" cy="757238"/>
            <a:chOff x="-406" y="0"/>
            <a:chExt cx="9144406" cy="757412"/>
          </a:xfrm>
        </p:grpSpPr>
        <p:sp>
          <p:nvSpPr>
            <p:cNvPr id="14" name="正方形/長方形 13">
              <a:extLst>
                <a:ext uri="{FF2B5EF4-FFF2-40B4-BE49-F238E27FC236}">
                  <a16:creationId xmlns:a16="http://schemas.microsoft.com/office/drawing/2014/main" id="{C661C195-0B18-300F-19AB-61FBC9055216}"/>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5" name="正方形/長方形 14">
              <a:extLst>
                <a:ext uri="{FF2B5EF4-FFF2-40B4-BE49-F238E27FC236}">
                  <a16:creationId xmlns:a16="http://schemas.microsoft.com/office/drawing/2014/main" id="{63B77042-A82C-F61B-8A34-9D0786E9390E}"/>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6150" name="テキスト ボックス 1">
            <a:extLst>
              <a:ext uri="{FF2B5EF4-FFF2-40B4-BE49-F238E27FC236}">
                <a16:creationId xmlns:a16="http://schemas.microsoft.com/office/drawing/2014/main" id="{757BD4FC-97A1-5790-BA4D-AC266F0CF382}"/>
              </a:ext>
            </a:extLst>
          </p:cNvPr>
          <p:cNvSpPr txBox="1">
            <a:spLocks noChangeArrowheads="1"/>
          </p:cNvSpPr>
          <p:nvPr/>
        </p:nvSpPr>
        <p:spPr bwMode="auto">
          <a:xfrm>
            <a:off x="800100" y="4087813"/>
            <a:ext cx="1728788"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3</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1" name="テキスト ボックス 8">
            <a:extLst>
              <a:ext uri="{FF2B5EF4-FFF2-40B4-BE49-F238E27FC236}">
                <a16:creationId xmlns:a16="http://schemas.microsoft.com/office/drawing/2014/main" id="{4758FBFD-04EF-EF8A-ECA1-4867CD20329D}"/>
              </a:ext>
            </a:extLst>
          </p:cNvPr>
          <p:cNvSpPr txBox="1">
            <a:spLocks noChangeArrowheads="1"/>
          </p:cNvSpPr>
          <p:nvPr/>
        </p:nvSpPr>
        <p:spPr bwMode="auto">
          <a:xfrm>
            <a:off x="2700338" y="4110038"/>
            <a:ext cx="1727200"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2</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2" name="テキスト ボックス 9">
            <a:extLst>
              <a:ext uri="{FF2B5EF4-FFF2-40B4-BE49-F238E27FC236}">
                <a16:creationId xmlns:a16="http://schemas.microsoft.com/office/drawing/2014/main" id="{B3BB70D7-59B6-5FCB-01B6-F32F68988B36}"/>
              </a:ext>
            </a:extLst>
          </p:cNvPr>
          <p:cNvSpPr txBox="1">
            <a:spLocks noChangeArrowheads="1"/>
          </p:cNvSpPr>
          <p:nvPr/>
        </p:nvSpPr>
        <p:spPr bwMode="auto">
          <a:xfrm>
            <a:off x="4598988" y="4110038"/>
            <a:ext cx="1728787"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4</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3" name="テキスト ボックス 10">
            <a:extLst>
              <a:ext uri="{FF2B5EF4-FFF2-40B4-BE49-F238E27FC236}">
                <a16:creationId xmlns:a16="http://schemas.microsoft.com/office/drawing/2014/main" id="{2D729182-1F5B-03F3-EC30-732F8DDF6909}"/>
              </a:ext>
            </a:extLst>
          </p:cNvPr>
          <p:cNvSpPr txBox="1">
            <a:spLocks noChangeArrowheads="1"/>
          </p:cNvSpPr>
          <p:nvPr/>
        </p:nvSpPr>
        <p:spPr bwMode="auto">
          <a:xfrm>
            <a:off x="6499225" y="4087813"/>
            <a:ext cx="1844675"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1</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4" name="テキスト ボックス 16">
            <a:extLst>
              <a:ext uri="{FF2B5EF4-FFF2-40B4-BE49-F238E27FC236}">
                <a16:creationId xmlns:a16="http://schemas.microsoft.com/office/drawing/2014/main" id="{2FDF7FB0-D7BC-D417-96D2-FB8104F87C21}"/>
              </a:ext>
            </a:extLst>
          </p:cNvPr>
          <p:cNvSpPr txBox="1">
            <a:spLocks noChangeArrowheads="1"/>
          </p:cNvSpPr>
          <p:nvPr/>
        </p:nvSpPr>
        <p:spPr bwMode="auto">
          <a:xfrm>
            <a:off x="6564313" y="5522913"/>
            <a:ext cx="1727200"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17</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5" name="テキスト ボックス 17">
            <a:extLst>
              <a:ext uri="{FF2B5EF4-FFF2-40B4-BE49-F238E27FC236}">
                <a16:creationId xmlns:a16="http://schemas.microsoft.com/office/drawing/2014/main" id="{DD63D5A7-6D0B-F366-F2C7-E3FA05BE021B}"/>
              </a:ext>
            </a:extLst>
          </p:cNvPr>
          <p:cNvSpPr txBox="1">
            <a:spLocks noChangeArrowheads="1"/>
          </p:cNvSpPr>
          <p:nvPr/>
        </p:nvSpPr>
        <p:spPr bwMode="auto">
          <a:xfrm>
            <a:off x="792163" y="5541963"/>
            <a:ext cx="1728787"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3</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6" name="テキスト ボックス 18">
            <a:extLst>
              <a:ext uri="{FF2B5EF4-FFF2-40B4-BE49-F238E27FC236}">
                <a16:creationId xmlns:a16="http://schemas.microsoft.com/office/drawing/2014/main" id="{50D9D68D-4AB1-935E-9A04-64AC4FB41A87}"/>
              </a:ext>
            </a:extLst>
          </p:cNvPr>
          <p:cNvSpPr txBox="1">
            <a:spLocks noChangeArrowheads="1"/>
          </p:cNvSpPr>
          <p:nvPr/>
        </p:nvSpPr>
        <p:spPr bwMode="auto">
          <a:xfrm>
            <a:off x="2700338" y="5564188"/>
            <a:ext cx="1727200"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3</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6157" name="テキスト ボックス 19">
            <a:extLst>
              <a:ext uri="{FF2B5EF4-FFF2-40B4-BE49-F238E27FC236}">
                <a16:creationId xmlns:a16="http://schemas.microsoft.com/office/drawing/2014/main" id="{595C0562-06E9-9208-F357-5ED21BC2D79F}"/>
              </a:ext>
            </a:extLst>
          </p:cNvPr>
          <p:cNvSpPr txBox="1">
            <a:spLocks noChangeArrowheads="1"/>
          </p:cNvSpPr>
          <p:nvPr/>
        </p:nvSpPr>
        <p:spPr bwMode="auto">
          <a:xfrm>
            <a:off x="4621213" y="5564188"/>
            <a:ext cx="1727200" cy="338137"/>
          </a:xfrm>
          <a:prstGeom prst="rect">
            <a:avLst/>
          </a:prstGeom>
          <a:no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a:t>
            </a:r>
            <a:r>
              <a:rPr lang="en-US" altLang="ja-JP"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3</a:t>
            </a:r>
            <a:r>
              <a:rPr lang="ja-JP" altLang="en-US" sz="1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枚）</a:t>
            </a:r>
          </a:p>
        </p:txBody>
      </p:sp>
      <p:sp>
        <p:nvSpPr>
          <p:cNvPr id="22" name="テキスト ボックス 8">
            <a:extLst>
              <a:ext uri="{FF2B5EF4-FFF2-40B4-BE49-F238E27FC236}">
                <a16:creationId xmlns:a16="http://schemas.microsoft.com/office/drawing/2014/main" id="{9ADD98FB-490F-A0E9-F236-EEE88D2E8F51}"/>
              </a:ext>
            </a:extLst>
          </p:cNvPr>
          <p:cNvSpPr txBox="1">
            <a:spLocks noChangeArrowheads="1"/>
          </p:cNvSpPr>
          <p:nvPr/>
        </p:nvSpPr>
        <p:spPr bwMode="auto">
          <a:xfrm>
            <a:off x="142875" y="6146800"/>
            <a:ext cx="9001125" cy="369888"/>
          </a:xfrm>
          <a:prstGeom prst="rect">
            <a:avLst/>
          </a:prstGeom>
          <a:noFill/>
          <a:ln>
            <a:noFill/>
          </a:ln>
        </p:spPr>
        <p:txBody>
          <a:bodyPr>
            <a:spAutoFit/>
          </a:bodyPr>
          <a:lstStyle>
            <a:lvl1pPr marL="342900" indent="-342900">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marL="0" indent="0" algn="ctr" eaLnBrk="1" hangingPunct="1">
              <a:defRPr/>
            </a:pPr>
            <a:r>
              <a:rPr lang="en-US" altLang="ja-JP" sz="1800" dirty="0">
                <a:latin typeface="HGP創英角ｺﾞｼｯｸUB" panose="020B0900000000000000" pitchFamily="50" charset="-128"/>
                <a:ea typeface="HGP創英角ｺﾞｼｯｸUB" panose="020B0900000000000000" pitchFamily="50" charset="-128"/>
              </a:rPr>
              <a:t>※</a:t>
            </a:r>
            <a:r>
              <a:rPr lang="ja-JP" altLang="en-US" sz="1800" dirty="0">
                <a:solidFill>
                  <a:srgbClr val="FF6600"/>
                </a:solidFill>
                <a:latin typeface="HGP創英角ｺﾞｼｯｸUB" panose="020B0900000000000000" pitchFamily="50" charset="-128"/>
                <a:ea typeface="HGP創英角ｺﾞｼｯｸUB" panose="020B0900000000000000" pitchFamily="50" charset="-128"/>
              </a:rPr>
              <a:t>■</a:t>
            </a:r>
            <a:r>
              <a:rPr lang="ja-JP" altLang="en-US" sz="1800" dirty="0">
                <a:latin typeface="HGP創英角ｺﾞｼｯｸUB" panose="020B0900000000000000" pitchFamily="50" charset="-128"/>
                <a:ea typeface="HGP創英角ｺﾞｼｯｸUB" panose="020B0900000000000000" pitchFamily="50" charset="-128"/>
              </a:rPr>
              <a:t>転職カード・</a:t>
            </a:r>
            <a:r>
              <a:rPr lang="ja-JP" altLang="en-US" sz="1800" dirty="0">
                <a:solidFill>
                  <a:srgbClr val="FF3399"/>
                </a:solidFill>
                <a:latin typeface="HGP創英角ｺﾞｼｯｸUB" panose="020B0900000000000000" pitchFamily="50" charset="-128"/>
                <a:ea typeface="HGP創英角ｺﾞｼｯｸUB" panose="020B0900000000000000" pitchFamily="50" charset="-128"/>
              </a:rPr>
              <a:t>■</a:t>
            </a:r>
            <a:r>
              <a:rPr lang="ja-JP" altLang="en-US" sz="1800" dirty="0">
                <a:latin typeface="HGP創英角ｺﾞｼｯｸUB" panose="020B0900000000000000" pitchFamily="50" charset="-128"/>
                <a:ea typeface="HGP創英角ｺﾞｼｯｸUB" panose="020B0900000000000000" pitchFamily="50" charset="-128"/>
              </a:rPr>
              <a:t>業績カード・</a:t>
            </a:r>
            <a:r>
              <a:rPr lang="ja-JP" altLang="en-US" sz="18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a:t>
            </a:r>
            <a:r>
              <a:rPr lang="ja-JP" altLang="en-US" sz="1800" dirty="0">
                <a:latin typeface="HGP創英角ｺﾞｼｯｸUB" panose="020B0900000000000000" pitchFamily="50" charset="-128"/>
                <a:ea typeface="HGP創英角ｺﾞｼｯｸUB" panose="020B0900000000000000" pitchFamily="50" charset="-128"/>
              </a:rPr>
              <a:t>退職金カードはこの時点では使わないのでしまっておく。</a:t>
            </a:r>
            <a:endParaRPr lang="en-US" altLang="ja-JP" sz="1800" dirty="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図 3" descr="スクリーンショット が含まれている画像&#10;&#10;非常に高い精度で生成された説明">
            <a:extLst>
              <a:ext uri="{FF2B5EF4-FFF2-40B4-BE49-F238E27FC236}">
                <a16:creationId xmlns:a16="http://schemas.microsoft.com/office/drawing/2014/main" id="{EBCC9927-B770-F624-E9B7-17DFBD2C8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4208463"/>
            <a:ext cx="66595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7">
            <a:extLst>
              <a:ext uri="{FF2B5EF4-FFF2-40B4-BE49-F238E27FC236}">
                <a16:creationId xmlns:a16="http://schemas.microsoft.com/office/drawing/2014/main" id="{AAAE7E4B-03EF-ABC3-A367-0A52BE99E14D}"/>
              </a:ext>
            </a:extLst>
          </p:cNvPr>
          <p:cNvSpPr/>
          <p:nvPr/>
        </p:nvSpPr>
        <p:spPr>
          <a:xfrm>
            <a:off x="323850" y="1341438"/>
            <a:ext cx="8569325" cy="2735262"/>
          </a:xfrm>
          <a:prstGeom prst="roundRect">
            <a:avLst>
              <a:gd name="adj" fmla="val 13083"/>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3" name="図 2">
            <a:extLst>
              <a:ext uri="{FF2B5EF4-FFF2-40B4-BE49-F238E27FC236}">
                <a16:creationId xmlns:a16="http://schemas.microsoft.com/office/drawing/2014/main" id="{0294668E-40B8-B9D7-5D59-49B7F090F2B1}"/>
              </a:ext>
            </a:extLst>
          </p:cNvPr>
          <p:cNvPicPr>
            <a:picLocks noChangeAspect="1"/>
          </p:cNvPicPr>
          <p:nvPr/>
        </p:nvPicPr>
        <p:blipFill rotWithShape="1">
          <a:blip r:embed="rId4" cstate="screen"/>
          <a:srcRect/>
          <a:stretch/>
        </p:blipFill>
        <p:spPr>
          <a:xfrm>
            <a:off x="192088" y="4062413"/>
            <a:ext cx="1330325" cy="1997075"/>
          </a:xfrm>
          <a:prstGeom prst="rect">
            <a:avLst/>
          </a:prstGeom>
          <a:ln w="12700">
            <a:solidFill>
              <a:schemeClr val="tx1">
                <a:lumMod val="50000"/>
                <a:lumOff val="50000"/>
              </a:schemeClr>
            </a:solidFill>
          </a:ln>
        </p:spPr>
      </p:pic>
      <p:sp>
        <p:nvSpPr>
          <p:cNvPr id="58373" name="テキスト ボックス 5">
            <a:extLst>
              <a:ext uri="{FF2B5EF4-FFF2-40B4-BE49-F238E27FC236}">
                <a16:creationId xmlns:a16="http://schemas.microsoft.com/office/drawing/2014/main" id="{BA2B1CDD-4F23-4D5E-D413-075E50009F90}"/>
              </a:ext>
            </a:extLst>
          </p:cNvPr>
          <p:cNvSpPr txBox="1">
            <a:spLocks noChangeArrowheads="1"/>
          </p:cNvSpPr>
          <p:nvPr/>
        </p:nvSpPr>
        <p:spPr bwMode="auto">
          <a:xfrm>
            <a:off x="179388" y="765175"/>
            <a:ext cx="8713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③　ここまでの貯蓄額を計算</a:t>
            </a:r>
            <a:endParaRPr lang="en-US" altLang="ja-JP">
              <a:latin typeface="HGP創英角ｺﾞｼｯｸUB" panose="020B0900000000000000" pitchFamily="50" charset="-128"/>
              <a:ea typeface="HGP創英角ｺﾞｼｯｸUB" panose="020B0900000000000000" pitchFamily="50" charset="-128"/>
            </a:endParaRPr>
          </a:p>
        </p:txBody>
      </p:sp>
      <p:sp>
        <p:nvSpPr>
          <p:cNvPr id="58374" name="テキスト ボックス 6">
            <a:extLst>
              <a:ext uri="{FF2B5EF4-FFF2-40B4-BE49-F238E27FC236}">
                <a16:creationId xmlns:a16="http://schemas.microsoft.com/office/drawing/2014/main" id="{AF7E8254-9A03-CDD9-C4A4-8066AA417963}"/>
              </a:ext>
            </a:extLst>
          </p:cNvPr>
          <p:cNvSpPr txBox="1">
            <a:spLocks noChangeArrowheads="1"/>
          </p:cNvSpPr>
          <p:nvPr/>
        </p:nvSpPr>
        <p:spPr bwMode="auto">
          <a:xfrm>
            <a:off x="468313" y="1339850"/>
            <a:ext cx="84248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400">
                <a:latin typeface="HGP創英角ｺﾞｼｯｸUB" panose="020B0900000000000000" pitchFamily="50" charset="-128"/>
                <a:ea typeface="HGP創英角ｺﾞｼｯｸUB" panose="020B0900000000000000" pitchFamily="50" charset="-128"/>
              </a:rPr>
              <a:t>　</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 </a:t>
            </a:r>
            <a:r>
              <a:rPr lang="ja-JP" altLang="en-US" sz="2800">
                <a:latin typeface="HGP創英角ｺﾞｼｯｸUB" panose="020B0900000000000000" pitchFamily="50" charset="-128"/>
                <a:ea typeface="HGP創英角ｺﾞｼｯｸUB" panose="020B0900000000000000" pitchFamily="50" charset="-128"/>
              </a:rPr>
              <a:t>結婚している場合は</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配偶者の年間支出</a:t>
            </a:r>
            <a:r>
              <a:rPr lang="ja-JP" altLang="en-US" sz="2800">
                <a:latin typeface="HGP創英角ｺﾞｼｯｸUB" panose="020B0900000000000000" pitchFamily="50" charset="-128"/>
                <a:ea typeface="HGP創英角ｺﾞｼｯｸUB" panose="020B0900000000000000" pitchFamily="50" charset="-128"/>
              </a:rPr>
              <a:t>・子どもが</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いる場合は</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子どもの年間支出</a:t>
            </a:r>
            <a:r>
              <a:rPr lang="ja-JP" altLang="en-US" sz="2800">
                <a:latin typeface="HGP創英角ｺﾞｼｯｸUB" panose="020B0900000000000000" pitchFamily="50" charset="-128"/>
                <a:ea typeface="HGP創英角ｺﾞｼｯｸUB" panose="020B0900000000000000" pitchFamily="50" charset="-128"/>
              </a:rPr>
              <a:t>、</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住居費</a:t>
            </a:r>
            <a:r>
              <a:rPr lang="ja-JP" altLang="en-US" sz="2800">
                <a:latin typeface="HGP創英角ｺﾞｼｯｸUB" panose="020B0900000000000000" pitchFamily="50" charset="-128"/>
                <a:ea typeface="HGP創英角ｺﾞｼｯｸUB" panose="020B0900000000000000" pitchFamily="50" charset="-128"/>
              </a:rPr>
              <a:t>（ローンの支払い</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と賃貸）を書く。</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変動後の収入</a:t>
            </a:r>
            <a:r>
              <a:rPr lang="ja-JP" altLang="en-US" sz="2800">
                <a:latin typeface="HGP創英角ｺﾞｼｯｸUB" panose="020B0900000000000000" pitchFamily="50" charset="-128"/>
                <a:ea typeface="HGP創英角ｺﾞｼｯｸUB" panose="020B0900000000000000" pitchFamily="50" charset="-128"/>
              </a:rPr>
              <a:t>から</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全ての支出</a:t>
            </a:r>
            <a:r>
              <a:rPr lang="ja-JP" altLang="en-US" sz="2800">
                <a:latin typeface="HGP創英角ｺﾞｼｯｸUB" panose="020B0900000000000000" pitchFamily="50" charset="-128"/>
                <a:ea typeface="HGP創英角ｺﾞｼｯｸUB" panose="020B0900000000000000" pitchFamily="50" charset="-128"/>
              </a:rPr>
              <a:t>を引き、貯蓄額を計算。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最後に</a:t>
            </a:r>
            <a:r>
              <a:rPr lang="en-US" altLang="ja-JP" sz="2800">
                <a:latin typeface="HGP創英角ｺﾞｼｯｸUB" panose="020B0900000000000000" pitchFamily="50" charset="-128"/>
                <a:ea typeface="HGP創英角ｺﾞｼｯｸUB" panose="020B0900000000000000" pitchFamily="50" charset="-128"/>
              </a:rPr>
              <a:t>30</a:t>
            </a:r>
            <a:r>
              <a:rPr lang="ja-JP" altLang="en-US" sz="2800">
                <a:latin typeface="HGP創英角ｺﾞｼｯｸUB" panose="020B0900000000000000" pitchFamily="50" charset="-128"/>
                <a:ea typeface="HGP創英角ｺﾞｼｯｸUB" panose="020B0900000000000000" pitchFamily="50" charset="-128"/>
              </a:rPr>
              <a:t>歳代までの貯蓄と合算する。　　　</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58375" name="テキスト ボックス 10">
            <a:extLst>
              <a:ext uri="{FF2B5EF4-FFF2-40B4-BE49-F238E27FC236}">
                <a16:creationId xmlns:a16="http://schemas.microsoft.com/office/drawing/2014/main" id="{2224C82D-0F2D-EA11-621B-2CD111F6E401}"/>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39</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11" name="角丸四角形 10">
            <a:extLst>
              <a:ext uri="{FF2B5EF4-FFF2-40B4-BE49-F238E27FC236}">
                <a16:creationId xmlns:a16="http://schemas.microsoft.com/office/drawing/2014/main" id="{3D22EA3C-2077-35C7-0758-3B87870DC538}"/>
              </a:ext>
            </a:extLst>
          </p:cNvPr>
          <p:cNvSpPr/>
          <p:nvPr/>
        </p:nvSpPr>
        <p:spPr bwMode="auto">
          <a:xfrm>
            <a:off x="223838" y="4365625"/>
            <a:ext cx="1279525" cy="1508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8" name="直線矢印コネクタ 17">
            <a:extLst>
              <a:ext uri="{FF2B5EF4-FFF2-40B4-BE49-F238E27FC236}">
                <a16:creationId xmlns:a16="http://schemas.microsoft.com/office/drawing/2014/main" id="{B3590B39-670B-9504-60C2-A2BA2FA45351}"/>
              </a:ext>
            </a:extLst>
          </p:cNvPr>
          <p:cNvCxnSpPr>
            <a:cxnSpLocks/>
          </p:cNvCxnSpPr>
          <p:nvPr/>
        </p:nvCxnSpPr>
        <p:spPr bwMode="auto">
          <a:xfrm>
            <a:off x="1501775" y="4591050"/>
            <a:ext cx="304800" cy="1746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角丸四角形 34">
            <a:extLst>
              <a:ext uri="{FF2B5EF4-FFF2-40B4-BE49-F238E27FC236}">
                <a16:creationId xmlns:a16="http://schemas.microsoft.com/office/drawing/2014/main" id="{B4AE9E0A-C4C8-9C25-E50B-891E71221483}"/>
              </a:ext>
            </a:extLst>
          </p:cNvPr>
          <p:cNvSpPr/>
          <p:nvPr/>
        </p:nvSpPr>
        <p:spPr bwMode="auto">
          <a:xfrm>
            <a:off x="1806575" y="4670425"/>
            <a:ext cx="1187450" cy="2143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6" name="角丸四角形 35">
            <a:extLst>
              <a:ext uri="{FF2B5EF4-FFF2-40B4-BE49-F238E27FC236}">
                <a16:creationId xmlns:a16="http://schemas.microsoft.com/office/drawing/2014/main" id="{81E21F14-BCD7-44A8-B4C3-A634788401A0}"/>
              </a:ext>
            </a:extLst>
          </p:cNvPr>
          <p:cNvSpPr/>
          <p:nvPr/>
        </p:nvSpPr>
        <p:spPr bwMode="auto">
          <a:xfrm>
            <a:off x="2036763" y="4932363"/>
            <a:ext cx="1628775" cy="2079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8380" name="テキスト ボックス 10">
            <a:extLst>
              <a:ext uri="{FF2B5EF4-FFF2-40B4-BE49-F238E27FC236}">
                <a16:creationId xmlns:a16="http://schemas.microsoft.com/office/drawing/2014/main" id="{E9501D12-B0C6-201F-7468-738F5CC376AE}"/>
              </a:ext>
            </a:extLst>
          </p:cNvPr>
          <p:cNvSpPr txBox="1">
            <a:spLocks noChangeArrowheads="1"/>
          </p:cNvSpPr>
          <p:nvPr/>
        </p:nvSpPr>
        <p:spPr bwMode="auto">
          <a:xfrm>
            <a:off x="2994025" y="4259263"/>
            <a:ext cx="129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8381" name="テキスト ボックス 10">
            <a:extLst>
              <a:ext uri="{FF2B5EF4-FFF2-40B4-BE49-F238E27FC236}">
                <a16:creationId xmlns:a16="http://schemas.microsoft.com/office/drawing/2014/main" id="{7CB9B729-7AAE-10B9-3F6E-B8028BE75F30}"/>
              </a:ext>
            </a:extLst>
          </p:cNvPr>
          <p:cNvSpPr txBox="1">
            <a:spLocks noChangeArrowheads="1"/>
          </p:cNvSpPr>
          <p:nvPr/>
        </p:nvSpPr>
        <p:spPr bwMode="auto">
          <a:xfrm>
            <a:off x="6010275" y="4252913"/>
            <a:ext cx="129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8382" name="テキスト ボックス 10">
            <a:extLst>
              <a:ext uri="{FF2B5EF4-FFF2-40B4-BE49-F238E27FC236}">
                <a16:creationId xmlns:a16="http://schemas.microsoft.com/office/drawing/2014/main" id="{A1C8F62D-C584-BE55-6772-4CEA36B5AEB1}"/>
              </a:ext>
            </a:extLst>
          </p:cNvPr>
          <p:cNvSpPr txBox="1">
            <a:spLocks noChangeArrowheads="1"/>
          </p:cNvSpPr>
          <p:nvPr/>
        </p:nvSpPr>
        <p:spPr bwMode="auto">
          <a:xfrm>
            <a:off x="5973763" y="4551363"/>
            <a:ext cx="129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8383" name="テキスト ボックス 10">
            <a:extLst>
              <a:ext uri="{FF2B5EF4-FFF2-40B4-BE49-F238E27FC236}">
                <a16:creationId xmlns:a16="http://schemas.microsoft.com/office/drawing/2014/main" id="{7EBD3CEC-5964-DEDA-7D68-9EF94542ECFB}"/>
              </a:ext>
            </a:extLst>
          </p:cNvPr>
          <p:cNvSpPr txBox="1">
            <a:spLocks noChangeArrowheads="1"/>
          </p:cNvSpPr>
          <p:nvPr/>
        </p:nvSpPr>
        <p:spPr bwMode="auto">
          <a:xfrm>
            <a:off x="3001963" y="4549775"/>
            <a:ext cx="129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8384" name="テキスト ボックス 10">
            <a:extLst>
              <a:ext uri="{FF2B5EF4-FFF2-40B4-BE49-F238E27FC236}">
                <a16:creationId xmlns:a16="http://schemas.microsoft.com/office/drawing/2014/main" id="{85A3E3C7-587A-7C32-C67A-CCD31EE58631}"/>
              </a:ext>
            </a:extLst>
          </p:cNvPr>
          <p:cNvSpPr txBox="1">
            <a:spLocks noChangeArrowheads="1"/>
          </p:cNvSpPr>
          <p:nvPr/>
        </p:nvSpPr>
        <p:spPr bwMode="auto">
          <a:xfrm>
            <a:off x="2987675" y="5448300"/>
            <a:ext cx="129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8385" name="テキスト ボックス 10">
            <a:extLst>
              <a:ext uri="{FF2B5EF4-FFF2-40B4-BE49-F238E27FC236}">
                <a16:creationId xmlns:a16="http://schemas.microsoft.com/office/drawing/2014/main" id="{77B104D6-19E8-7993-8CE6-2EE3C96FA52E}"/>
              </a:ext>
            </a:extLst>
          </p:cNvPr>
          <p:cNvSpPr txBox="1">
            <a:spLocks noChangeArrowheads="1"/>
          </p:cNvSpPr>
          <p:nvPr/>
        </p:nvSpPr>
        <p:spPr bwMode="auto">
          <a:xfrm>
            <a:off x="5997575" y="5434013"/>
            <a:ext cx="129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8386" name="テキスト ボックス 10">
            <a:extLst>
              <a:ext uri="{FF2B5EF4-FFF2-40B4-BE49-F238E27FC236}">
                <a16:creationId xmlns:a16="http://schemas.microsoft.com/office/drawing/2014/main" id="{15DE5515-D738-EC79-1C10-DB20E690230E}"/>
              </a:ext>
            </a:extLst>
          </p:cNvPr>
          <p:cNvSpPr txBox="1">
            <a:spLocks noChangeArrowheads="1"/>
          </p:cNvSpPr>
          <p:nvPr/>
        </p:nvSpPr>
        <p:spPr bwMode="auto">
          <a:xfrm>
            <a:off x="5988050" y="6037263"/>
            <a:ext cx="129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8387" name="テキスト ボックス 10">
            <a:extLst>
              <a:ext uri="{FF2B5EF4-FFF2-40B4-BE49-F238E27FC236}">
                <a16:creationId xmlns:a16="http://schemas.microsoft.com/office/drawing/2014/main" id="{FC74ABC7-3610-32FB-495D-FB7921F50420}"/>
              </a:ext>
            </a:extLst>
          </p:cNvPr>
          <p:cNvSpPr txBox="1">
            <a:spLocks noChangeArrowheads="1"/>
          </p:cNvSpPr>
          <p:nvPr/>
        </p:nvSpPr>
        <p:spPr bwMode="auto">
          <a:xfrm>
            <a:off x="4656138" y="6403975"/>
            <a:ext cx="129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8" name="フリーフォーム 27">
            <a:extLst>
              <a:ext uri="{FF2B5EF4-FFF2-40B4-BE49-F238E27FC236}">
                <a16:creationId xmlns:a16="http://schemas.microsoft.com/office/drawing/2014/main" id="{BDECF554-D4FA-6061-BEFE-5588502DFD67}"/>
              </a:ext>
            </a:extLst>
          </p:cNvPr>
          <p:cNvSpPr/>
          <p:nvPr/>
        </p:nvSpPr>
        <p:spPr bwMode="auto">
          <a:xfrm>
            <a:off x="3405188" y="5800725"/>
            <a:ext cx="3038475" cy="428625"/>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 name="角丸四角形 28">
            <a:extLst>
              <a:ext uri="{FF2B5EF4-FFF2-40B4-BE49-F238E27FC236}">
                <a16:creationId xmlns:a16="http://schemas.microsoft.com/office/drawing/2014/main" id="{67C099DE-9B99-D706-4502-9876C69549AE}"/>
              </a:ext>
            </a:extLst>
          </p:cNvPr>
          <p:cNvSpPr/>
          <p:nvPr/>
        </p:nvSpPr>
        <p:spPr bwMode="auto">
          <a:xfrm>
            <a:off x="4518025" y="6007100"/>
            <a:ext cx="1008063"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30" name="直線コネクタ 29">
            <a:extLst>
              <a:ext uri="{FF2B5EF4-FFF2-40B4-BE49-F238E27FC236}">
                <a16:creationId xmlns:a16="http://schemas.microsoft.com/office/drawing/2014/main" id="{2EB9832D-DF5D-685D-D4E7-7962E4D038C1}"/>
              </a:ext>
            </a:extLst>
          </p:cNvPr>
          <p:cNvCxnSpPr/>
          <p:nvPr/>
        </p:nvCxnSpPr>
        <p:spPr bwMode="auto">
          <a:xfrm>
            <a:off x="3003550" y="5786438"/>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7F7101C-3B49-D02E-7A3E-15CC954C322E}"/>
              </a:ext>
            </a:extLst>
          </p:cNvPr>
          <p:cNvCxnSpPr/>
          <p:nvPr/>
        </p:nvCxnSpPr>
        <p:spPr bwMode="auto">
          <a:xfrm>
            <a:off x="6010275" y="5756275"/>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58392" name="グループ化 31">
            <a:extLst>
              <a:ext uri="{FF2B5EF4-FFF2-40B4-BE49-F238E27FC236}">
                <a16:creationId xmlns:a16="http://schemas.microsoft.com/office/drawing/2014/main" id="{CC046454-AACC-1A0D-8BEE-4D9EEACD60E9}"/>
              </a:ext>
            </a:extLst>
          </p:cNvPr>
          <p:cNvGrpSpPr>
            <a:grpSpLocks/>
          </p:cNvGrpSpPr>
          <p:nvPr/>
        </p:nvGrpSpPr>
        <p:grpSpPr bwMode="auto">
          <a:xfrm>
            <a:off x="0" y="0"/>
            <a:ext cx="9144000" cy="757238"/>
            <a:chOff x="-406" y="0"/>
            <a:chExt cx="9144406" cy="757412"/>
          </a:xfrm>
        </p:grpSpPr>
        <p:sp>
          <p:nvSpPr>
            <p:cNvPr id="33" name="正方形/長方形 32">
              <a:extLst>
                <a:ext uri="{FF2B5EF4-FFF2-40B4-BE49-F238E27FC236}">
                  <a16:creationId xmlns:a16="http://schemas.microsoft.com/office/drawing/2014/main" id="{5503231B-1368-190A-BA5C-31C768C262B3}"/>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4" name="正方形/長方形 33">
              <a:extLst>
                <a:ext uri="{FF2B5EF4-FFF2-40B4-BE49-F238E27FC236}">
                  <a16:creationId xmlns:a16="http://schemas.microsoft.com/office/drawing/2014/main" id="{C94D2F8B-340D-28D4-984E-794CA03FE6B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39" name="角丸四角形 35">
            <a:extLst>
              <a:ext uri="{FF2B5EF4-FFF2-40B4-BE49-F238E27FC236}">
                <a16:creationId xmlns:a16="http://schemas.microsoft.com/office/drawing/2014/main" id="{E0739883-E85E-8323-5C49-6F38A8353798}"/>
              </a:ext>
            </a:extLst>
          </p:cNvPr>
          <p:cNvSpPr/>
          <p:nvPr/>
        </p:nvSpPr>
        <p:spPr bwMode="auto">
          <a:xfrm>
            <a:off x="1762125" y="5516563"/>
            <a:ext cx="1271588" cy="2270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58394" name="図 29">
            <a:extLst>
              <a:ext uri="{FF2B5EF4-FFF2-40B4-BE49-F238E27FC236}">
                <a16:creationId xmlns:a16="http://schemas.microsoft.com/office/drawing/2014/main" id="{6CEF45E7-9CB2-76E5-55D1-351C7F7F3EE5}"/>
              </a:ext>
            </a:extLst>
          </p:cNvPr>
          <p:cNvPicPr>
            <a:picLocks noChangeAspect="1"/>
          </p:cNvPicPr>
          <p:nvPr/>
        </p:nvPicPr>
        <p:blipFill>
          <a:blip r:embed="rId5">
            <a:extLst>
              <a:ext uri="{28A0092B-C50C-407E-A947-70E740481C1C}">
                <a14:useLocalDpi xmlns:a14="http://schemas.microsoft.com/office/drawing/2010/main" val="0"/>
              </a:ext>
            </a:extLst>
          </a:blip>
          <a:srcRect l="32001" t="12926" r="30827" b="2859"/>
          <a:stretch>
            <a:fillRect/>
          </a:stretch>
        </p:blipFill>
        <p:spPr bwMode="auto">
          <a:xfrm>
            <a:off x="7366000" y="5033963"/>
            <a:ext cx="1152525" cy="1776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 name="図 44" descr="スクリーンショット, テキスト が含まれている画像&#10;&#10;高い精度で生成された説明">
            <a:extLst>
              <a:ext uri="{FF2B5EF4-FFF2-40B4-BE49-F238E27FC236}">
                <a16:creationId xmlns:a16="http://schemas.microsoft.com/office/drawing/2014/main" id="{75601688-6702-3FA5-1797-02A14672BC26}"/>
              </a:ext>
            </a:extLst>
          </p:cNvPr>
          <p:cNvPicPr>
            <a:picLocks noChangeAspect="1"/>
          </p:cNvPicPr>
          <p:nvPr/>
        </p:nvPicPr>
        <p:blipFill rotWithShape="1">
          <a:blip r:embed="rId6" cstate="screen"/>
          <a:srcRect l="24637" t="2885" r="27767" b="6575"/>
          <a:stretch/>
        </p:blipFill>
        <p:spPr>
          <a:xfrm>
            <a:off x="7331075" y="3190875"/>
            <a:ext cx="1335088" cy="1793875"/>
          </a:xfrm>
          <a:prstGeom prst="rect">
            <a:avLst/>
          </a:prstGeom>
          <a:ln w="12700">
            <a:solidFill>
              <a:schemeClr val="tx1">
                <a:lumMod val="50000"/>
                <a:lumOff val="50000"/>
              </a:schemeClr>
            </a:solidFill>
          </a:ln>
        </p:spPr>
      </p:pic>
      <p:sp>
        <p:nvSpPr>
          <p:cNvPr id="14" name="角丸四角形 13">
            <a:extLst>
              <a:ext uri="{FF2B5EF4-FFF2-40B4-BE49-F238E27FC236}">
                <a16:creationId xmlns:a16="http://schemas.microsoft.com/office/drawing/2014/main" id="{F52C6241-5D60-270D-C4BD-3E74F2871367}"/>
              </a:ext>
            </a:extLst>
          </p:cNvPr>
          <p:cNvSpPr/>
          <p:nvPr/>
        </p:nvSpPr>
        <p:spPr bwMode="auto">
          <a:xfrm>
            <a:off x="7634288" y="4573588"/>
            <a:ext cx="993775" cy="368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 name="角丸四角形 11">
            <a:extLst>
              <a:ext uri="{FF2B5EF4-FFF2-40B4-BE49-F238E27FC236}">
                <a16:creationId xmlns:a16="http://schemas.microsoft.com/office/drawing/2014/main" id="{F211133B-AA33-CDAF-5F7B-1CDD3E5253DC}"/>
              </a:ext>
            </a:extLst>
          </p:cNvPr>
          <p:cNvSpPr/>
          <p:nvPr/>
        </p:nvSpPr>
        <p:spPr bwMode="auto">
          <a:xfrm>
            <a:off x="7485063" y="6505575"/>
            <a:ext cx="942975" cy="2016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4" name="直線矢印コネクタ 23">
            <a:extLst>
              <a:ext uri="{FF2B5EF4-FFF2-40B4-BE49-F238E27FC236}">
                <a16:creationId xmlns:a16="http://schemas.microsoft.com/office/drawing/2014/main" id="{14BFC168-6B1A-C0E3-06B1-53F943B78EFB}"/>
              </a:ext>
            </a:extLst>
          </p:cNvPr>
          <p:cNvCxnSpPr>
            <a:cxnSpLocks/>
            <a:stCxn id="12" idx="1"/>
          </p:cNvCxnSpPr>
          <p:nvPr/>
        </p:nvCxnSpPr>
        <p:spPr bwMode="auto">
          <a:xfrm flipH="1" flipV="1">
            <a:off x="4068763" y="5516563"/>
            <a:ext cx="3416300" cy="10906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BC9C2306-F951-D677-8199-AA4EE78E6356}"/>
              </a:ext>
            </a:extLst>
          </p:cNvPr>
          <p:cNvCxnSpPr>
            <a:cxnSpLocks/>
          </p:cNvCxnSpPr>
          <p:nvPr/>
        </p:nvCxnSpPr>
        <p:spPr bwMode="auto">
          <a:xfrm flipH="1" flipV="1">
            <a:off x="3897313" y="4400550"/>
            <a:ext cx="3743325" cy="25241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図 18" descr="スクリーンショット, 空 が含まれている画像&#10;&#10;非常に高い精度で生成された説明">
            <a:extLst>
              <a:ext uri="{FF2B5EF4-FFF2-40B4-BE49-F238E27FC236}">
                <a16:creationId xmlns:a16="http://schemas.microsoft.com/office/drawing/2014/main" id="{C2786279-6385-B848-F396-01676B1DE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4802188"/>
            <a:ext cx="80279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D666102D-8C91-1AEE-97C4-E46BE074986A}"/>
              </a:ext>
            </a:extLst>
          </p:cNvPr>
          <p:cNvPicPr>
            <a:picLocks noChangeAspect="1"/>
          </p:cNvPicPr>
          <p:nvPr/>
        </p:nvPicPr>
        <p:blipFill>
          <a:blip r:embed="rId4" cstate="screen"/>
          <a:stretch>
            <a:fillRect/>
          </a:stretch>
        </p:blipFill>
        <p:spPr>
          <a:xfrm>
            <a:off x="7366000" y="3475038"/>
            <a:ext cx="1546225" cy="2179637"/>
          </a:xfrm>
          <a:prstGeom prst="rect">
            <a:avLst/>
          </a:prstGeom>
          <a:ln w="12700">
            <a:solidFill>
              <a:schemeClr val="tx1">
                <a:lumMod val="50000"/>
                <a:lumOff val="50000"/>
              </a:schemeClr>
            </a:solidFill>
          </a:ln>
        </p:spPr>
      </p:pic>
      <p:sp>
        <p:nvSpPr>
          <p:cNvPr id="60420" name="テキスト ボックス 2">
            <a:extLst>
              <a:ext uri="{FF2B5EF4-FFF2-40B4-BE49-F238E27FC236}">
                <a16:creationId xmlns:a16="http://schemas.microsoft.com/office/drawing/2014/main" id="{1AC27410-BB25-7D77-8FA0-CF68AF562D1C}"/>
              </a:ext>
            </a:extLst>
          </p:cNvPr>
          <p:cNvSpPr txBox="1">
            <a:spLocks noChangeArrowheads="1"/>
          </p:cNvSpPr>
          <p:nvPr/>
        </p:nvSpPr>
        <p:spPr bwMode="auto">
          <a:xfrm>
            <a:off x="144463" y="836613"/>
            <a:ext cx="896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④　「自動車」の購入　</a:t>
            </a:r>
            <a:endParaRPr lang="en-US" altLang="ja-JP">
              <a:latin typeface="HGP創英角ｺﾞｼｯｸUB" panose="020B0900000000000000" pitchFamily="50" charset="-128"/>
              <a:ea typeface="HGP創英角ｺﾞｼｯｸUB" panose="020B0900000000000000" pitchFamily="50" charset="-128"/>
            </a:endParaRPr>
          </a:p>
        </p:txBody>
      </p:sp>
      <p:sp>
        <p:nvSpPr>
          <p:cNvPr id="7" name="角丸四角形 6">
            <a:extLst>
              <a:ext uri="{FF2B5EF4-FFF2-40B4-BE49-F238E27FC236}">
                <a16:creationId xmlns:a16="http://schemas.microsoft.com/office/drawing/2014/main" id="{7D4FD1A7-9B4B-3A82-9009-C399BC1408CD}"/>
              </a:ext>
            </a:extLst>
          </p:cNvPr>
          <p:cNvSpPr/>
          <p:nvPr/>
        </p:nvSpPr>
        <p:spPr>
          <a:xfrm>
            <a:off x="215900" y="1449388"/>
            <a:ext cx="8604250" cy="1908175"/>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0422" name="テキスト ボックス 13">
            <a:extLst>
              <a:ext uri="{FF2B5EF4-FFF2-40B4-BE49-F238E27FC236}">
                <a16:creationId xmlns:a16="http://schemas.microsoft.com/office/drawing/2014/main" id="{3D440124-DC33-7CDD-851C-6B00C742D64B}"/>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40</a:t>
            </a:r>
          </a:p>
        </p:txBody>
      </p:sp>
      <p:sp>
        <p:nvSpPr>
          <p:cNvPr id="60423" name="テキスト ボックス 8">
            <a:extLst>
              <a:ext uri="{FF2B5EF4-FFF2-40B4-BE49-F238E27FC236}">
                <a16:creationId xmlns:a16="http://schemas.microsoft.com/office/drawing/2014/main" id="{5CD5B51F-25C6-DEE9-F8AC-A5B8B868F870}"/>
              </a:ext>
            </a:extLst>
          </p:cNvPr>
          <p:cNvSpPr txBox="1">
            <a:spLocks noChangeArrowheads="1"/>
          </p:cNvSpPr>
          <p:nvPr/>
        </p:nvSpPr>
        <p:spPr bwMode="auto">
          <a:xfrm>
            <a:off x="325438" y="3357563"/>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購入した車は</a:t>
            </a:r>
            <a:r>
              <a:rPr lang="en-US" altLang="ja-JP" sz="2000">
                <a:latin typeface="HGP創英角ｺﾞｼｯｸUB" panose="020B0900000000000000" pitchFamily="50" charset="-128"/>
                <a:ea typeface="HGP創英角ｺﾞｼｯｸUB" panose="020B0900000000000000" pitchFamily="50" charset="-128"/>
              </a:rPr>
              <a:t>10</a:t>
            </a:r>
            <a:r>
              <a:rPr lang="ja-JP" altLang="en-US" sz="2000">
                <a:latin typeface="HGP創英角ｺﾞｼｯｸUB" panose="020B0900000000000000" pitchFamily="50" charset="-128"/>
                <a:ea typeface="HGP創英角ｺﾞｼｯｸUB" panose="020B0900000000000000" pitchFamily="50" charset="-128"/>
              </a:rPr>
              <a:t>年間乗ることができます。　　　</a:t>
            </a:r>
            <a:endParaRPr lang="en-US" altLang="ja-JP" sz="2000">
              <a:latin typeface="HGP創英角ｺﾞｼｯｸUB" panose="020B0900000000000000" pitchFamily="50" charset="-128"/>
              <a:ea typeface="HGP創英角ｺﾞｼｯｸUB" panose="020B0900000000000000" pitchFamily="50" charset="-128"/>
            </a:endParaRPr>
          </a:p>
        </p:txBody>
      </p:sp>
      <p:sp>
        <p:nvSpPr>
          <p:cNvPr id="60424" name="テキスト ボックス 10">
            <a:extLst>
              <a:ext uri="{FF2B5EF4-FFF2-40B4-BE49-F238E27FC236}">
                <a16:creationId xmlns:a16="http://schemas.microsoft.com/office/drawing/2014/main" id="{C517645A-9AB3-CD5C-D126-66A7B1B35ADB}"/>
              </a:ext>
            </a:extLst>
          </p:cNvPr>
          <p:cNvSpPr txBox="1">
            <a:spLocks noChangeArrowheads="1"/>
          </p:cNvSpPr>
          <p:nvPr/>
        </p:nvSpPr>
        <p:spPr bwMode="auto">
          <a:xfrm>
            <a:off x="5873750" y="4899025"/>
            <a:ext cx="129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3" name="角丸四角形 12">
            <a:extLst>
              <a:ext uri="{FF2B5EF4-FFF2-40B4-BE49-F238E27FC236}">
                <a16:creationId xmlns:a16="http://schemas.microsoft.com/office/drawing/2014/main" id="{2F77853B-71E8-5A5C-0DF9-98DFD3A1AD58}"/>
              </a:ext>
            </a:extLst>
          </p:cNvPr>
          <p:cNvSpPr/>
          <p:nvPr/>
        </p:nvSpPr>
        <p:spPr bwMode="auto">
          <a:xfrm>
            <a:off x="1135063" y="4841875"/>
            <a:ext cx="2586037" cy="495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8" name="直線矢印コネクタ 17">
            <a:extLst>
              <a:ext uri="{FF2B5EF4-FFF2-40B4-BE49-F238E27FC236}">
                <a16:creationId xmlns:a16="http://schemas.microsoft.com/office/drawing/2014/main" id="{82A17069-5F41-66EB-C4C5-3865C3AF2EAA}"/>
              </a:ext>
            </a:extLst>
          </p:cNvPr>
          <p:cNvCxnSpPr>
            <a:cxnSpLocks/>
          </p:cNvCxnSpPr>
          <p:nvPr/>
        </p:nvCxnSpPr>
        <p:spPr bwMode="auto">
          <a:xfrm flipH="1">
            <a:off x="3635375" y="4167188"/>
            <a:ext cx="3773488" cy="69373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角丸四角形 13">
            <a:extLst>
              <a:ext uri="{FF2B5EF4-FFF2-40B4-BE49-F238E27FC236}">
                <a16:creationId xmlns:a16="http://schemas.microsoft.com/office/drawing/2014/main" id="{87D6A3AF-B01C-2AC4-95EF-FBC4392C892F}"/>
              </a:ext>
            </a:extLst>
          </p:cNvPr>
          <p:cNvSpPr/>
          <p:nvPr/>
        </p:nvSpPr>
        <p:spPr bwMode="auto">
          <a:xfrm>
            <a:off x="7408863" y="3803650"/>
            <a:ext cx="1384300" cy="19367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5" name="直線矢印コネクタ 14">
            <a:extLst>
              <a:ext uri="{FF2B5EF4-FFF2-40B4-BE49-F238E27FC236}">
                <a16:creationId xmlns:a16="http://schemas.microsoft.com/office/drawing/2014/main" id="{89F6B2AC-1CFB-D64E-4C8A-FFBB0C3BD2F8}"/>
              </a:ext>
            </a:extLst>
          </p:cNvPr>
          <p:cNvCxnSpPr>
            <a:cxnSpLocks/>
          </p:cNvCxnSpPr>
          <p:nvPr/>
        </p:nvCxnSpPr>
        <p:spPr bwMode="auto">
          <a:xfrm flipH="1" flipV="1">
            <a:off x="6732588" y="5337175"/>
            <a:ext cx="676275" cy="101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3">
            <a:extLst>
              <a:ext uri="{FF2B5EF4-FFF2-40B4-BE49-F238E27FC236}">
                <a16:creationId xmlns:a16="http://schemas.microsoft.com/office/drawing/2014/main" id="{AE7B8664-3BB7-4EE4-4921-7EE26E2477A2}"/>
              </a:ext>
            </a:extLst>
          </p:cNvPr>
          <p:cNvSpPr txBox="1">
            <a:spLocks noChangeArrowheads="1"/>
          </p:cNvSpPr>
          <p:nvPr/>
        </p:nvSpPr>
        <p:spPr bwMode="auto">
          <a:xfrm>
            <a:off x="288925" y="1557338"/>
            <a:ext cx="8604250" cy="1508125"/>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a:t>
            </a:r>
            <a:r>
              <a:rPr lang="ja-JP" altLang="en-US" sz="2800" dirty="0">
                <a:solidFill>
                  <a:schemeClr val="accent4"/>
                </a:solidFill>
                <a:latin typeface="HGP創英角ｺﾞｼｯｸUB" pitchFamily="50" charset="-128"/>
                <a:ea typeface="HGP創英角ｺﾞｼｯｸUB" pitchFamily="50" charset="-128"/>
              </a:rPr>
              <a:t>自動車を購入</a:t>
            </a:r>
            <a:r>
              <a:rPr lang="ja-JP" altLang="en-US" sz="2800" dirty="0">
                <a:latin typeface="HGP創英角ｺﾞｼｯｸUB" pitchFamily="50" charset="-128"/>
                <a:ea typeface="HGP創英角ｺﾞｼｯｸUB" pitchFamily="50" charset="-128"/>
              </a:rPr>
              <a:t>するかどうか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決める。</a:t>
            </a:r>
            <a:endParaRPr lang="en-US" altLang="ja-JP" sz="1200" dirty="0">
              <a:latin typeface="HGP創英角ｺﾞｼｯｸUB" pitchFamily="50" charset="-128"/>
              <a:ea typeface="HGP創英角ｺﾞｼｯｸUB" pitchFamily="50" charset="-128"/>
            </a:endParaRPr>
          </a:p>
          <a:p>
            <a:pPr eaLnBrk="1" fontAlgn="auto" hangingPunct="1">
              <a:spcBef>
                <a:spcPct val="0"/>
              </a:spcBef>
              <a:spcAft>
                <a:spcPts val="0"/>
              </a:spcAft>
              <a:buFont typeface="Arial" charset="0"/>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　</a:t>
            </a:r>
            <a:r>
              <a:rPr lang="ja-JP" altLang="en-US" sz="2800" dirty="0">
                <a:solidFill>
                  <a:prstClr val="black"/>
                </a:solidFill>
                <a:latin typeface="HGP創英角ｺﾞｼｯｸUB" pitchFamily="50" charset="-128"/>
                <a:ea typeface="HGP創英角ｺﾞｼｯｸUB" pitchFamily="50" charset="-128"/>
              </a:rPr>
              <a:t>シートに</a:t>
            </a:r>
            <a:r>
              <a:rPr lang="ja-JP" altLang="en-US" sz="2800" dirty="0">
                <a:solidFill>
                  <a:srgbClr val="FF0000"/>
                </a:solidFill>
                <a:latin typeface="HGP創英角ｺﾞｼｯｸUB" pitchFamily="50" charset="-128"/>
                <a:ea typeface="HGP創英角ｺﾞｼｯｸUB" pitchFamily="50" charset="-128"/>
              </a:rPr>
              <a:t>車の種類</a:t>
            </a:r>
            <a:r>
              <a:rPr lang="ja-JP" altLang="en-US" sz="2800" dirty="0">
                <a:solidFill>
                  <a:prstClr val="black"/>
                </a:solidFill>
                <a:latin typeface="HGP創英角ｺﾞｼｯｸUB" pitchFamily="50" charset="-128"/>
                <a:ea typeface="HGP創英角ｺﾞｼｯｸUB" pitchFamily="50" charset="-128"/>
              </a:rPr>
              <a:t>と</a:t>
            </a:r>
            <a:r>
              <a:rPr lang="ja-JP" altLang="en-US" sz="2800" dirty="0">
                <a:solidFill>
                  <a:srgbClr val="FF0000"/>
                </a:solidFill>
                <a:latin typeface="HGP創英角ｺﾞｼｯｸUB" pitchFamily="50" charset="-128"/>
                <a:ea typeface="HGP創英角ｺﾞｼｯｸUB" pitchFamily="50" charset="-128"/>
              </a:rPr>
              <a:t>金額</a:t>
            </a:r>
            <a:r>
              <a:rPr lang="ja-JP" altLang="en-US" sz="2800" dirty="0">
                <a:solidFill>
                  <a:prstClr val="black"/>
                </a:solidFill>
                <a:latin typeface="HGP創英角ｺﾞｼｯｸUB" pitchFamily="50" charset="-128"/>
                <a:ea typeface="HGP創英角ｺﾞｼｯｸUB" pitchFamily="50" charset="-128"/>
              </a:rPr>
              <a:t>を書く。</a:t>
            </a:r>
            <a:endParaRPr lang="en-US" altLang="ja-JP" sz="1800" dirty="0">
              <a:solidFill>
                <a:prstClr val="black"/>
              </a:solidFill>
              <a:latin typeface="HGP創英角ｺﾞｼｯｸUB" pitchFamily="50" charset="-128"/>
              <a:ea typeface="HGP創英角ｺﾞｼｯｸUB" pitchFamily="50" charset="-128"/>
            </a:endParaRPr>
          </a:p>
        </p:txBody>
      </p:sp>
      <p:grpSp>
        <p:nvGrpSpPr>
          <p:cNvPr id="60430" name="グループ化 18">
            <a:extLst>
              <a:ext uri="{FF2B5EF4-FFF2-40B4-BE49-F238E27FC236}">
                <a16:creationId xmlns:a16="http://schemas.microsoft.com/office/drawing/2014/main" id="{E24557FE-6140-939B-FD9F-C5CC16886371}"/>
              </a:ext>
            </a:extLst>
          </p:cNvPr>
          <p:cNvGrpSpPr>
            <a:grpSpLocks/>
          </p:cNvGrpSpPr>
          <p:nvPr/>
        </p:nvGrpSpPr>
        <p:grpSpPr bwMode="auto">
          <a:xfrm>
            <a:off x="0" y="0"/>
            <a:ext cx="9144000" cy="757238"/>
            <a:chOff x="-406" y="0"/>
            <a:chExt cx="9144406" cy="757412"/>
          </a:xfrm>
        </p:grpSpPr>
        <p:sp>
          <p:nvSpPr>
            <p:cNvPr id="20" name="正方形/長方形 19">
              <a:extLst>
                <a:ext uri="{FF2B5EF4-FFF2-40B4-BE49-F238E27FC236}">
                  <a16:creationId xmlns:a16="http://schemas.microsoft.com/office/drawing/2014/main" id="{FBA705B6-7720-6133-6A45-B987138756F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1" name="正方形/長方形 20">
              <a:extLst>
                <a:ext uri="{FF2B5EF4-FFF2-40B4-BE49-F238E27FC236}">
                  <a16:creationId xmlns:a16="http://schemas.microsoft.com/office/drawing/2014/main" id="{96D7B571-C7B9-8AA4-63E0-F7C837772DBB}"/>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図 16" descr="スクリーンショット, 空 が含まれている画像&#10;&#10;非常に高い精度で生成された説明">
            <a:extLst>
              <a:ext uri="{FF2B5EF4-FFF2-40B4-BE49-F238E27FC236}">
                <a16:creationId xmlns:a16="http://schemas.microsoft.com/office/drawing/2014/main" id="{42B404E1-20A7-DA4B-FA01-794A5897F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670425"/>
            <a:ext cx="76930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3">
            <a:extLst>
              <a:ext uri="{FF2B5EF4-FFF2-40B4-BE49-F238E27FC236}">
                <a16:creationId xmlns:a16="http://schemas.microsoft.com/office/drawing/2014/main" id="{5C6C1E47-009F-E19A-572A-4926D5677F3C}"/>
              </a:ext>
            </a:extLst>
          </p:cNvPr>
          <p:cNvSpPr txBox="1">
            <a:spLocks noChangeArrowheads="1"/>
          </p:cNvSpPr>
          <p:nvPr/>
        </p:nvSpPr>
        <p:spPr bwMode="auto">
          <a:xfrm>
            <a:off x="315913" y="1524000"/>
            <a:ext cx="8642350" cy="1938338"/>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a:t>
            </a:r>
            <a:r>
              <a:rPr lang="ja-JP" altLang="en-US" sz="2800" dirty="0">
                <a:solidFill>
                  <a:schemeClr val="bg2">
                    <a:lumMod val="50000"/>
                  </a:schemeClr>
                </a:solidFill>
                <a:latin typeface="HGP創英角ｺﾞｼｯｸUB" pitchFamily="50" charset="-128"/>
                <a:ea typeface="HGP創英角ｺﾞｼｯｸUB" pitchFamily="50" charset="-128"/>
              </a:rPr>
              <a:t>保険</a:t>
            </a:r>
            <a:r>
              <a:rPr lang="ja-JP" altLang="en-US" sz="2800" dirty="0">
                <a:latin typeface="HGP創英角ｺﾞｼｯｸUB" pitchFamily="50" charset="-128"/>
                <a:ea typeface="HGP創英角ｺﾞｼｯｸUB" pitchFamily="50" charset="-128"/>
              </a:rPr>
              <a:t>に</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入るかどうか決める。</a:t>
            </a:r>
            <a:endParaRPr lang="en-US" altLang="ja-JP" sz="12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　加入するかどうか、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en-US" altLang="ja-JP" sz="2800" dirty="0">
                <a:solidFill>
                  <a:srgbClr val="FF0000"/>
                </a:solidFill>
                <a:latin typeface="HGP創英角ｺﾞｼｯｸUB" pitchFamily="50" charset="-128"/>
                <a:ea typeface="HGP創英角ｺﾞｼｯｸUB" pitchFamily="50" charset="-128"/>
              </a:rPr>
              <a:t>                          </a:t>
            </a:r>
            <a:r>
              <a:rPr lang="ja-JP" altLang="en-US" sz="2800" dirty="0">
                <a:solidFill>
                  <a:srgbClr val="FF0000"/>
                </a:solidFill>
                <a:latin typeface="HGP創英角ｺﾞｼｯｸUB" pitchFamily="50" charset="-128"/>
                <a:ea typeface="HGP創英角ｺﾞｼｯｸUB" pitchFamily="50" charset="-128"/>
              </a:rPr>
              <a:t>加入の場合は金額</a:t>
            </a:r>
            <a:r>
              <a:rPr lang="ja-JP" altLang="en-US" sz="2800" dirty="0">
                <a:latin typeface="HGP創英角ｺﾞｼｯｸUB" pitchFamily="50" charset="-128"/>
                <a:ea typeface="HGP創英角ｺﾞｼｯｸUB" pitchFamily="50" charset="-128"/>
              </a:rPr>
              <a:t>をシートに書く。</a:t>
            </a:r>
            <a:endParaRPr lang="en-US" altLang="ja-JP" sz="2800" dirty="0">
              <a:latin typeface="HGP創英角ｺﾞｼｯｸUB" pitchFamily="50" charset="-128"/>
              <a:ea typeface="HGP創英角ｺﾞｼｯｸUB" pitchFamily="50" charset="-128"/>
            </a:endParaRPr>
          </a:p>
        </p:txBody>
      </p:sp>
      <p:sp>
        <p:nvSpPr>
          <p:cNvPr id="62468" name="テキスト ボックス 2">
            <a:extLst>
              <a:ext uri="{FF2B5EF4-FFF2-40B4-BE49-F238E27FC236}">
                <a16:creationId xmlns:a16="http://schemas.microsoft.com/office/drawing/2014/main" id="{6BC18209-2D9A-16F4-55DE-BA9423F585BF}"/>
              </a:ext>
            </a:extLst>
          </p:cNvPr>
          <p:cNvSpPr txBox="1">
            <a:spLocks noChangeArrowheads="1"/>
          </p:cNvSpPr>
          <p:nvPr/>
        </p:nvSpPr>
        <p:spPr bwMode="auto">
          <a:xfrm>
            <a:off x="179388" y="971550"/>
            <a:ext cx="84248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⑤　保険に入るか考える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5" name="角丸四角形 4">
            <a:extLst>
              <a:ext uri="{FF2B5EF4-FFF2-40B4-BE49-F238E27FC236}">
                <a16:creationId xmlns:a16="http://schemas.microsoft.com/office/drawing/2014/main" id="{144BDBB8-0678-663D-8F8B-570A9B2CC99A}"/>
              </a:ext>
            </a:extLst>
          </p:cNvPr>
          <p:cNvSpPr/>
          <p:nvPr/>
        </p:nvSpPr>
        <p:spPr>
          <a:xfrm>
            <a:off x="250825" y="1558925"/>
            <a:ext cx="8718550" cy="2087563"/>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2470" name="テキスト ボックス 12">
            <a:extLst>
              <a:ext uri="{FF2B5EF4-FFF2-40B4-BE49-F238E27FC236}">
                <a16:creationId xmlns:a16="http://schemas.microsoft.com/office/drawing/2014/main" id="{26CB1249-1A52-E191-F7E7-C59084019208}"/>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41</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62471" name="テキスト ボックス 8">
            <a:extLst>
              <a:ext uri="{FF2B5EF4-FFF2-40B4-BE49-F238E27FC236}">
                <a16:creationId xmlns:a16="http://schemas.microsoft.com/office/drawing/2014/main" id="{C54BE53C-C7F7-9F64-AFD7-F8CD9CF7F47B}"/>
              </a:ext>
            </a:extLst>
          </p:cNvPr>
          <p:cNvSpPr txBox="1">
            <a:spLocks noChangeArrowheads="1"/>
          </p:cNvSpPr>
          <p:nvPr/>
        </p:nvSpPr>
        <p:spPr bwMode="auto">
          <a:xfrm>
            <a:off x="179388" y="3646488"/>
            <a:ext cx="8778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➢保険カードを持っていれば、一部のアクシデントの支出を補てんすることができます。</a:t>
            </a:r>
            <a:endParaRPr lang="en-US" altLang="ja-JP" sz="1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　 ただし、保険カードが使えるアクシデントが起こらない場合は、このカードは破棄されます。</a:t>
            </a:r>
            <a:endParaRPr lang="en-US" altLang="ja-JP" sz="1800">
              <a:latin typeface="HGP創英角ｺﾞｼｯｸUB" panose="020B0900000000000000" pitchFamily="50" charset="-128"/>
              <a:ea typeface="HGP創英角ｺﾞｼｯｸUB" panose="020B0900000000000000" pitchFamily="50" charset="-128"/>
            </a:endParaRPr>
          </a:p>
        </p:txBody>
      </p:sp>
      <p:sp>
        <p:nvSpPr>
          <p:cNvPr id="62472" name="テキスト ボックス 8">
            <a:extLst>
              <a:ext uri="{FF2B5EF4-FFF2-40B4-BE49-F238E27FC236}">
                <a16:creationId xmlns:a16="http://schemas.microsoft.com/office/drawing/2014/main" id="{6B56F9BE-BF2F-1D86-C18A-8AEECBB4AEFC}"/>
              </a:ext>
            </a:extLst>
          </p:cNvPr>
          <p:cNvSpPr txBox="1">
            <a:spLocks noChangeArrowheads="1"/>
          </p:cNvSpPr>
          <p:nvPr/>
        </p:nvSpPr>
        <p:spPr bwMode="auto">
          <a:xfrm>
            <a:off x="177800" y="3644900"/>
            <a:ext cx="877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➢保険カードを持っていれば、一部のアクシデントの支出を補てんすることができます。</a:t>
            </a:r>
            <a:endParaRPr lang="en-US" altLang="ja-JP" sz="1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　 ただし、保険カードが使えるアクシデントが起こらない場合は、このカードは破棄されます。</a:t>
            </a:r>
            <a:endParaRPr lang="en-US" altLang="ja-JP" sz="1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➢貯蓄額が保険支出より少なくても（マイナスでも）、保険に入ることはできます。</a:t>
            </a:r>
            <a:endParaRPr lang="en-US" altLang="ja-JP" sz="1800">
              <a:latin typeface="HGP創英角ｺﾞｼｯｸUB" panose="020B0900000000000000" pitchFamily="50" charset="-128"/>
              <a:ea typeface="HGP創英角ｺﾞｼｯｸUB" panose="020B0900000000000000" pitchFamily="50" charset="-128"/>
            </a:endParaRPr>
          </a:p>
        </p:txBody>
      </p:sp>
      <p:pic>
        <p:nvPicPr>
          <p:cNvPr id="62473" name="Picture 5">
            <a:extLst>
              <a:ext uri="{FF2B5EF4-FFF2-40B4-BE49-F238E27FC236}">
                <a16:creationId xmlns:a16="http://schemas.microsoft.com/office/drawing/2014/main" id="{1506A04C-BC49-7DD1-0002-357EA1F34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1657350"/>
            <a:ext cx="17653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2474" name="グループ化 9">
            <a:extLst>
              <a:ext uri="{FF2B5EF4-FFF2-40B4-BE49-F238E27FC236}">
                <a16:creationId xmlns:a16="http://schemas.microsoft.com/office/drawing/2014/main" id="{69597310-C26C-1F90-3FB3-F31EB2ED4F3C}"/>
              </a:ext>
            </a:extLst>
          </p:cNvPr>
          <p:cNvGrpSpPr>
            <a:grpSpLocks/>
          </p:cNvGrpSpPr>
          <p:nvPr/>
        </p:nvGrpSpPr>
        <p:grpSpPr bwMode="auto">
          <a:xfrm>
            <a:off x="0" y="0"/>
            <a:ext cx="9144000" cy="757238"/>
            <a:chOff x="-406" y="0"/>
            <a:chExt cx="9144406" cy="757412"/>
          </a:xfrm>
        </p:grpSpPr>
        <p:sp>
          <p:nvSpPr>
            <p:cNvPr id="11" name="正方形/長方形 10">
              <a:extLst>
                <a:ext uri="{FF2B5EF4-FFF2-40B4-BE49-F238E27FC236}">
                  <a16:creationId xmlns:a16="http://schemas.microsoft.com/office/drawing/2014/main" id="{29A57ECB-4DDE-EA78-CC02-FB97D6DB949A}"/>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BB4FCE01-F14F-847A-0812-44E7EDD5AD58}"/>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14" name="角丸四角形 13">
            <a:extLst>
              <a:ext uri="{FF2B5EF4-FFF2-40B4-BE49-F238E27FC236}">
                <a16:creationId xmlns:a16="http://schemas.microsoft.com/office/drawing/2014/main" id="{CBF107DB-80E3-F8C6-8782-C4E534A28618}"/>
              </a:ext>
            </a:extLst>
          </p:cNvPr>
          <p:cNvSpPr/>
          <p:nvPr/>
        </p:nvSpPr>
        <p:spPr bwMode="auto">
          <a:xfrm>
            <a:off x="1644650" y="5076825"/>
            <a:ext cx="1512888" cy="415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2476" name="テキスト ボックス 11">
            <a:extLst>
              <a:ext uri="{FF2B5EF4-FFF2-40B4-BE49-F238E27FC236}">
                <a16:creationId xmlns:a16="http://schemas.microsoft.com/office/drawing/2014/main" id="{083B44FB-68BC-9948-FBD3-1B7564C89312}"/>
              </a:ext>
            </a:extLst>
          </p:cNvPr>
          <p:cNvSpPr txBox="1">
            <a:spLocks noChangeArrowheads="1"/>
          </p:cNvSpPr>
          <p:nvPr/>
        </p:nvSpPr>
        <p:spPr bwMode="auto">
          <a:xfrm>
            <a:off x="6078538" y="50768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2477" name="テキスト ボックス 11">
            <a:extLst>
              <a:ext uri="{FF2B5EF4-FFF2-40B4-BE49-F238E27FC236}">
                <a16:creationId xmlns:a16="http://schemas.microsoft.com/office/drawing/2014/main" id="{38D4ACBE-52D0-8E53-CAB9-2D87AD58EEA1}"/>
              </a:ext>
            </a:extLst>
          </p:cNvPr>
          <p:cNvSpPr txBox="1">
            <a:spLocks noChangeArrowheads="1"/>
          </p:cNvSpPr>
          <p:nvPr/>
        </p:nvSpPr>
        <p:spPr bwMode="auto">
          <a:xfrm>
            <a:off x="6086475" y="47498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 name="正方形/長方形 1">
            <a:extLst>
              <a:ext uri="{FF2B5EF4-FFF2-40B4-BE49-F238E27FC236}">
                <a16:creationId xmlns:a16="http://schemas.microsoft.com/office/drawing/2014/main" id="{78E7E425-7988-580A-5758-C2BF7DAC0864}"/>
              </a:ext>
            </a:extLst>
          </p:cNvPr>
          <p:cNvSpPr/>
          <p:nvPr/>
        </p:nvSpPr>
        <p:spPr bwMode="white">
          <a:xfrm>
            <a:off x="7545388" y="6067425"/>
            <a:ext cx="914400" cy="311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23" descr="スクリーンショット, 空 が含まれている画像&#10;&#10;非常に高い精度で生成された説明">
            <a:extLst>
              <a:ext uri="{FF2B5EF4-FFF2-40B4-BE49-F238E27FC236}">
                <a16:creationId xmlns:a16="http://schemas.microsoft.com/office/drawing/2014/main" id="{4D24BA5C-C31D-EC93-3126-B2F91F3C7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5778500"/>
            <a:ext cx="721201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テキスト ボックス 5">
            <a:extLst>
              <a:ext uri="{FF2B5EF4-FFF2-40B4-BE49-F238E27FC236}">
                <a16:creationId xmlns:a16="http://schemas.microsoft.com/office/drawing/2014/main" id="{E8BD4575-464E-4250-ACFE-4F3935A20155}"/>
              </a:ext>
            </a:extLst>
          </p:cNvPr>
          <p:cNvSpPr txBox="1">
            <a:spLocks noChangeArrowheads="1"/>
          </p:cNvSpPr>
          <p:nvPr/>
        </p:nvSpPr>
        <p:spPr bwMode="auto">
          <a:xfrm>
            <a:off x="179388" y="868363"/>
            <a:ext cx="8713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⑥　</a:t>
            </a:r>
            <a:r>
              <a:rPr lang="en-US" altLang="ja-JP">
                <a:latin typeface="HGP創英角ｺﾞｼｯｸUB" panose="020B0900000000000000" pitchFamily="50" charset="-128"/>
                <a:ea typeface="HGP創英角ｺﾞｼｯｸUB" panose="020B0900000000000000" pitchFamily="50" charset="-128"/>
              </a:rPr>
              <a:t>40</a:t>
            </a:r>
            <a:r>
              <a:rPr lang="ja-JP" altLang="en-US">
                <a:latin typeface="HGP創英角ｺﾞｼｯｸUB" panose="020B0900000000000000" pitchFamily="50" charset="-128"/>
                <a:ea typeface="HGP創英角ｺﾞｼｯｸUB" panose="020B0900000000000000" pitchFamily="50" charset="-128"/>
              </a:rPr>
              <a:t>歳代のイベント＆アクシデント！！</a:t>
            </a:r>
            <a:endParaRPr lang="en-US" altLang="ja-JP">
              <a:latin typeface="HGP創英角ｺﾞｼｯｸUB" panose="020B0900000000000000" pitchFamily="50" charset="-128"/>
              <a:ea typeface="HGP創英角ｺﾞｼｯｸUB" panose="020B0900000000000000" pitchFamily="50" charset="-128"/>
            </a:endParaRPr>
          </a:p>
        </p:txBody>
      </p:sp>
      <p:sp>
        <p:nvSpPr>
          <p:cNvPr id="8" name="角丸四角形 7">
            <a:extLst>
              <a:ext uri="{FF2B5EF4-FFF2-40B4-BE49-F238E27FC236}">
                <a16:creationId xmlns:a16="http://schemas.microsoft.com/office/drawing/2014/main" id="{BF20356F-B6F6-5FB2-378C-B50F88C2B730}"/>
              </a:ext>
            </a:extLst>
          </p:cNvPr>
          <p:cNvSpPr/>
          <p:nvPr/>
        </p:nvSpPr>
        <p:spPr>
          <a:xfrm>
            <a:off x="250825" y="1517650"/>
            <a:ext cx="8642350" cy="1927225"/>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3493" name="テキスト ボックス 12">
            <a:extLst>
              <a:ext uri="{FF2B5EF4-FFF2-40B4-BE49-F238E27FC236}">
                <a16:creationId xmlns:a16="http://schemas.microsoft.com/office/drawing/2014/main" id="{8D602359-0B6F-1855-1BD6-B98AC749B74B}"/>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42</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63494" name="テキスト ボックス 3">
            <a:extLst>
              <a:ext uri="{FF2B5EF4-FFF2-40B4-BE49-F238E27FC236}">
                <a16:creationId xmlns:a16="http://schemas.microsoft.com/office/drawing/2014/main" id="{17A67E93-E587-0922-C24D-32C6768FD4A0}"/>
              </a:ext>
            </a:extLst>
          </p:cNvPr>
          <p:cNvSpPr txBox="1">
            <a:spLocks noChangeArrowheads="1"/>
          </p:cNvSpPr>
          <p:nvPr/>
        </p:nvSpPr>
        <p:spPr bwMode="auto">
          <a:xfrm>
            <a:off x="322263" y="1517650"/>
            <a:ext cx="8642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「イベント＆アクシデントカード」</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シートにイベント・アクシデントの内容、</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収入・支出を書く。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63495" name="テキスト ボックス 8">
            <a:extLst>
              <a:ext uri="{FF2B5EF4-FFF2-40B4-BE49-F238E27FC236}">
                <a16:creationId xmlns:a16="http://schemas.microsoft.com/office/drawing/2014/main" id="{77AAF528-418D-94EE-04B6-2EB172C51FD1}"/>
              </a:ext>
            </a:extLst>
          </p:cNvPr>
          <p:cNvSpPr txBox="1">
            <a:spLocks noChangeArrowheads="1"/>
          </p:cNvSpPr>
          <p:nvPr/>
        </p:nvSpPr>
        <p:spPr bwMode="auto">
          <a:xfrm>
            <a:off x="388938" y="3429000"/>
            <a:ext cx="8647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一度引いたイベント＆アクシデントカードは、元に戻さないでください。</a:t>
            </a:r>
            <a:endParaRPr lang="en-US" altLang="ja-JP" sz="2000">
              <a:latin typeface="HGP創英角ｺﾞｼｯｸUB" panose="020B0900000000000000" pitchFamily="50" charset="-128"/>
              <a:ea typeface="HGP創英角ｺﾞｼｯｸUB" panose="020B0900000000000000" pitchFamily="50" charset="-128"/>
            </a:endParaRPr>
          </a:p>
        </p:txBody>
      </p:sp>
      <p:grpSp>
        <p:nvGrpSpPr>
          <p:cNvPr id="63496" name="グループ化 19">
            <a:extLst>
              <a:ext uri="{FF2B5EF4-FFF2-40B4-BE49-F238E27FC236}">
                <a16:creationId xmlns:a16="http://schemas.microsoft.com/office/drawing/2014/main" id="{6DE1E8D8-A480-5098-2887-BF3DC7B3D667}"/>
              </a:ext>
            </a:extLst>
          </p:cNvPr>
          <p:cNvGrpSpPr>
            <a:grpSpLocks/>
          </p:cNvGrpSpPr>
          <p:nvPr/>
        </p:nvGrpSpPr>
        <p:grpSpPr bwMode="auto">
          <a:xfrm>
            <a:off x="0" y="0"/>
            <a:ext cx="9144000" cy="757238"/>
            <a:chOff x="-406" y="0"/>
            <a:chExt cx="9144406" cy="757412"/>
          </a:xfrm>
        </p:grpSpPr>
        <p:sp>
          <p:nvSpPr>
            <p:cNvPr id="21" name="正方形/長方形 20">
              <a:extLst>
                <a:ext uri="{FF2B5EF4-FFF2-40B4-BE49-F238E27FC236}">
                  <a16:creationId xmlns:a16="http://schemas.microsoft.com/office/drawing/2014/main" id="{9BDDA946-DA0A-0712-395A-3CA6F54AABFC}"/>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9E695EF0-2094-6F1E-1174-BD11A9F84CB6}"/>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63497" name="図 23">
            <a:extLst>
              <a:ext uri="{FF2B5EF4-FFF2-40B4-BE49-F238E27FC236}">
                <a16:creationId xmlns:a16="http://schemas.microsoft.com/office/drawing/2014/main" id="{19EDBB20-5973-6E9B-C4B7-510F3AD92F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0275" y="4210050"/>
            <a:ext cx="2824163" cy="693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498" name="図 24">
            <a:extLst>
              <a:ext uri="{FF2B5EF4-FFF2-40B4-BE49-F238E27FC236}">
                <a16:creationId xmlns:a16="http://schemas.microsoft.com/office/drawing/2014/main" id="{4663FEED-5876-2A3B-80A8-618215062C30}"/>
              </a:ext>
            </a:extLst>
          </p:cNvPr>
          <p:cNvPicPr>
            <a:picLocks noChangeAspect="1"/>
          </p:cNvPicPr>
          <p:nvPr/>
        </p:nvPicPr>
        <p:blipFill>
          <a:blip r:embed="rId4">
            <a:extLst>
              <a:ext uri="{28A0092B-C50C-407E-A947-70E740481C1C}">
                <a14:useLocalDpi xmlns:a14="http://schemas.microsoft.com/office/drawing/2010/main" val="0"/>
              </a:ext>
            </a:extLst>
          </a:blip>
          <a:srcRect b="12206"/>
          <a:stretch>
            <a:fillRect/>
          </a:stretch>
        </p:blipFill>
        <p:spPr bwMode="auto">
          <a:xfrm>
            <a:off x="4751388" y="4997450"/>
            <a:ext cx="2825750" cy="617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500" name="図 22">
            <a:extLst>
              <a:ext uri="{FF2B5EF4-FFF2-40B4-BE49-F238E27FC236}">
                <a16:creationId xmlns:a16="http://schemas.microsoft.com/office/drawing/2014/main" id="{E46B76C7-52D2-A69A-73F7-7A39F64869FC}"/>
              </a:ext>
            </a:extLst>
          </p:cNvPr>
          <p:cNvPicPr>
            <a:picLocks noChangeAspect="1"/>
          </p:cNvPicPr>
          <p:nvPr/>
        </p:nvPicPr>
        <p:blipFill>
          <a:blip r:embed="rId5"/>
          <a:srcRect/>
          <a:stretch>
            <a:fillRect/>
          </a:stretch>
        </p:blipFill>
        <p:spPr bwMode="auto">
          <a:xfrm>
            <a:off x="911225" y="4908550"/>
            <a:ext cx="3168650" cy="601663"/>
          </a:xfrm>
          <a:prstGeom prst="rect">
            <a:avLst/>
          </a:prstGeom>
          <a:noFill/>
          <a:ln w="9525">
            <a:solidFill>
              <a:schemeClr val="tx1">
                <a:lumMod val="50000"/>
                <a:lumOff val="50000"/>
              </a:schemeClr>
            </a:solidFill>
            <a:miter lim="800000"/>
            <a:headEnd/>
            <a:tailEnd/>
          </a:ln>
        </p:spPr>
      </p:pic>
      <p:cxnSp>
        <p:nvCxnSpPr>
          <p:cNvPr id="11" name="直線矢印コネクタ 10">
            <a:extLst>
              <a:ext uri="{FF2B5EF4-FFF2-40B4-BE49-F238E27FC236}">
                <a16:creationId xmlns:a16="http://schemas.microsoft.com/office/drawing/2014/main" id="{A9F99545-4A31-5304-FF3D-DA341BD9DD7F}"/>
              </a:ext>
            </a:extLst>
          </p:cNvPr>
          <p:cNvCxnSpPr>
            <a:cxnSpLocks/>
          </p:cNvCxnSpPr>
          <p:nvPr/>
        </p:nvCxnSpPr>
        <p:spPr bwMode="auto">
          <a:xfrm>
            <a:off x="6526213" y="5554663"/>
            <a:ext cx="63500" cy="3444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角丸四角形 12">
            <a:extLst>
              <a:ext uri="{FF2B5EF4-FFF2-40B4-BE49-F238E27FC236}">
                <a16:creationId xmlns:a16="http://schemas.microsoft.com/office/drawing/2014/main" id="{089B71A0-ACAE-303F-2DF3-CAB746F1035A}"/>
              </a:ext>
            </a:extLst>
          </p:cNvPr>
          <p:cNvSpPr/>
          <p:nvPr/>
        </p:nvSpPr>
        <p:spPr bwMode="auto">
          <a:xfrm>
            <a:off x="4829175" y="4237038"/>
            <a:ext cx="2663825" cy="1293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 name="角丸四角形 13">
            <a:extLst>
              <a:ext uri="{FF2B5EF4-FFF2-40B4-BE49-F238E27FC236}">
                <a16:creationId xmlns:a16="http://schemas.microsoft.com/office/drawing/2014/main" id="{919521EC-4357-EFDC-FB30-6457597D1377}"/>
              </a:ext>
            </a:extLst>
          </p:cNvPr>
          <p:cNvSpPr/>
          <p:nvPr/>
        </p:nvSpPr>
        <p:spPr bwMode="auto">
          <a:xfrm>
            <a:off x="977900" y="4889500"/>
            <a:ext cx="3035300" cy="627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5" name="直線矢印コネクタ 14">
            <a:extLst>
              <a:ext uri="{FF2B5EF4-FFF2-40B4-BE49-F238E27FC236}">
                <a16:creationId xmlns:a16="http://schemas.microsoft.com/office/drawing/2014/main" id="{7B6184B1-7186-24F6-36E3-C0ED98A21D60}"/>
              </a:ext>
            </a:extLst>
          </p:cNvPr>
          <p:cNvCxnSpPr>
            <a:cxnSpLocks/>
          </p:cNvCxnSpPr>
          <p:nvPr/>
        </p:nvCxnSpPr>
        <p:spPr bwMode="auto">
          <a:xfrm>
            <a:off x="3983038" y="5419725"/>
            <a:ext cx="625475" cy="4857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504" name="テキスト ボックス 15">
            <a:extLst>
              <a:ext uri="{FF2B5EF4-FFF2-40B4-BE49-F238E27FC236}">
                <a16:creationId xmlns:a16="http://schemas.microsoft.com/office/drawing/2014/main" id="{7BAD20AC-C8AA-9170-FBA0-0264F01ADEB2}"/>
              </a:ext>
            </a:extLst>
          </p:cNvPr>
          <p:cNvSpPr txBox="1">
            <a:spLocks noChangeArrowheads="1"/>
          </p:cNvSpPr>
          <p:nvPr/>
        </p:nvSpPr>
        <p:spPr bwMode="auto">
          <a:xfrm>
            <a:off x="911225" y="4592638"/>
            <a:ext cx="25066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HGP創英角ｺﾞｼｯｸUB" panose="020B0900000000000000" pitchFamily="50" charset="-128"/>
                <a:ea typeface="HGP創英角ｺﾞｼｯｸUB" panose="020B0900000000000000" pitchFamily="50" charset="-128"/>
              </a:rPr>
              <a:t>▼イベント収入の金額</a:t>
            </a:r>
          </a:p>
        </p:txBody>
      </p:sp>
      <p:sp>
        <p:nvSpPr>
          <p:cNvPr id="63505" name="テキスト ボックス 16">
            <a:extLst>
              <a:ext uri="{FF2B5EF4-FFF2-40B4-BE49-F238E27FC236}">
                <a16:creationId xmlns:a16="http://schemas.microsoft.com/office/drawing/2014/main" id="{F44D5A27-20F9-411A-EB6C-B8C6645C4E2F}"/>
              </a:ext>
            </a:extLst>
          </p:cNvPr>
          <p:cNvSpPr txBox="1">
            <a:spLocks noChangeArrowheads="1"/>
          </p:cNvSpPr>
          <p:nvPr/>
        </p:nvSpPr>
        <p:spPr bwMode="auto">
          <a:xfrm>
            <a:off x="4668838" y="3913188"/>
            <a:ext cx="3244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HGP創英角ｺﾞｼｯｸUB" panose="020B0900000000000000" pitchFamily="50" charset="-128"/>
                <a:ea typeface="HGP創英角ｺﾞｼｯｸUB" panose="020B0900000000000000" pitchFamily="50" charset="-128"/>
              </a:rPr>
              <a:t>▼イベント支出・アクシデント支出の金額</a:t>
            </a:r>
          </a:p>
        </p:txBody>
      </p:sp>
      <p:sp>
        <p:nvSpPr>
          <p:cNvPr id="63506" name="テキスト ボックス 29">
            <a:extLst>
              <a:ext uri="{FF2B5EF4-FFF2-40B4-BE49-F238E27FC236}">
                <a16:creationId xmlns:a16="http://schemas.microsoft.com/office/drawing/2014/main" id="{B47E2F76-FD22-8D13-1393-01783899D932}"/>
              </a:ext>
            </a:extLst>
          </p:cNvPr>
          <p:cNvSpPr txBox="1">
            <a:spLocks noChangeArrowheads="1"/>
          </p:cNvSpPr>
          <p:nvPr/>
        </p:nvSpPr>
        <p:spPr bwMode="auto">
          <a:xfrm>
            <a:off x="5005388" y="59055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3507" name="テキスト ボックス 29">
            <a:extLst>
              <a:ext uri="{FF2B5EF4-FFF2-40B4-BE49-F238E27FC236}">
                <a16:creationId xmlns:a16="http://schemas.microsoft.com/office/drawing/2014/main" id="{F9D6793B-1900-EFEA-B20A-0D0E9F8C9DEC}"/>
              </a:ext>
            </a:extLst>
          </p:cNvPr>
          <p:cNvSpPr txBox="1">
            <a:spLocks noChangeArrowheads="1"/>
          </p:cNvSpPr>
          <p:nvPr/>
        </p:nvSpPr>
        <p:spPr bwMode="auto">
          <a:xfrm>
            <a:off x="6589713" y="58991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3508" name="テキスト ボックス 29">
            <a:extLst>
              <a:ext uri="{FF2B5EF4-FFF2-40B4-BE49-F238E27FC236}">
                <a16:creationId xmlns:a16="http://schemas.microsoft.com/office/drawing/2014/main" id="{805C8C15-3B3D-EB69-216C-B6BAD5C7B416}"/>
              </a:ext>
            </a:extLst>
          </p:cNvPr>
          <p:cNvSpPr txBox="1">
            <a:spLocks noChangeArrowheads="1"/>
          </p:cNvSpPr>
          <p:nvPr/>
        </p:nvSpPr>
        <p:spPr bwMode="auto">
          <a:xfrm>
            <a:off x="3262313" y="58531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図 15" descr="スクリーンショット, 空 が含まれている画像&#10;&#10;非常に高い精度で生成された説明">
            <a:extLst>
              <a:ext uri="{FF2B5EF4-FFF2-40B4-BE49-F238E27FC236}">
                <a16:creationId xmlns:a16="http://schemas.microsoft.com/office/drawing/2014/main" id="{9D524B89-EC72-4EEF-CD92-DF8AAB0D8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237038"/>
            <a:ext cx="808196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テキスト ボックス 2">
            <a:extLst>
              <a:ext uri="{FF2B5EF4-FFF2-40B4-BE49-F238E27FC236}">
                <a16:creationId xmlns:a16="http://schemas.microsoft.com/office/drawing/2014/main" id="{14219470-6EF1-2A0E-A2A3-1EAD958EEFD6}"/>
              </a:ext>
            </a:extLst>
          </p:cNvPr>
          <p:cNvSpPr txBox="1">
            <a:spLocks noChangeArrowheads="1"/>
          </p:cNvSpPr>
          <p:nvPr/>
        </p:nvSpPr>
        <p:spPr bwMode="auto">
          <a:xfrm>
            <a:off x="179388" y="836613"/>
            <a:ext cx="8964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⑦　</a:t>
            </a:r>
            <a:r>
              <a:rPr lang="en-US" altLang="ja-JP">
                <a:latin typeface="HGP創英角ｺﾞｼｯｸUB" panose="020B0900000000000000" pitchFamily="50" charset="-128"/>
                <a:ea typeface="HGP創英角ｺﾞｼｯｸUB" panose="020B0900000000000000" pitchFamily="50" charset="-128"/>
              </a:rPr>
              <a:t>40</a:t>
            </a:r>
            <a:r>
              <a:rPr lang="ja-JP" altLang="en-US">
                <a:latin typeface="HGP創英角ｺﾞｼｯｸUB" panose="020B0900000000000000" pitchFamily="50" charset="-128"/>
                <a:ea typeface="HGP創英角ｺﾞｼｯｸUB" panose="020B0900000000000000" pitchFamily="50" charset="-128"/>
              </a:rPr>
              <a:t>歳代までの貯蓄額を計算　</a:t>
            </a:r>
            <a:endParaRPr lang="en-US" altLang="ja-JP">
              <a:latin typeface="HGP創英角ｺﾞｼｯｸUB" panose="020B0900000000000000" pitchFamily="50" charset="-128"/>
              <a:ea typeface="HGP創英角ｺﾞｼｯｸUB" panose="020B0900000000000000" pitchFamily="50" charset="-128"/>
            </a:endParaRPr>
          </a:p>
        </p:txBody>
      </p:sp>
      <p:sp>
        <p:nvSpPr>
          <p:cNvPr id="64516" name="テキスト ボックス 13">
            <a:extLst>
              <a:ext uri="{FF2B5EF4-FFF2-40B4-BE49-F238E27FC236}">
                <a16:creationId xmlns:a16="http://schemas.microsoft.com/office/drawing/2014/main" id="{813F1348-4D94-AB59-4A80-D8B3F38D3B8A}"/>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43</a:t>
            </a:r>
          </a:p>
        </p:txBody>
      </p:sp>
      <p:sp>
        <p:nvSpPr>
          <p:cNvPr id="8" name="角丸四角形 7">
            <a:extLst>
              <a:ext uri="{FF2B5EF4-FFF2-40B4-BE49-F238E27FC236}">
                <a16:creationId xmlns:a16="http://schemas.microsoft.com/office/drawing/2014/main" id="{0F28BFE2-6FAC-FA5F-44F1-FBEFCE0643CE}"/>
              </a:ext>
            </a:extLst>
          </p:cNvPr>
          <p:cNvSpPr/>
          <p:nvPr/>
        </p:nvSpPr>
        <p:spPr>
          <a:xfrm>
            <a:off x="215900" y="1449388"/>
            <a:ext cx="8748713" cy="161925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4518" name="テキスト ボックス 3">
            <a:extLst>
              <a:ext uri="{FF2B5EF4-FFF2-40B4-BE49-F238E27FC236}">
                <a16:creationId xmlns:a16="http://schemas.microsoft.com/office/drawing/2014/main" id="{2F600356-4785-C879-4F32-C0E82A8EA207}"/>
              </a:ext>
            </a:extLst>
          </p:cNvPr>
          <p:cNvSpPr txBox="1">
            <a:spLocks noChangeArrowheads="1"/>
          </p:cNvSpPr>
          <p:nvPr/>
        </p:nvSpPr>
        <p:spPr bwMode="auto">
          <a:xfrm>
            <a:off x="250825" y="1477963"/>
            <a:ext cx="86423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a:t>
            </a:r>
            <a:r>
              <a:rPr lang="ja-JP" altLang="en-US" sz="2800">
                <a:latin typeface="HGP創英角ｺﾞｼｯｸUB" panose="020B0900000000000000" pitchFamily="50" charset="-128"/>
                <a:ea typeface="HGP創英角ｺﾞｼｯｸUB" panose="020B0900000000000000" pitchFamily="50" charset="-128"/>
              </a:rPr>
              <a:t>（イベント）、</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支出</a:t>
            </a:r>
            <a:r>
              <a:rPr lang="ja-JP" altLang="en-US" sz="2800">
                <a:latin typeface="HGP創英角ｺﾞｼｯｸUB" panose="020B0900000000000000" pitchFamily="50" charset="-128"/>
                <a:ea typeface="HGP創英角ｺﾞｼｯｸUB" panose="020B0900000000000000" pitchFamily="50" charset="-128"/>
              </a:rPr>
              <a:t>（自動車・保険</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・アクシデント）を計算。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en-US" altLang="ja-JP" sz="2800">
                <a:latin typeface="HGP創英角ｺﾞｼｯｸUB" panose="020B0900000000000000" pitchFamily="50" charset="-128"/>
                <a:ea typeface="HGP創英角ｺﾞｼｯｸUB" panose="020B0900000000000000" pitchFamily="50" charset="-128"/>
              </a:rPr>
              <a:t>40</a:t>
            </a:r>
            <a:r>
              <a:rPr lang="ja-JP" altLang="en-US" sz="2800">
                <a:latin typeface="HGP創英角ｺﾞｼｯｸUB" panose="020B0900000000000000" pitchFamily="50" charset="-128"/>
                <a:ea typeface="HGP創英角ｺﾞｼｯｸUB" panose="020B0900000000000000" pitchFamily="50" charset="-128"/>
              </a:rPr>
              <a:t>歳代までの貯蓄額を書く。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64519" name="グループ化 12">
            <a:extLst>
              <a:ext uri="{FF2B5EF4-FFF2-40B4-BE49-F238E27FC236}">
                <a16:creationId xmlns:a16="http://schemas.microsoft.com/office/drawing/2014/main" id="{EA5E5D8F-7302-E954-97CA-C284A362FDF0}"/>
              </a:ext>
            </a:extLst>
          </p:cNvPr>
          <p:cNvGrpSpPr>
            <a:grpSpLocks/>
          </p:cNvGrpSpPr>
          <p:nvPr/>
        </p:nvGrpSpPr>
        <p:grpSpPr bwMode="auto">
          <a:xfrm>
            <a:off x="0" y="0"/>
            <a:ext cx="9144000" cy="757238"/>
            <a:chOff x="-406" y="0"/>
            <a:chExt cx="9144406" cy="757412"/>
          </a:xfrm>
        </p:grpSpPr>
        <p:sp>
          <p:nvSpPr>
            <p:cNvPr id="14" name="正方形/長方形 13">
              <a:extLst>
                <a:ext uri="{FF2B5EF4-FFF2-40B4-BE49-F238E27FC236}">
                  <a16:creationId xmlns:a16="http://schemas.microsoft.com/office/drawing/2014/main" id="{0C5B2B3F-9A29-6D21-83FB-E7B175CB75E7}"/>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5" name="正方形/長方形 14">
              <a:extLst>
                <a:ext uri="{FF2B5EF4-FFF2-40B4-BE49-F238E27FC236}">
                  <a16:creationId xmlns:a16="http://schemas.microsoft.com/office/drawing/2014/main" id="{E4364C7C-CCEC-9428-F44D-30878E089EC6}"/>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64520" name="テキスト ボックス 29">
            <a:extLst>
              <a:ext uri="{FF2B5EF4-FFF2-40B4-BE49-F238E27FC236}">
                <a16:creationId xmlns:a16="http://schemas.microsoft.com/office/drawing/2014/main" id="{8EE37731-6875-D0E6-C30D-1C3C845EBBAB}"/>
              </a:ext>
            </a:extLst>
          </p:cNvPr>
          <p:cNvSpPr txBox="1">
            <a:spLocks noChangeArrowheads="1"/>
          </p:cNvSpPr>
          <p:nvPr/>
        </p:nvSpPr>
        <p:spPr bwMode="auto">
          <a:xfrm>
            <a:off x="6326188" y="46815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4521" name="テキスト ボックス 29">
            <a:extLst>
              <a:ext uri="{FF2B5EF4-FFF2-40B4-BE49-F238E27FC236}">
                <a16:creationId xmlns:a16="http://schemas.microsoft.com/office/drawing/2014/main" id="{5EE356F9-FD15-C562-B025-F26592AFA83A}"/>
              </a:ext>
            </a:extLst>
          </p:cNvPr>
          <p:cNvSpPr txBox="1">
            <a:spLocks noChangeArrowheads="1"/>
          </p:cNvSpPr>
          <p:nvPr/>
        </p:nvSpPr>
        <p:spPr bwMode="auto">
          <a:xfrm>
            <a:off x="4606925" y="46863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4522" name="テキスト ボックス 29">
            <a:extLst>
              <a:ext uri="{FF2B5EF4-FFF2-40B4-BE49-F238E27FC236}">
                <a16:creationId xmlns:a16="http://schemas.microsoft.com/office/drawing/2014/main" id="{658AE5F3-1508-CA5D-13BE-755FC1BBC382}"/>
              </a:ext>
            </a:extLst>
          </p:cNvPr>
          <p:cNvSpPr txBox="1">
            <a:spLocks noChangeArrowheads="1"/>
          </p:cNvSpPr>
          <p:nvPr/>
        </p:nvSpPr>
        <p:spPr bwMode="auto">
          <a:xfrm>
            <a:off x="4589463" y="43434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4523" name="テキスト ボックス 29">
            <a:extLst>
              <a:ext uri="{FF2B5EF4-FFF2-40B4-BE49-F238E27FC236}">
                <a16:creationId xmlns:a16="http://schemas.microsoft.com/office/drawing/2014/main" id="{B5FFFF31-AA4B-8FAF-05DC-8D9745253436}"/>
              </a:ext>
            </a:extLst>
          </p:cNvPr>
          <p:cNvSpPr txBox="1">
            <a:spLocks noChangeArrowheads="1"/>
          </p:cNvSpPr>
          <p:nvPr/>
        </p:nvSpPr>
        <p:spPr bwMode="auto">
          <a:xfrm>
            <a:off x="4572000" y="556418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4524" name="テキスト ボックス 29">
            <a:extLst>
              <a:ext uri="{FF2B5EF4-FFF2-40B4-BE49-F238E27FC236}">
                <a16:creationId xmlns:a16="http://schemas.microsoft.com/office/drawing/2014/main" id="{27C258E2-08CC-CB8A-2D2A-21F86116C5C7}"/>
              </a:ext>
            </a:extLst>
          </p:cNvPr>
          <p:cNvSpPr txBox="1">
            <a:spLocks noChangeArrowheads="1"/>
          </p:cNvSpPr>
          <p:nvPr/>
        </p:nvSpPr>
        <p:spPr bwMode="auto">
          <a:xfrm>
            <a:off x="3132138" y="43338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24" descr="スクリーンショット, 空 が含まれている画像&#10;&#10;非常に高い精度で生成された説明">
            <a:extLst>
              <a:ext uri="{FF2B5EF4-FFF2-40B4-BE49-F238E27FC236}">
                <a16:creationId xmlns:a16="http://schemas.microsoft.com/office/drawing/2014/main" id="{B532BBF0-A792-3F1A-530C-93E7ABC58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524375"/>
            <a:ext cx="8081963"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テキスト ボックス 29">
            <a:extLst>
              <a:ext uri="{FF2B5EF4-FFF2-40B4-BE49-F238E27FC236}">
                <a16:creationId xmlns:a16="http://schemas.microsoft.com/office/drawing/2014/main" id="{CDBF2572-441A-DA50-0255-B582DE0153FD}"/>
              </a:ext>
            </a:extLst>
          </p:cNvPr>
          <p:cNvSpPr txBox="1">
            <a:spLocks noChangeArrowheads="1"/>
          </p:cNvSpPr>
          <p:nvPr/>
        </p:nvSpPr>
        <p:spPr bwMode="auto">
          <a:xfrm>
            <a:off x="6326188" y="49688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6564" name="テキスト ボックス 29">
            <a:extLst>
              <a:ext uri="{FF2B5EF4-FFF2-40B4-BE49-F238E27FC236}">
                <a16:creationId xmlns:a16="http://schemas.microsoft.com/office/drawing/2014/main" id="{200820EB-D225-A20B-3B32-C52D357CE638}"/>
              </a:ext>
            </a:extLst>
          </p:cNvPr>
          <p:cNvSpPr txBox="1">
            <a:spLocks noChangeArrowheads="1"/>
          </p:cNvSpPr>
          <p:nvPr/>
        </p:nvSpPr>
        <p:spPr bwMode="auto">
          <a:xfrm>
            <a:off x="4606925" y="497522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6565" name="テキスト ボックス 29">
            <a:extLst>
              <a:ext uri="{FF2B5EF4-FFF2-40B4-BE49-F238E27FC236}">
                <a16:creationId xmlns:a16="http://schemas.microsoft.com/office/drawing/2014/main" id="{904E1026-CBD5-6713-32FA-740C67F88D88}"/>
              </a:ext>
            </a:extLst>
          </p:cNvPr>
          <p:cNvSpPr txBox="1">
            <a:spLocks noChangeArrowheads="1"/>
          </p:cNvSpPr>
          <p:nvPr/>
        </p:nvSpPr>
        <p:spPr bwMode="auto">
          <a:xfrm>
            <a:off x="4589463" y="463232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6566" name="テキスト ボックス 29">
            <a:extLst>
              <a:ext uri="{FF2B5EF4-FFF2-40B4-BE49-F238E27FC236}">
                <a16:creationId xmlns:a16="http://schemas.microsoft.com/office/drawing/2014/main" id="{64F0D720-74B7-02B7-B9EC-3FEA79BEF170}"/>
              </a:ext>
            </a:extLst>
          </p:cNvPr>
          <p:cNvSpPr txBox="1">
            <a:spLocks noChangeArrowheads="1"/>
          </p:cNvSpPr>
          <p:nvPr/>
        </p:nvSpPr>
        <p:spPr bwMode="auto">
          <a:xfrm>
            <a:off x="4572000" y="58531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6567" name="テキスト ボックス 29">
            <a:extLst>
              <a:ext uri="{FF2B5EF4-FFF2-40B4-BE49-F238E27FC236}">
                <a16:creationId xmlns:a16="http://schemas.microsoft.com/office/drawing/2014/main" id="{4157B1FE-D773-4507-D09F-EC482A19969C}"/>
              </a:ext>
            </a:extLst>
          </p:cNvPr>
          <p:cNvSpPr txBox="1">
            <a:spLocks noChangeArrowheads="1"/>
          </p:cNvSpPr>
          <p:nvPr/>
        </p:nvSpPr>
        <p:spPr bwMode="auto">
          <a:xfrm>
            <a:off x="3132138" y="46228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6568" name="テキスト ボックス 13">
            <a:extLst>
              <a:ext uri="{FF2B5EF4-FFF2-40B4-BE49-F238E27FC236}">
                <a16:creationId xmlns:a16="http://schemas.microsoft.com/office/drawing/2014/main" id="{92BD1A5C-0155-4E16-99F9-7FEF0D96A4EE}"/>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44</a:t>
            </a:r>
          </a:p>
        </p:txBody>
      </p:sp>
      <p:sp>
        <p:nvSpPr>
          <p:cNvPr id="66569" name="テキスト ボックス 9">
            <a:extLst>
              <a:ext uri="{FF2B5EF4-FFF2-40B4-BE49-F238E27FC236}">
                <a16:creationId xmlns:a16="http://schemas.microsoft.com/office/drawing/2014/main" id="{8797BD13-A781-9085-52D4-834C82FBFBE0}"/>
              </a:ext>
            </a:extLst>
          </p:cNvPr>
          <p:cNvSpPr txBox="1">
            <a:spLocks noChangeArrowheads="1"/>
          </p:cNvSpPr>
          <p:nvPr/>
        </p:nvSpPr>
        <p:spPr bwMode="auto">
          <a:xfrm>
            <a:off x="179388" y="83661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⑧　</a:t>
            </a:r>
            <a:r>
              <a:rPr lang="en-US" altLang="ja-JP">
                <a:latin typeface="HGP創英角ｺﾞｼｯｸUB" panose="020B0900000000000000" pitchFamily="50" charset="-128"/>
                <a:ea typeface="HGP創英角ｺﾞｼｯｸUB" panose="020B0900000000000000" pitchFamily="50" charset="-128"/>
              </a:rPr>
              <a:t>40</a:t>
            </a:r>
            <a:r>
              <a:rPr lang="ja-JP" altLang="en-US">
                <a:latin typeface="HGP創英角ｺﾞｼｯｸUB" panose="020B0900000000000000" pitchFamily="50" charset="-128"/>
                <a:ea typeface="HGP創英角ｺﾞｼｯｸUB" panose="020B0900000000000000" pitchFamily="50" charset="-128"/>
              </a:rPr>
              <a:t>歳代までの思い出ポイント</a:t>
            </a:r>
            <a:endParaRPr lang="en-US" altLang="ja-JP">
              <a:latin typeface="HGP創英角ｺﾞｼｯｸUB" panose="020B0900000000000000" pitchFamily="50" charset="-128"/>
              <a:ea typeface="HGP創英角ｺﾞｼｯｸUB" panose="020B0900000000000000" pitchFamily="50" charset="-128"/>
            </a:endParaRPr>
          </a:p>
        </p:txBody>
      </p:sp>
      <p:sp>
        <p:nvSpPr>
          <p:cNvPr id="9" name="角丸四角形 8">
            <a:extLst>
              <a:ext uri="{FF2B5EF4-FFF2-40B4-BE49-F238E27FC236}">
                <a16:creationId xmlns:a16="http://schemas.microsoft.com/office/drawing/2014/main" id="{EC545DEE-08D0-02EA-BBB9-4E0D0136AE15}"/>
              </a:ext>
            </a:extLst>
          </p:cNvPr>
          <p:cNvSpPr/>
          <p:nvPr/>
        </p:nvSpPr>
        <p:spPr>
          <a:xfrm>
            <a:off x="215900" y="1412875"/>
            <a:ext cx="8748713" cy="2873375"/>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6571" name="テキスト ボックス 3">
            <a:extLst>
              <a:ext uri="{FF2B5EF4-FFF2-40B4-BE49-F238E27FC236}">
                <a16:creationId xmlns:a16="http://schemas.microsoft.com/office/drawing/2014/main" id="{BFDEF6B3-7FC2-7BA9-A87D-B91DC4F2ECC3}"/>
              </a:ext>
            </a:extLst>
          </p:cNvPr>
          <p:cNvSpPr txBox="1">
            <a:spLocks noChangeArrowheads="1"/>
          </p:cNvSpPr>
          <p:nvPr/>
        </p:nvSpPr>
        <p:spPr bwMode="auto">
          <a:xfrm>
            <a:off x="239713" y="1466850"/>
            <a:ext cx="8642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思い出係</a:t>
            </a:r>
            <a:r>
              <a:rPr lang="ja-JP" altLang="en-US" sz="2800">
                <a:latin typeface="HGP創英角ｺﾞｼｯｸUB" panose="020B0900000000000000" pitchFamily="50" charset="-128"/>
                <a:ea typeface="HGP創英角ｺﾞｼｯｸUB" panose="020B0900000000000000" pitchFamily="50" charset="-128"/>
              </a:rPr>
              <a:t>　⇒　転職または収入・基本生活支出・業績・</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結婚・子ども・住居・自動車・イベント＆</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アクシデントの</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思い出ポイント</a:t>
            </a:r>
            <a:r>
              <a:rPr lang="ja-JP" altLang="en-US" sz="2800">
                <a:latin typeface="HGP創英角ｺﾞｼｯｸUB" panose="020B0900000000000000" pitchFamily="50" charset="-128"/>
                <a:ea typeface="HGP創英角ｺﾞｼｯｸUB" panose="020B0900000000000000" pitchFamily="50" charset="-128"/>
              </a:rPr>
              <a:t>を、記録・</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計算係に伝える。</a:t>
            </a:r>
            <a:endParaRPr lang="en-US" altLang="ja-JP" sz="11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思い出ポイント</a:t>
            </a:r>
            <a:r>
              <a:rPr lang="ja-JP" altLang="en-US" sz="2800">
                <a:latin typeface="HGP創英角ｺﾞｼｯｸUB" panose="020B0900000000000000" pitchFamily="50" charset="-128"/>
                <a:ea typeface="HGP創英角ｺﾞｼｯｸUB" panose="020B0900000000000000" pitchFamily="50" charset="-128"/>
              </a:rPr>
              <a:t>をシートに書く。</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en-US" altLang="ja-JP" sz="2800">
                <a:latin typeface="HGP創英角ｺﾞｼｯｸUB" panose="020B0900000000000000" pitchFamily="50" charset="-128"/>
                <a:ea typeface="HGP創英角ｺﾞｼｯｸUB" panose="020B0900000000000000" pitchFamily="50" charset="-128"/>
              </a:rPr>
              <a:t>30</a:t>
            </a:r>
            <a:r>
              <a:rPr lang="ja-JP" altLang="en-US" sz="2800">
                <a:latin typeface="HGP創英角ｺﾞｼｯｸUB" panose="020B0900000000000000" pitchFamily="50" charset="-128"/>
                <a:ea typeface="HGP創英角ｺﾞｼｯｸUB" panose="020B0900000000000000" pitchFamily="50" charset="-128"/>
              </a:rPr>
              <a:t>歳代の思い出ポイントと合算する。　</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66572" name="グループ化 15">
            <a:extLst>
              <a:ext uri="{FF2B5EF4-FFF2-40B4-BE49-F238E27FC236}">
                <a16:creationId xmlns:a16="http://schemas.microsoft.com/office/drawing/2014/main" id="{FD70FB95-8513-9BC5-EF3B-03002B8E49DB}"/>
              </a:ext>
            </a:extLst>
          </p:cNvPr>
          <p:cNvGrpSpPr>
            <a:grpSpLocks/>
          </p:cNvGrpSpPr>
          <p:nvPr/>
        </p:nvGrpSpPr>
        <p:grpSpPr bwMode="auto">
          <a:xfrm>
            <a:off x="0" y="0"/>
            <a:ext cx="9144000" cy="757238"/>
            <a:chOff x="-406" y="0"/>
            <a:chExt cx="9144406" cy="757412"/>
          </a:xfrm>
        </p:grpSpPr>
        <p:sp>
          <p:nvSpPr>
            <p:cNvPr id="17" name="正方形/長方形 16">
              <a:extLst>
                <a:ext uri="{FF2B5EF4-FFF2-40B4-BE49-F238E27FC236}">
                  <a16:creationId xmlns:a16="http://schemas.microsoft.com/office/drawing/2014/main" id="{A2BF58CC-A441-0899-6A7A-F8D70345605C}"/>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8" name="正方形/長方形 17">
              <a:extLst>
                <a:ext uri="{FF2B5EF4-FFF2-40B4-BE49-F238E27FC236}">
                  <a16:creationId xmlns:a16="http://schemas.microsoft.com/office/drawing/2014/main" id="{D8F7F7CC-E481-4FF0-2AA5-031FB0FA67B1}"/>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66573" name="テキスト ボックス 29">
            <a:extLst>
              <a:ext uri="{FF2B5EF4-FFF2-40B4-BE49-F238E27FC236}">
                <a16:creationId xmlns:a16="http://schemas.microsoft.com/office/drawing/2014/main" id="{690F6C6F-C9BF-77A2-2901-DB0BA743762D}"/>
              </a:ext>
            </a:extLst>
          </p:cNvPr>
          <p:cNvSpPr txBox="1">
            <a:spLocks noChangeArrowheads="1"/>
          </p:cNvSpPr>
          <p:nvPr/>
        </p:nvSpPr>
        <p:spPr bwMode="auto">
          <a:xfrm>
            <a:off x="7732713" y="459898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6574" name="テキスト ボックス 29">
            <a:extLst>
              <a:ext uri="{FF2B5EF4-FFF2-40B4-BE49-F238E27FC236}">
                <a16:creationId xmlns:a16="http://schemas.microsoft.com/office/drawing/2014/main" id="{CCE715DB-964C-C0E4-33AE-0F3EB1EC1BBB}"/>
              </a:ext>
            </a:extLst>
          </p:cNvPr>
          <p:cNvSpPr txBox="1">
            <a:spLocks noChangeArrowheads="1"/>
          </p:cNvSpPr>
          <p:nvPr/>
        </p:nvSpPr>
        <p:spPr bwMode="auto">
          <a:xfrm>
            <a:off x="7735888" y="52562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66575" name="テキスト ボックス 29">
            <a:extLst>
              <a:ext uri="{FF2B5EF4-FFF2-40B4-BE49-F238E27FC236}">
                <a16:creationId xmlns:a16="http://schemas.microsoft.com/office/drawing/2014/main" id="{36B27577-8B9B-708D-A32E-B54DC5AD4AB8}"/>
              </a:ext>
            </a:extLst>
          </p:cNvPr>
          <p:cNvSpPr txBox="1">
            <a:spLocks noChangeArrowheads="1"/>
          </p:cNvSpPr>
          <p:nvPr/>
        </p:nvSpPr>
        <p:spPr bwMode="auto">
          <a:xfrm>
            <a:off x="7724775" y="5842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テキスト ボックス 2">
            <a:extLst>
              <a:ext uri="{FF2B5EF4-FFF2-40B4-BE49-F238E27FC236}">
                <a16:creationId xmlns:a16="http://schemas.microsoft.com/office/drawing/2014/main" id="{EA733E48-55DE-AA7E-C5DE-C94161A700C2}"/>
              </a:ext>
            </a:extLst>
          </p:cNvPr>
          <p:cNvSpPr txBox="1">
            <a:spLocks noChangeArrowheads="1"/>
          </p:cNvSpPr>
          <p:nvPr/>
        </p:nvSpPr>
        <p:spPr bwMode="auto">
          <a:xfrm>
            <a:off x="0" y="923925"/>
            <a:ext cx="9144000" cy="5048250"/>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auto" hangingPunct="1">
              <a:spcBef>
                <a:spcPct val="0"/>
              </a:spcBef>
              <a:spcAft>
                <a:spcPts val="0"/>
              </a:spcAft>
              <a:buFontTx/>
              <a:buNone/>
              <a:defRPr/>
            </a:pPr>
            <a:r>
              <a:rPr lang="en-US" altLang="ja-JP" sz="6000" u="sng" dirty="0">
                <a:latin typeface="HGP創英角ｺﾞｼｯｸUB" pitchFamily="50" charset="-128"/>
                <a:ea typeface="HGP創英角ｺﾞｼｯｸUB" pitchFamily="50" charset="-128"/>
              </a:rPr>
              <a:t>50</a:t>
            </a:r>
            <a:r>
              <a:rPr lang="ja-JP" altLang="en-US" sz="6000" u="sng" dirty="0">
                <a:latin typeface="HGP創英角ｺﾞｼｯｸUB" pitchFamily="50" charset="-128"/>
                <a:ea typeface="HGP創英角ｺﾞｼｯｸUB" pitchFamily="50" charset="-128"/>
              </a:rPr>
              <a:t>歳代の人生</a:t>
            </a:r>
            <a:endParaRPr lang="en-US" altLang="ja-JP" sz="6000" u="sng"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1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1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en-US" altLang="ja-JP" sz="4400" dirty="0">
                <a:latin typeface="HGP創英角ｺﾞｼｯｸUB" pitchFamily="50" charset="-128"/>
                <a:ea typeface="HGP創英角ｺﾞｼｯｸUB" pitchFamily="50" charset="-128"/>
              </a:rPr>
              <a:t>50</a:t>
            </a:r>
            <a:r>
              <a:rPr lang="ja-JP" altLang="en-US" sz="4400" dirty="0">
                <a:latin typeface="HGP創英角ｺﾞｼｯｸUB" pitchFamily="50" charset="-128"/>
                <a:ea typeface="HGP創英角ｺﾞｼｯｸUB" pitchFamily="50" charset="-128"/>
              </a:rPr>
              <a:t>歳代は、見直し後の人生。</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rgbClr val="7030A0"/>
                </a:solidFill>
                <a:latin typeface="HGP創英角ｺﾞｼｯｸUB" pitchFamily="50" charset="-128"/>
                <a:ea typeface="HGP創英角ｺﾞｼｯｸUB" pitchFamily="50" charset="-128"/>
              </a:rPr>
              <a:t>自動車の購入</a:t>
            </a:r>
            <a:r>
              <a:rPr lang="ja-JP" altLang="en-US" sz="4400" dirty="0">
                <a:latin typeface="HGP創英角ｺﾞｼｯｸUB" pitchFamily="50" charset="-128"/>
                <a:ea typeface="HGP創英角ｺﾞｼｯｸUB" pitchFamily="50" charset="-128"/>
              </a:rPr>
              <a:t>」「</a:t>
            </a:r>
            <a:r>
              <a:rPr lang="ja-JP" altLang="en-US" sz="4400" dirty="0">
                <a:solidFill>
                  <a:schemeClr val="bg2">
                    <a:lumMod val="50000"/>
                  </a:schemeClr>
                </a:solidFill>
                <a:latin typeface="HGP創英角ｺﾞｼｯｸUB" pitchFamily="50" charset="-128"/>
                <a:ea typeface="HGP創英角ｺﾞｼｯｸUB" pitchFamily="50" charset="-128"/>
              </a:rPr>
              <a:t>保険</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rgbClr val="FF0000"/>
                </a:solidFill>
                <a:latin typeface="HGP創英角ｺﾞｼｯｸUB" pitchFamily="50" charset="-128"/>
                <a:ea typeface="HGP創英角ｺﾞｼｯｸUB" pitchFamily="50" charset="-128"/>
              </a:rPr>
              <a:t>イベント＆アクシデント</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を体験していきます。</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0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子育ては</a:t>
            </a:r>
            <a:r>
              <a:rPr lang="en-US" altLang="ja-JP" sz="4400" dirty="0">
                <a:latin typeface="HGP創英角ｺﾞｼｯｸUB" pitchFamily="50" charset="-128"/>
                <a:ea typeface="HGP創英角ｺﾞｼｯｸUB" pitchFamily="50" charset="-128"/>
              </a:rPr>
              <a:t>40</a:t>
            </a:r>
            <a:r>
              <a:rPr lang="ja-JP" altLang="en-US" sz="4400" dirty="0">
                <a:latin typeface="HGP創英角ｺﾞｼｯｸUB" pitchFamily="50" charset="-128"/>
                <a:ea typeface="HGP創英角ｺﾞｼｯｸUB" pitchFamily="50" charset="-128"/>
              </a:rPr>
              <a:t>歳代で終了しています。</a:t>
            </a:r>
            <a:endParaRPr lang="en-US" altLang="ja-JP" sz="5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000" dirty="0">
              <a:latin typeface="HGP創英角ｺﾞｼｯｸUB" pitchFamily="50" charset="-128"/>
              <a:ea typeface="HGP創英角ｺﾞｼｯｸUB" pitchFamily="50" charset="-128"/>
            </a:endParaRPr>
          </a:p>
        </p:txBody>
      </p:sp>
      <p:sp>
        <p:nvSpPr>
          <p:cNvPr id="68611" name="テキスト ボックス 3">
            <a:extLst>
              <a:ext uri="{FF2B5EF4-FFF2-40B4-BE49-F238E27FC236}">
                <a16:creationId xmlns:a16="http://schemas.microsoft.com/office/drawing/2014/main" id="{4D408ECA-86E0-6085-3447-224A484936DE}"/>
              </a:ext>
            </a:extLst>
          </p:cNvPr>
          <p:cNvSpPr txBox="1">
            <a:spLocks noChangeArrowheads="1"/>
          </p:cNvSpPr>
          <p:nvPr/>
        </p:nvSpPr>
        <p:spPr bwMode="auto">
          <a:xfrm>
            <a:off x="7993063" y="6524625"/>
            <a:ext cx="1116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45</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68612" name="グループ化 4">
            <a:extLst>
              <a:ext uri="{FF2B5EF4-FFF2-40B4-BE49-F238E27FC236}">
                <a16:creationId xmlns:a16="http://schemas.microsoft.com/office/drawing/2014/main" id="{94A02AB2-1F4C-FBE1-F8C5-0C1FBA924A47}"/>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30FFA230-46D0-B4AE-D2FB-27629C02AEA2}"/>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6BFD3558-EB5F-9198-4625-686101C67AB6}"/>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52FE0042-B6EE-F85B-E8F7-41F68A7634EB}"/>
              </a:ext>
            </a:extLst>
          </p:cNvPr>
          <p:cNvSpPr/>
          <p:nvPr/>
        </p:nvSpPr>
        <p:spPr>
          <a:xfrm>
            <a:off x="350838" y="1482725"/>
            <a:ext cx="8542337" cy="266700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69635" name="図 2" descr="スクリーンショット, 空 が含まれている画像&#10;&#10;非常に高い精度で生成された説明">
            <a:extLst>
              <a:ext uri="{FF2B5EF4-FFF2-40B4-BE49-F238E27FC236}">
                <a16:creationId xmlns:a16="http://schemas.microsoft.com/office/drawing/2014/main" id="{E2832022-7B03-BEE7-31C8-166A45E3E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4867275"/>
            <a:ext cx="8636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 descr="スクリーンショット が含まれている画像&#10;&#10;非常に高い精度で生成された説明">
            <a:extLst>
              <a:ext uri="{FF2B5EF4-FFF2-40B4-BE49-F238E27FC236}">
                <a16:creationId xmlns:a16="http://schemas.microsoft.com/office/drawing/2014/main" id="{3350BCC5-B202-9D87-AD76-7F1BE4E3DD69}"/>
              </a:ext>
            </a:extLst>
          </p:cNvPr>
          <p:cNvPicPr>
            <a:picLocks noChangeAspect="1" noChangeArrowheads="1"/>
          </p:cNvPicPr>
          <p:nvPr/>
        </p:nvPicPr>
        <p:blipFill rotWithShape="1">
          <a:blip r:embed="rId3"/>
          <a:srcRect/>
          <a:stretch/>
        </p:blipFill>
        <p:spPr bwMode="auto">
          <a:xfrm>
            <a:off x="6199188" y="3963988"/>
            <a:ext cx="1417637" cy="1544637"/>
          </a:xfrm>
          <a:prstGeom prst="rect">
            <a:avLst/>
          </a:prstGeom>
          <a:noFill/>
          <a:ln w="6350">
            <a:solidFill>
              <a:schemeClr val="tx1">
                <a:lumMod val="50000"/>
                <a:lumOff val="50000"/>
              </a:schemeClr>
            </a:solidFill>
            <a:miter lim="800000"/>
            <a:headEnd/>
            <a:tailEnd/>
          </a:ln>
        </p:spPr>
      </p:pic>
      <p:pic>
        <p:nvPicPr>
          <p:cNvPr id="27" name="図 26">
            <a:extLst>
              <a:ext uri="{FF2B5EF4-FFF2-40B4-BE49-F238E27FC236}">
                <a16:creationId xmlns:a16="http://schemas.microsoft.com/office/drawing/2014/main" id="{65774E9C-D035-E5D7-0383-AA2A7FBBD4F6}"/>
              </a:ext>
            </a:extLst>
          </p:cNvPr>
          <p:cNvPicPr>
            <a:picLocks noChangeAspect="1"/>
          </p:cNvPicPr>
          <p:nvPr/>
        </p:nvPicPr>
        <p:blipFill>
          <a:blip r:embed="rId4" cstate="screen"/>
          <a:stretch>
            <a:fillRect/>
          </a:stretch>
        </p:blipFill>
        <p:spPr>
          <a:xfrm>
            <a:off x="7710488" y="4238625"/>
            <a:ext cx="1196975" cy="1544638"/>
          </a:xfrm>
          <a:prstGeom prst="rect">
            <a:avLst/>
          </a:prstGeom>
          <a:ln>
            <a:solidFill>
              <a:schemeClr val="tx1">
                <a:lumMod val="50000"/>
                <a:lumOff val="50000"/>
              </a:schemeClr>
            </a:solidFill>
          </a:ln>
        </p:spPr>
      </p:pic>
      <p:sp>
        <p:nvSpPr>
          <p:cNvPr id="69638" name="テキスト ボックス 13">
            <a:extLst>
              <a:ext uri="{FF2B5EF4-FFF2-40B4-BE49-F238E27FC236}">
                <a16:creationId xmlns:a16="http://schemas.microsoft.com/office/drawing/2014/main" id="{AC0EB71B-5CAB-E86A-0916-B8D272DCFF9D}"/>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46</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47110" name="テキスト ボックス 3">
            <a:extLst>
              <a:ext uri="{FF2B5EF4-FFF2-40B4-BE49-F238E27FC236}">
                <a16:creationId xmlns:a16="http://schemas.microsoft.com/office/drawing/2014/main" id="{39F23AF4-1A47-2DB1-1BB8-56C7D0785796}"/>
              </a:ext>
            </a:extLst>
          </p:cNvPr>
          <p:cNvSpPr txBox="1">
            <a:spLocks noChangeArrowheads="1"/>
          </p:cNvSpPr>
          <p:nvPr/>
        </p:nvSpPr>
        <p:spPr bwMode="auto">
          <a:xfrm>
            <a:off x="393700" y="1557338"/>
            <a:ext cx="8642350" cy="2986087"/>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　転職：</a:t>
            </a:r>
            <a:r>
              <a:rPr lang="ja-JP" altLang="en-US" sz="2800" dirty="0">
                <a:solidFill>
                  <a:schemeClr val="accent6"/>
                </a:solidFill>
                <a:latin typeface="HGP創英角ｺﾞｼｯｸUB" pitchFamily="50" charset="-128"/>
                <a:ea typeface="HGP創英角ｺﾞｼｯｸUB" pitchFamily="50" charset="-128"/>
              </a:rPr>
              <a:t>転職カード</a:t>
            </a:r>
            <a:r>
              <a:rPr lang="ja-JP" altLang="en-US" sz="2800" dirty="0">
                <a:latin typeface="HGP創英角ｺﾞｼｯｸUB" pitchFamily="50" charset="-128"/>
                <a:ea typeface="HGP創英角ｺﾞｼｯｸUB" pitchFamily="50" charset="-128"/>
              </a:rPr>
              <a:t>に書いてある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a:t>
            </a:r>
            <a:r>
              <a:rPr lang="en-US" altLang="ja-JP" sz="2800" dirty="0">
                <a:solidFill>
                  <a:srgbClr val="FF0000"/>
                </a:solidFill>
                <a:latin typeface="HGP創英角ｺﾞｼｯｸUB" pitchFamily="50" charset="-128"/>
                <a:ea typeface="HGP創英角ｺﾞｼｯｸUB" pitchFamily="50" charset="-128"/>
              </a:rPr>
              <a:t>50</a:t>
            </a:r>
            <a:r>
              <a:rPr lang="ja-JP" altLang="en-US" sz="2800" dirty="0">
                <a:solidFill>
                  <a:srgbClr val="FF0000"/>
                </a:solidFill>
                <a:latin typeface="HGP創英角ｺﾞｼｯｸUB" pitchFamily="50" charset="-128"/>
                <a:ea typeface="HGP創英角ｺﾞｼｯｸUB" pitchFamily="50" charset="-128"/>
              </a:rPr>
              <a:t>歳代の年収</a:t>
            </a:r>
            <a:r>
              <a:rPr lang="ja-JP" altLang="en-US" sz="2800" dirty="0">
                <a:latin typeface="HGP創英角ｺﾞｼｯｸUB" pitchFamily="50" charset="-128"/>
                <a:ea typeface="HGP創英角ｺﾞｼｯｸUB" pitchFamily="50" charset="-128"/>
              </a:rPr>
              <a:t>をシートに書く。</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転職しない：</a:t>
            </a:r>
            <a:r>
              <a:rPr lang="ja-JP" altLang="en-US" sz="2800" dirty="0">
                <a:solidFill>
                  <a:srgbClr val="00B050"/>
                </a:solidFill>
                <a:latin typeface="HGP創英角ｺﾞｼｯｸUB" pitchFamily="50" charset="-128"/>
                <a:ea typeface="HGP創英角ｺﾞｼｯｸUB" pitchFamily="50" charset="-128"/>
              </a:rPr>
              <a:t>収入カード</a:t>
            </a:r>
            <a:r>
              <a:rPr lang="ja-JP" altLang="en-US" sz="2800" dirty="0">
                <a:latin typeface="HGP創英角ｺﾞｼｯｸUB" pitchFamily="50" charset="-128"/>
                <a:ea typeface="HGP創英角ｺﾞｼｯｸUB" pitchFamily="50" charset="-128"/>
              </a:rPr>
              <a:t>に書いてある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a:t>
            </a:r>
            <a:r>
              <a:rPr lang="en-US" altLang="ja-JP" sz="2800" dirty="0">
                <a:solidFill>
                  <a:srgbClr val="FF0000"/>
                </a:solidFill>
                <a:latin typeface="HGP創英角ｺﾞｼｯｸUB" pitchFamily="50" charset="-128"/>
                <a:ea typeface="HGP創英角ｺﾞｼｯｸUB" pitchFamily="50" charset="-128"/>
              </a:rPr>
              <a:t>50</a:t>
            </a:r>
            <a:r>
              <a:rPr lang="ja-JP" altLang="en-US" sz="2800" dirty="0">
                <a:solidFill>
                  <a:srgbClr val="FF0000"/>
                </a:solidFill>
                <a:latin typeface="HGP創英角ｺﾞｼｯｸUB" pitchFamily="50" charset="-128"/>
                <a:ea typeface="HGP創英角ｺﾞｼｯｸUB" pitchFamily="50" charset="-128"/>
              </a:rPr>
              <a:t>歳代の年収</a:t>
            </a:r>
            <a:r>
              <a:rPr lang="ja-JP" altLang="en-US" sz="2800" dirty="0">
                <a:latin typeface="HGP創英角ｺﾞｼｯｸUB" pitchFamily="50" charset="-128"/>
                <a:ea typeface="HGP創英角ｺﾞｼｯｸUB" pitchFamily="50" charset="-128"/>
              </a:rPr>
              <a:t>を書く。</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endParaRPr lang="en-US" altLang="ja-JP" sz="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400" dirty="0">
                <a:latin typeface="HGP創英角ｺﾞｼｯｸUB" pitchFamily="50" charset="-128"/>
                <a:ea typeface="HGP創英角ｺﾞｼｯｸUB" pitchFamily="50" charset="-128"/>
              </a:rPr>
              <a:t>★二人とも働く場合は、収入を</a:t>
            </a:r>
            <a:r>
              <a:rPr lang="en-US" altLang="ja-JP" sz="2400" dirty="0">
                <a:latin typeface="HGP創英角ｺﾞｼｯｸUB" pitchFamily="50" charset="-128"/>
                <a:ea typeface="HGP創英角ｺﾞｼｯｸUB" pitchFamily="50" charset="-128"/>
              </a:rPr>
              <a:t>1.5</a:t>
            </a:r>
            <a:r>
              <a:rPr lang="ja-JP" altLang="en-US" sz="2400" dirty="0">
                <a:latin typeface="HGP創英角ｺﾞｼｯｸUB" pitchFamily="50" charset="-128"/>
                <a:ea typeface="HGP創英角ｺﾞｼｯｸUB" pitchFamily="50" charset="-128"/>
              </a:rPr>
              <a:t>倍に。</a:t>
            </a:r>
          </a:p>
          <a:p>
            <a:pPr eaLnBrk="1" fontAlgn="auto" hangingPunct="1">
              <a:spcBef>
                <a:spcPct val="0"/>
              </a:spcBef>
              <a:spcAft>
                <a:spcPts val="0"/>
              </a:spcAft>
              <a:buFontTx/>
              <a:buNone/>
              <a:defRPr/>
            </a:pPr>
            <a:endParaRPr lang="en-US" altLang="ja-JP" sz="2800" dirty="0">
              <a:latin typeface="HGP創英角ｺﾞｼｯｸUB" pitchFamily="50" charset="-128"/>
              <a:ea typeface="HGP創英角ｺﾞｼｯｸUB" pitchFamily="50" charset="-128"/>
            </a:endParaRPr>
          </a:p>
        </p:txBody>
      </p:sp>
      <p:sp>
        <p:nvSpPr>
          <p:cNvPr id="69640" name="テキスト ボックス 2">
            <a:extLst>
              <a:ext uri="{FF2B5EF4-FFF2-40B4-BE49-F238E27FC236}">
                <a16:creationId xmlns:a16="http://schemas.microsoft.com/office/drawing/2014/main" id="{756560E2-48CD-64CB-F11A-FE1EB2208AC6}"/>
              </a:ext>
            </a:extLst>
          </p:cNvPr>
          <p:cNvSpPr txBox="1">
            <a:spLocks noChangeArrowheads="1"/>
          </p:cNvSpPr>
          <p:nvPr/>
        </p:nvSpPr>
        <p:spPr bwMode="auto">
          <a:xfrm>
            <a:off x="26988" y="892175"/>
            <a:ext cx="8704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①　「収入」が決まる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17" name="角丸四角形 16">
            <a:extLst>
              <a:ext uri="{FF2B5EF4-FFF2-40B4-BE49-F238E27FC236}">
                <a16:creationId xmlns:a16="http://schemas.microsoft.com/office/drawing/2014/main" id="{69EFE566-8230-935C-F9B9-33E9F0D91C14}"/>
              </a:ext>
            </a:extLst>
          </p:cNvPr>
          <p:cNvSpPr/>
          <p:nvPr/>
        </p:nvSpPr>
        <p:spPr bwMode="auto">
          <a:xfrm>
            <a:off x="1381125" y="5829300"/>
            <a:ext cx="2592388" cy="2301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9642" name="テキスト ボックス 29">
            <a:extLst>
              <a:ext uri="{FF2B5EF4-FFF2-40B4-BE49-F238E27FC236}">
                <a16:creationId xmlns:a16="http://schemas.microsoft.com/office/drawing/2014/main" id="{FCC7913B-E272-4058-2365-440038365671}"/>
              </a:ext>
            </a:extLst>
          </p:cNvPr>
          <p:cNvSpPr txBox="1">
            <a:spLocks noChangeArrowheads="1"/>
          </p:cNvSpPr>
          <p:nvPr/>
        </p:nvSpPr>
        <p:spPr bwMode="auto">
          <a:xfrm>
            <a:off x="4905375" y="55753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cxnSp>
        <p:nvCxnSpPr>
          <p:cNvPr id="12" name="直線矢印コネクタ 11">
            <a:extLst>
              <a:ext uri="{FF2B5EF4-FFF2-40B4-BE49-F238E27FC236}">
                <a16:creationId xmlns:a16="http://schemas.microsoft.com/office/drawing/2014/main" id="{E54F35F8-3567-6A16-6BF1-F9AD80AF0109}"/>
              </a:ext>
            </a:extLst>
          </p:cNvPr>
          <p:cNvCxnSpPr>
            <a:cxnSpLocks/>
          </p:cNvCxnSpPr>
          <p:nvPr/>
        </p:nvCxnSpPr>
        <p:spPr bwMode="auto">
          <a:xfrm flipH="1">
            <a:off x="5880100" y="4978400"/>
            <a:ext cx="666750" cy="6715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B60F8BEC-481A-37F4-1A58-1A07BCFD58B0}"/>
              </a:ext>
            </a:extLst>
          </p:cNvPr>
          <p:cNvSpPr/>
          <p:nvPr/>
        </p:nvSpPr>
        <p:spPr bwMode="auto">
          <a:xfrm>
            <a:off x="6318250" y="4797425"/>
            <a:ext cx="1038225" cy="1809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角丸四角形 14">
            <a:extLst>
              <a:ext uri="{FF2B5EF4-FFF2-40B4-BE49-F238E27FC236}">
                <a16:creationId xmlns:a16="http://schemas.microsoft.com/office/drawing/2014/main" id="{F2C499DC-5E06-BBB5-640F-F7DD0CD9A02E}"/>
              </a:ext>
            </a:extLst>
          </p:cNvPr>
          <p:cNvSpPr/>
          <p:nvPr/>
        </p:nvSpPr>
        <p:spPr bwMode="auto">
          <a:xfrm>
            <a:off x="7693025" y="5521325"/>
            <a:ext cx="1038225" cy="231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16" name="直線矢印コネクタ 15">
            <a:extLst>
              <a:ext uri="{FF2B5EF4-FFF2-40B4-BE49-F238E27FC236}">
                <a16:creationId xmlns:a16="http://schemas.microsoft.com/office/drawing/2014/main" id="{9EE7E1EC-DF1C-DE4D-B4E4-0BEFE14727D9}"/>
              </a:ext>
            </a:extLst>
          </p:cNvPr>
          <p:cNvCxnSpPr>
            <a:cxnSpLocks/>
            <a:stCxn id="15" idx="1"/>
          </p:cNvCxnSpPr>
          <p:nvPr/>
        </p:nvCxnSpPr>
        <p:spPr bwMode="auto">
          <a:xfrm flipH="1">
            <a:off x="5940425" y="5637213"/>
            <a:ext cx="1752600" cy="1031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角丸四角形 17">
            <a:extLst>
              <a:ext uri="{FF2B5EF4-FFF2-40B4-BE49-F238E27FC236}">
                <a16:creationId xmlns:a16="http://schemas.microsoft.com/office/drawing/2014/main" id="{5DFAD5DB-C6DD-98F4-8ED0-1484BC4C3052}"/>
              </a:ext>
            </a:extLst>
          </p:cNvPr>
          <p:cNvSpPr/>
          <p:nvPr/>
        </p:nvSpPr>
        <p:spPr bwMode="auto">
          <a:xfrm>
            <a:off x="6127750" y="4267200"/>
            <a:ext cx="1182688" cy="3254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角丸四角形 18">
            <a:extLst>
              <a:ext uri="{FF2B5EF4-FFF2-40B4-BE49-F238E27FC236}">
                <a16:creationId xmlns:a16="http://schemas.microsoft.com/office/drawing/2014/main" id="{12E1C921-D2D1-91F9-C39B-49A8333B396F}"/>
              </a:ext>
            </a:extLst>
          </p:cNvPr>
          <p:cNvSpPr/>
          <p:nvPr/>
        </p:nvSpPr>
        <p:spPr bwMode="auto">
          <a:xfrm>
            <a:off x="7697788" y="4232275"/>
            <a:ext cx="336550" cy="273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20" name="直線矢印コネクタ 19">
            <a:extLst>
              <a:ext uri="{FF2B5EF4-FFF2-40B4-BE49-F238E27FC236}">
                <a16:creationId xmlns:a16="http://schemas.microsoft.com/office/drawing/2014/main" id="{0ACD8695-D150-2BC5-BEB4-87276E46F389}"/>
              </a:ext>
            </a:extLst>
          </p:cNvPr>
          <p:cNvCxnSpPr>
            <a:cxnSpLocks/>
            <a:stCxn id="18" idx="1"/>
          </p:cNvCxnSpPr>
          <p:nvPr/>
        </p:nvCxnSpPr>
        <p:spPr bwMode="auto">
          <a:xfrm flipH="1">
            <a:off x="3448050" y="4430713"/>
            <a:ext cx="2679700" cy="1398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7C33F9E0-7521-F960-1F10-B94894FC4FE0}"/>
              </a:ext>
            </a:extLst>
          </p:cNvPr>
          <p:cNvCxnSpPr>
            <a:cxnSpLocks/>
          </p:cNvCxnSpPr>
          <p:nvPr/>
        </p:nvCxnSpPr>
        <p:spPr bwMode="auto">
          <a:xfrm flipH="1">
            <a:off x="3973513" y="4254500"/>
            <a:ext cx="3736975" cy="145256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9651" name="グループ化 21">
            <a:extLst>
              <a:ext uri="{FF2B5EF4-FFF2-40B4-BE49-F238E27FC236}">
                <a16:creationId xmlns:a16="http://schemas.microsoft.com/office/drawing/2014/main" id="{3121B848-F66E-F933-83CA-5E66B0C31EAC}"/>
              </a:ext>
            </a:extLst>
          </p:cNvPr>
          <p:cNvGrpSpPr>
            <a:grpSpLocks/>
          </p:cNvGrpSpPr>
          <p:nvPr/>
        </p:nvGrpSpPr>
        <p:grpSpPr bwMode="auto">
          <a:xfrm>
            <a:off x="0" y="0"/>
            <a:ext cx="9144000" cy="757238"/>
            <a:chOff x="-406" y="0"/>
            <a:chExt cx="9144406" cy="757412"/>
          </a:xfrm>
        </p:grpSpPr>
        <p:sp>
          <p:nvSpPr>
            <p:cNvPr id="23" name="正方形/長方形 22">
              <a:extLst>
                <a:ext uri="{FF2B5EF4-FFF2-40B4-BE49-F238E27FC236}">
                  <a16:creationId xmlns:a16="http://schemas.microsoft.com/office/drawing/2014/main" id="{71C52832-5A05-07C4-FA79-95C56BF559BE}"/>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40C663FB-3439-E097-E6F3-1B2CFDD43BBB}"/>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テキスト ボックス 2">
            <a:extLst>
              <a:ext uri="{FF2B5EF4-FFF2-40B4-BE49-F238E27FC236}">
                <a16:creationId xmlns:a16="http://schemas.microsoft.com/office/drawing/2014/main" id="{9FC3BE98-DDB7-0980-83B5-21E8FA722BC6}"/>
              </a:ext>
            </a:extLst>
          </p:cNvPr>
          <p:cNvSpPr txBox="1">
            <a:spLocks noChangeArrowheads="1"/>
          </p:cNvSpPr>
          <p:nvPr/>
        </p:nvSpPr>
        <p:spPr bwMode="auto">
          <a:xfrm>
            <a:off x="179388" y="836613"/>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②　仕事の業績により、収入が変動　</a:t>
            </a:r>
            <a:endParaRPr lang="en-US" altLang="ja-JP">
              <a:latin typeface="HGP創英角ｺﾞｼｯｸUB" panose="020B0900000000000000" pitchFamily="50" charset="-128"/>
              <a:ea typeface="HGP創英角ｺﾞｼｯｸUB" panose="020B0900000000000000" pitchFamily="50" charset="-128"/>
            </a:endParaRPr>
          </a:p>
        </p:txBody>
      </p:sp>
      <p:sp>
        <p:nvSpPr>
          <p:cNvPr id="5" name="角丸四角形 4">
            <a:extLst>
              <a:ext uri="{FF2B5EF4-FFF2-40B4-BE49-F238E27FC236}">
                <a16:creationId xmlns:a16="http://schemas.microsoft.com/office/drawing/2014/main" id="{0A4BA972-D4B6-47A5-B737-36A6607A8767}"/>
              </a:ext>
            </a:extLst>
          </p:cNvPr>
          <p:cNvSpPr/>
          <p:nvPr/>
        </p:nvSpPr>
        <p:spPr>
          <a:xfrm>
            <a:off x="179388" y="1484313"/>
            <a:ext cx="8640762" cy="187801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0660" name="テキスト ボックス 13">
            <a:extLst>
              <a:ext uri="{FF2B5EF4-FFF2-40B4-BE49-F238E27FC236}">
                <a16:creationId xmlns:a16="http://schemas.microsoft.com/office/drawing/2014/main" id="{7EE42CA9-852D-6FD2-6B99-8EBC2856D0CE}"/>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47</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70661" name="テキスト ボックス 3">
            <a:extLst>
              <a:ext uri="{FF2B5EF4-FFF2-40B4-BE49-F238E27FC236}">
                <a16:creationId xmlns:a16="http://schemas.microsoft.com/office/drawing/2014/main" id="{5FF6375B-2444-BFA0-CC74-502B7C8A939C}"/>
              </a:ext>
            </a:extLst>
          </p:cNvPr>
          <p:cNvSpPr txBox="1">
            <a:spLocks noChangeArrowheads="1"/>
          </p:cNvSpPr>
          <p:nvPr/>
        </p:nvSpPr>
        <p:spPr bwMode="auto">
          <a:xfrm>
            <a:off x="250825" y="1457325"/>
            <a:ext cx="878522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クラス全体の景気の動向は、先生が引いたカードで決定！</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u="sng">
                <a:latin typeface="HGP創英角ｺﾞｼｯｸUB" panose="020B0900000000000000" pitchFamily="50" charset="-128"/>
                <a:ea typeface="HGP創英角ｺﾞｼｯｸUB" panose="020B0900000000000000" pitchFamily="50" charset="-128"/>
              </a:rPr>
              <a:t>「先生」</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FF99CC"/>
                </a:solidFill>
                <a:latin typeface="HGP創英角ｺﾞｼｯｸUB" panose="020B0900000000000000" pitchFamily="50" charset="-128"/>
                <a:ea typeface="HGP創英角ｺﾞｼｯｸUB" panose="020B0900000000000000" pitchFamily="50" charset="-128"/>
              </a:rPr>
              <a:t>「業績カード」</a:t>
            </a:r>
            <a:r>
              <a:rPr lang="ja-JP" altLang="en-US" sz="2400">
                <a:latin typeface="HGP創英角ｺﾞｼｯｸUB" panose="020B0900000000000000" pitchFamily="50" charset="-128"/>
                <a:ea typeface="HGP創英角ｺﾞｼｯｸUB" panose="020B0900000000000000" pitchFamily="50" charset="-128"/>
              </a:rPr>
              <a:t>（</a:t>
            </a:r>
            <a:r>
              <a:rPr lang="en-US" altLang="ja-JP" sz="2400">
                <a:latin typeface="HGP創英角ｺﾞｼｯｸUB" panose="020B0900000000000000" pitchFamily="50" charset="-128"/>
                <a:ea typeface="HGP創英角ｺﾞｼｯｸUB" panose="020B0900000000000000" pitchFamily="50" charset="-128"/>
              </a:rPr>
              <a:t>3</a:t>
            </a:r>
            <a:r>
              <a:rPr lang="ja-JP" altLang="en-US" sz="2400">
                <a:latin typeface="HGP創英角ｺﾞｼｯｸUB" panose="020B0900000000000000" pitchFamily="50" charset="-128"/>
                <a:ea typeface="HGP創英角ｺﾞｼｯｸUB" panose="020B0900000000000000" pitchFamily="50" charset="-128"/>
              </a:rPr>
              <a:t>枚）から</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　　　　　　　　　</a:t>
            </a:r>
            <a:r>
              <a:rPr lang="en-US" altLang="ja-JP" sz="24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r>
              <a:rPr lang="ja-JP" altLang="en-US" sz="2400">
                <a:latin typeface="HGP創英角ｺﾞｼｯｸUB" panose="020B0900000000000000" pitchFamily="50" charset="-128"/>
                <a:ea typeface="HGP創英角ｺﾞｼｯｸUB" panose="020B0900000000000000" pitchFamily="50" charset="-128"/>
              </a:rPr>
              <a:t>　</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a:t>
            </a:r>
            <a:r>
              <a:rPr lang="en-US" altLang="ja-JP" sz="2400">
                <a:latin typeface="HGP創英角ｺﾞｼｯｸUB" panose="020B0900000000000000" pitchFamily="50" charset="-128"/>
                <a:ea typeface="HGP創英角ｺﾞｼｯｸUB" panose="020B0900000000000000" pitchFamily="50" charset="-128"/>
              </a:rPr>
              <a:t>40</a:t>
            </a:r>
            <a:r>
              <a:rPr lang="ja-JP" altLang="en-US" sz="2400">
                <a:latin typeface="HGP創英角ｺﾞｼｯｸUB" panose="020B0900000000000000" pitchFamily="50" charset="-128"/>
                <a:ea typeface="HGP創英角ｺﾞｼｯｸUB" panose="020B0900000000000000" pitchFamily="50" charset="-128"/>
              </a:rPr>
              <a:t>歳代で引いたカードは、元に戻しません。</a:t>
            </a:r>
            <a:r>
              <a:rPr lang="en-US" altLang="ja-JP" sz="2400">
                <a:latin typeface="HGP創英角ｺﾞｼｯｸUB" panose="020B0900000000000000" pitchFamily="50" charset="-128"/>
                <a:ea typeface="HGP創英角ｺﾞｼｯｸUB" panose="020B0900000000000000" pitchFamily="50" charset="-128"/>
              </a:rPr>
              <a:t>3</a:t>
            </a:r>
            <a:r>
              <a:rPr lang="ja-JP" altLang="en-US" sz="2400">
                <a:latin typeface="HGP創英角ｺﾞｼｯｸUB" panose="020B0900000000000000" pitchFamily="50" charset="-128"/>
                <a:ea typeface="HGP創英角ｺﾞｼｯｸUB" panose="020B0900000000000000" pitchFamily="50" charset="-128"/>
              </a:rPr>
              <a:t>枚から引きます。</a:t>
            </a:r>
            <a:endParaRPr lang="en-US" altLang="ja-JP" sz="2400">
              <a:latin typeface="HGP創英角ｺﾞｼｯｸUB" panose="020B0900000000000000" pitchFamily="50" charset="-128"/>
              <a:ea typeface="HGP創英角ｺﾞｼｯｸUB" panose="020B0900000000000000" pitchFamily="50" charset="-128"/>
            </a:endParaRPr>
          </a:p>
        </p:txBody>
      </p:sp>
      <p:grpSp>
        <p:nvGrpSpPr>
          <p:cNvPr id="70662" name="グループ化 10">
            <a:extLst>
              <a:ext uri="{FF2B5EF4-FFF2-40B4-BE49-F238E27FC236}">
                <a16:creationId xmlns:a16="http://schemas.microsoft.com/office/drawing/2014/main" id="{C6B549F9-6199-2324-E048-8B8FBEA0E74A}"/>
              </a:ext>
            </a:extLst>
          </p:cNvPr>
          <p:cNvGrpSpPr>
            <a:grpSpLocks/>
          </p:cNvGrpSpPr>
          <p:nvPr/>
        </p:nvGrpSpPr>
        <p:grpSpPr bwMode="auto">
          <a:xfrm>
            <a:off x="0" y="0"/>
            <a:ext cx="9144000" cy="757238"/>
            <a:chOff x="-406" y="0"/>
            <a:chExt cx="9144406" cy="757412"/>
          </a:xfrm>
        </p:grpSpPr>
        <p:sp>
          <p:nvSpPr>
            <p:cNvPr id="12" name="正方形/長方形 11">
              <a:extLst>
                <a:ext uri="{FF2B5EF4-FFF2-40B4-BE49-F238E27FC236}">
                  <a16:creationId xmlns:a16="http://schemas.microsoft.com/office/drawing/2014/main" id="{EA9B4142-0530-93FF-5262-D8F15B8D9FE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95E7E4B3-F54F-719C-B79C-92729047388F}"/>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70663" name="図 14">
            <a:extLst>
              <a:ext uri="{FF2B5EF4-FFF2-40B4-BE49-F238E27FC236}">
                <a16:creationId xmlns:a16="http://schemas.microsoft.com/office/drawing/2014/main" id="{ACA1603C-6401-E870-B3FD-FA0FD83B7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050" y="5149850"/>
            <a:ext cx="23399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図 15">
            <a:extLst>
              <a:ext uri="{FF2B5EF4-FFF2-40B4-BE49-F238E27FC236}">
                <a16:creationId xmlns:a16="http://schemas.microsoft.com/office/drawing/2014/main" id="{487C35C7-F357-CE9D-89AB-A1581B3E8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5146675"/>
            <a:ext cx="23415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図 16">
            <a:extLst>
              <a:ext uri="{FF2B5EF4-FFF2-40B4-BE49-F238E27FC236}">
                <a16:creationId xmlns:a16="http://schemas.microsoft.com/office/drawing/2014/main" id="{E0C772A8-2574-F157-17F3-8777A24BD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975" y="3451225"/>
            <a:ext cx="23399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図 17">
            <a:extLst>
              <a:ext uri="{FF2B5EF4-FFF2-40B4-BE49-F238E27FC236}">
                <a16:creationId xmlns:a16="http://schemas.microsoft.com/office/drawing/2014/main" id="{C71C6549-E2F8-3225-6AA0-A7FCB2E18724}"/>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178050" y="3451225"/>
            <a:ext cx="23415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図 2" descr="スクリーンショット, 空 が含まれている画像&#10;&#10;非常に高い精度で生成された説明">
            <a:extLst>
              <a:ext uri="{FF2B5EF4-FFF2-40B4-BE49-F238E27FC236}">
                <a16:creationId xmlns:a16="http://schemas.microsoft.com/office/drawing/2014/main" id="{15346C72-6FAE-C670-73A7-5F6B6DA78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4443413"/>
            <a:ext cx="6818312"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a:extLst>
              <a:ext uri="{FF2B5EF4-FFF2-40B4-BE49-F238E27FC236}">
                <a16:creationId xmlns:a16="http://schemas.microsoft.com/office/drawing/2014/main" id="{6CA0A3FB-6AC3-239D-4C5C-AF22EA963CB0}"/>
              </a:ext>
            </a:extLst>
          </p:cNvPr>
          <p:cNvPicPr>
            <a:picLocks noChangeAspect="1"/>
          </p:cNvPicPr>
          <p:nvPr/>
        </p:nvPicPr>
        <p:blipFill rotWithShape="1">
          <a:blip r:embed="rId3" cstate="screen"/>
          <a:srcRect/>
          <a:stretch/>
        </p:blipFill>
        <p:spPr>
          <a:xfrm>
            <a:off x="6624638" y="3130550"/>
            <a:ext cx="2232025" cy="2395538"/>
          </a:xfrm>
          <a:prstGeom prst="rect">
            <a:avLst/>
          </a:prstGeom>
          <a:ln w="12700">
            <a:solidFill>
              <a:schemeClr val="tx1">
                <a:lumMod val="50000"/>
                <a:lumOff val="50000"/>
              </a:schemeClr>
            </a:solidFill>
          </a:ln>
        </p:spPr>
      </p:pic>
      <p:sp>
        <p:nvSpPr>
          <p:cNvPr id="5" name="角丸四角形 4">
            <a:extLst>
              <a:ext uri="{FF2B5EF4-FFF2-40B4-BE49-F238E27FC236}">
                <a16:creationId xmlns:a16="http://schemas.microsoft.com/office/drawing/2014/main" id="{72BB97C7-459D-EFEC-6091-39C52467BDBE}"/>
              </a:ext>
            </a:extLst>
          </p:cNvPr>
          <p:cNvSpPr/>
          <p:nvPr/>
        </p:nvSpPr>
        <p:spPr>
          <a:xfrm>
            <a:off x="179388" y="981075"/>
            <a:ext cx="8713787" cy="2016125"/>
          </a:xfrm>
          <a:prstGeom prst="roundRect">
            <a:avLst>
              <a:gd name="adj" fmla="val 11765"/>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1685" name="テキスト ボックス 13">
            <a:extLst>
              <a:ext uri="{FF2B5EF4-FFF2-40B4-BE49-F238E27FC236}">
                <a16:creationId xmlns:a16="http://schemas.microsoft.com/office/drawing/2014/main" id="{09BF72CB-1FAA-52E3-BBF6-711FBF77DC6B}"/>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48</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71686" name="テキスト ボックス 3">
            <a:extLst>
              <a:ext uri="{FF2B5EF4-FFF2-40B4-BE49-F238E27FC236}">
                <a16:creationId xmlns:a16="http://schemas.microsoft.com/office/drawing/2014/main" id="{ADF629FE-9134-B987-6855-935BC3BFB4EA}"/>
              </a:ext>
            </a:extLst>
          </p:cNvPr>
          <p:cNvSpPr txBox="1">
            <a:spLocks noChangeArrowheads="1"/>
          </p:cNvSpPr>
          <p:nvPr/>
        </p:nvSpPr>
        <p:spPr bwMode="auto">
          <a:xfrm>
            <a:off x="179388" y="1052513"/>
            <a:ext cx="8821737"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先生が引いた</a:t>
            </a:r>
            <a:r>
              <a:rPr lang="ja-JP" altLang="en-US" sz="2800">
                <a:solidFill>
                  <a:srgbClr val="FF6699"/>
                </a:solidFill>
                <a:latin typeface="HGP創英角ｺﾞｼｯｸUB" panose="020B0900000000000000" pitchFamily="50" charset="-128"/>
                <a:ea typeface="HGP創英角ｺﾞｼｯｸUB" panose="020B0900000000000000" pitchFamily="50" charset="-128"/>
              </a:rPr>
              <a:t>業績カード</a:t>
            </a:r>
            <a:r>
              <a:rPr lang="ja-JP" altLang="en-US" sz="2800">
                <a:latin typeface="HGP創英角ｺﾞｼｯｸUB" panose="020B0900000000000000" pitchFamily="50" charset="-128"/>
                <a:ea typeface="HGP創英角ｺﾞｼｯｸUB" panose="020B0900000000000000" pitchFamily="50" charset="-128"/>
              </a:rPr>
              <a:t>と同じカード</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を見て、書いてある指示に従って</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800">
                <a:latin typeface="HGP創英角ｺﾞｼｯｸUB" panose="020B0900000000000000" pitchFamily="50" charset="-128"/>
                <a:ea typeface="HGP創英角ｺﾞｼｯｸUB" panose="020B0900000000000000" pitchFamily="50" charset="-128"/>
              </a:rPr>
              <a:t>を計算。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9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★二人とも働く場合は、</a:t>
            </a:r>
            <a:r>
              <a:rPr lang="en-US" altLang="ja-JP" sz="2400">
                <a:latin typeface="HGP創英角ｺﾞｼｯｸUB" panose="020B0900000000000000" pitchFamily="50" charset="-128"/>
                <a:ea typeface="HGP創英角ｺﾞｼｯｸUB" panose="020B0900000000000000" pitchFamily="50" charset="-128"/>
              </a:rPr>
              <a:t>1.5</a:t>
            </a:r>
            <a:r>
              <a:rPr lang="ja-JP" altLang="en-US" sz="2400">
                <a:latin typeface="HGP創英角ｺﾞｼｯｸUB" panose="020B0900000000000000" pitchFamily="50" charset="-128"/>
                <a:ea typeface="HGP創英角ｺﾞｼｯｸUB" panose="020B0900000000000000" pitchFamily="50" charset="-128"/>
              </a:rPr>
              <a:t>倍の収入で計算。</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p:txBody>
      </p:sp>
      <p:cxnSp>
        <p:nvCxnSpPr>
          <p:cNvPr id="8" name="直線矢印コネクタ 7">
            <a:extLst>
              <a:ext uri="{FF2B5EF4-FFF2-40B4-BE49-F238E27FC236}">
                <a16:creationId xmlns:a16="http://schemas.microsoft.com/office/drawing/2014/main" id="{A1A24F59-9D40-8563-105A-01D4C01951DA}"/>
              </a:ext>
            </a:extLst>
          </p:cNvPr>
          <p:cNvCxnSpPr>
            <a:cxnSpLocks/>
          </p:cNvCxnSpPr>
          <p:nvPr/>
        </p:nvCxnSpPr>
        <p:spPr bwMode="auto">
          <a:xfrm flipH="1">
            <a:off x="1692275" y="5124450"/>
            <a:ext cx="5505450" cy="4603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角丸四角形 8">
            <a:extLst>
              <a:ext uri="{FF2B5EF4-FFF2-40B4-BE49-F238E27FC236}">
                <a16:creationId xmlns:a16="http://schemas.microsoft.com/office/drawing/2014/main" id="{9F1635F7-1A6F-E7D1-7FDF-598CC3D00E52}"/>
              </a:ext>
            </a:extLst>
          </p:cNvPr>
          <p:cNvSpPr/>
          <p:nvPr/>
        </p:nvSpPr>
        <p:spPr bwMode="auto">
          <a:xfrm>
            <a:off x="7197725" y="4357688"/>
            <a:ext cx="1622425" cy="10874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 name="角丸四角形 9">
            <a:extLst>
              <a:ext uri="{FF2B5EF4-FFF2-40B4-BE49-F238E27FC236}">
                <a16:creationId xmlns:a16="http://schemas.microsoft.com/office/drawing/2014/main" id="{396E987D-077F-F791-7596-F7E15207F3E8}"/>
              </a:ext>
            </a:extLst>
          </p:cNvPr>
          <p:cNvSpPr/>
          <p:nvPr/>
        </p:nvSpPr>
        <p:spPr bwMode="auto">
          <a:xfrm>
            <a:off x="7197725" y="3767138"/>
            <a:ext cx="1046163" cy="2857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 name="角丸四角形 10">
            <a:extLst>
              <a:ext uri="{FF2B5EF4-FFF2-40B4-BE49-F238E27FC236}">
                <a16:creationId xmlns:a16="http://schemas.microsoft.com/office/drawing/2014/main" id="{90C0FC6A-6318-F375-8556-265CC245431F}"/>
              </a:ext>
            </a:extLst>
          </p:cNvPr>
          <p:cNvSpPr/>
          <p:nvPr/>
        </p:nvSpPr>
        <p:spPr bwMode="auto">
          <a:xfrm>
            <a:off x="898525" y="4757738"/>
            <a:ext cx="1871663" cy="2857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2" name="直線矢印コネクタ 11">
            <a:extLst>
              <a:ext uri="{FF2B5EF4-FFF2-40B4-BE49-F238E27FC236}">
                <a16:creationId xmlns:a16="http://schemas.microsoft.com/office/drawing/2014/main" id="{1D979F5F-DDBA-7778-D8D3-95CA01943B8E}"/>
              </a:ext>
            </a:extLst>
          </p:cNvPr>
          <p:cNvCxnSpPr>
            <a:cxnSpLocks/>
            <a:stCxn id="10" idx="1"/>
          </p:cNvCxnSpPr>
          <p:nvPr/>
        </p:nvCxnSpPr>
        <p:spPr bwMode="auto">
          <a:xfrm flipH="1">
            <a:off x="2786063" y="3910013"/>
            <a:ext cx="4411662" cy="87153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692" name="テキスト ボックス 29">
            <a:extLst>
              <a:ext uri="{FF2B5EF4-FFF2-40B4-BE49-F238E27FC236}">
                <a16:creationId xmlns:a16="http://schemas.microsoft.com/office/drawing/2014/main" id="{40986844-B3D3-E995-8B31-F43C906CEA61}"/>
              </a:ext>
            </a:extLst>
          </p:cNvPr>
          <p:cNvSpPr txBox="1">
            <a:spLocks noChangeArrowheads="1"/>
          </p:cNvSpPr>
          <p:nvPr/>
        </p:nvSpPr>
        <p:spPr bwMode="auto">
          <a:xfrm>
            <a:off x="1849438" y="49895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1693" name="テキスト ボックス 29">
            <a:extLst>
              <a:ext uri="{FF2B5EF4-FFF2-40B4-BE49-F238E27FC236}">
                <a16:creationId xmlns:a16="http://schemas.microsoft.com/office/drawing/2014/main" id="{9166DC0F-94B7-3D4B-5133-B8C62188572C}"/>
              </a:ext>
            </a:extLst>
          </p:cNvPr>
          <p:cNvSpPr txBox="1">
            <a:spLocks noChangeArrowheads="1"/>
          </p:cNvSpPr>
          <p:nvPr/>
        </p:nvSpPr>
        <p:spPr bwMode="auto">
          <a:xfrm>
            <a:off x="1298575" y="49895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1694" name="テキスト ボックス 29">
            <a:extLst>
              <a:ext uri="{FF2B5EF4-FFF2-40B4-BE49-F238E27FC236}">
                <a16:creationId xmlns:a16="http://schemas.microsoft.com/office/drawing/2014/main" id="{6E0C5F60-CA33-5EC8-55D1-4EECFEDFE5BE}"/>
              </a:ext>
            </a:extLst>
          </p:cNvPr>
          <p:cNvSpPr txBox="1">
            <a:spLocks noChangeArrowheads="1"/>
          </p:cNvSpPr>
          <p:nvPr/>
        </p:nvSpPr>
        <p:spPr bwMode="auto">
          <a:xfrm>
            <a:off x="3656013" y="49768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6" name="フリーフォーム 15">
            <a:extLst>
              <a:ext uri="{FF2B5EF4-FFF2-40B4-BE49-F238E27FC236}">
                <a16:creationId xmlns:a16="http://schemas.microsoft.com/office/drawing/2014/main" id="{48E5A5A2-FC47-495E-FEF0-F13D904A9964}"/>
              </a:ext>
            </a:extLst>
          </p:cNvPr>
          <p:cNvSpPr/>
          <p:nvPr/>
        </p:nvSpPr>
        <p:spPr bwMode="auto">
          <a:xfrm>
            <a:off x="2274888" y="5394325"/>
            <a:ext cx="2009775" cy="411163"/>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角丸四角形 16">
            <a:extLst>
              <a:ext uri="{FF2B5EF4-FFF2-40B4-BE49-F238E27FC236}">
                <a16:creationId xmlns:a16="http://schemas.microsoft.com/office/drawing/2014/main" id="{A72CC089-E148-9FD5-C034-0CE90E607A3F}"/>
              </a:ext>
            </a:extLst>
          </p:cNvPr>
          <p:cNvSpPr/>
          <p:nvPr/>
        </p:nvSpPr>
        <p:spPr bwMode="auto">
          <a:xfrm>
            <a:off x="2822575" y="5640388"/>
            <a:ext cx="1008063"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18" name="直線コネクタ 17">
            <a:extLst>
              <a:ext uri="{FF2B5EF4-FFF2-40B4-BE49-F238E27FC236}">
                <a16:creationId xmlns:a16="http://schemas.microsoft.com/office/drawing/2014/main" id="{71262543-8F4C-3196-5146-204B55B9BCF8}"/>
              </a:ext>
            </a:extLst>
          </p:cNvPr>
          <p:cNvCxnSpPr/>
          <p:nvPr/>
        </p:nvCxnSpPr>
        <p:spPr bwMode="auto">
          <a:xfrm>
            <a:off x="1878013" y="5359400"/>
            <a:ext cx="801687"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F468E0F-CB6E-B2CF-A795-47DED2D3D513}"/>
              </a:ext>
            </a:extLst>
          </p:cNvPr>
          <p:cNvCxnSpPr/>
          <p:nvPr/>
        </p:nvCxnSpPr>
        <p:spPr bwMode="auto">
          <a:xfrm>
            <a:off x="3740150" y="5359400"/>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71699" name="グループ化 19">
            <a:extLst>
              <a:ext uri="{FF2B5EF4-FFF2-40B4-BE49-F238E27FC236}">
                <a16:creationId xmlns:a16="http://schemas.microsoft.com/office/drawing/2014/main" id="{2A81C769-4617-E5AB-D552-1B78BAA3AA6E}"/>
              </a:ext>
            </a:extLst>
          </p:cNvPr>
          <p:cNvGrpSpPr>
            <a:grpSpLocks/>
          </p:cNvGrpSpPr>
          <p:nvPr/>
        </p:nvGrpSpPr>
        <p:grpSpPr bwMode="auto">
          <a:xfrm>
            <a:off x="0" y="0"/>
            <a:ext cx="9144000" cy="757238"/>
            <a:chOff x="-406" y="0"/>
            <a:chExt cx="9144406" cy="757412"/>
          </a:xfrm>
        </p:grpSpPr>
        <p:sp>
          <p:nvSpPr>
            <p:cNvPr id="21" name="正方形/長方形 20">
              <a:extLst>
                <a:ext uri="{FF2B5EF4-FFF2-40B4-BE49-F238E27FC236}">
                  <a16:creationId xmlns:a16="http://schemas.microsoft.com/office/drawing/2014/main" id="{ED90AE04-EFCA-BC68-EE86-A097AFD4983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C8532EB9-B5E9-C23D-1F7D-9B02C74FC2EF}"/>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2">
            <a:extLst>
              <a:ext uri="{FF2B5EF4-FFF2-40B4-BE49-F238E27FC236}">
                <a16:creationId xmlns:a16="http://schemas.microsoft.com/office/drawing/2014/main" id="{6B9C0FCD-FC07-09A4-BEB3-E4A025E54280}"/>
              </a:ext>
            </a:extLst>
          </p:cNvPr>
          <p:cNvSpPr txBox="1">
            <a:spLocks noChangeArrowheads="1"/>
          </p:cNvSpPr>
          <p:nvPr/>
        </p:nvSpPr>
        <p:spPr bwMode="auto">
          <a:xfrm>
            <a:off x="0" y="1497013"/>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みなさんは、</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高校や大学を卒業して</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就職します。</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u="sng">
                <a:solidFill>
                  <a:srgbClr val="FF0000"/>
                </a:solidFill>
                <a:latin typeface="HGP創英角ｺﾞｼｯｸUB" panose="020B0900000000000000" pitchFamily="50" charset="-128"/>
                <a:ea typeface="HGP創英角ｺﾞｼｯｸUB" panose="020B0900000000000000" pitchFamily="50" charset="-128"/>
              </a:rPr>
              <a:t>資料集</a:t>
            </a:r>
            <a:r>
              <a:rPr lang="en-US" altLang="ja-JP" sz="4400" u="sng">
                <a:solidFill>
                  <a:srgbClr val="FF0000"/>
                </a:solidFill>
                <a:latin typeface="HGP創英角ｺﾞｼｯｸUB" panose="020B0900000000000000" pitchFamily="50" charset="-128"/>
                <a:ea typeface="HGP創英角ｺﾞｼｯｸUB" panose="020B0900000000000000" pitchFamily="50" charset="-128"/>
              </a:rPr>
              <a:t>p10,11</a:t>
            </a:r>
            <a:r>
              <a:rPr lang="ja-JP" altLang="en-US" sz="4400">
                <a:latin typeface="HGP創英角ｺﾞｼｯｸUB" panose="020B0900000000000000" pitchFamily="50" charset="-128"/>
                <a:ea typeface="HGP創英角ｺﾞｼｯｸUB" panose="020B0900000000000000" pitchFamily="50" charset="-128"/>
              </a:rPr>
              <a:t>を開いて、</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どのような職業があるか</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4400">
                <a:latin typeface="HGP創英角ｺﾞｼｯｸUB" panose="020B0900000000000000" pitchFamily="50" charset="-128"/>
                <a:ea typeface="HGP創英角ｺﾞｼｯｸUB" panose="020B0900000000000000" pitchFamily="50" charset="-128"/>
              </a:rPr>
              <a:t>確認してみましょう。</a:t>
            </a:r>
            <a:endParaRPr lang="en-US" altLang="ja-JP" sz="4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p:txBody>
      </p:sp>
      <p:sp>
        <p:nvSpPr>
          <p:cNvPr id="7171" name="テキスト ボックス 8">
            <a:extLst>
              <a:ext uri="{FF2B5EF4-FFF2-40B4-BE49-F238E27FC236}">
                <a16:creationId xmlns:a16="http://schemas.microsoft.com/office/drawing/2014/main" id="{49E74991-9E05-4A33-52A0-A284A83B65A0}"/>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a:t>
            </a:r>
          </a:p>
        </p:txBody>
      </p:sp>
      <p:grpSp>
        <p:nvGrpSpPr>
          <p:cNvPr id="7172" name="グループ化 4">
            <a:extLst>
              <a:ext uri="{FF2B5EF4-FFF2-40B4-BE49-F238E27FC236}">
                <a16:creationId xmlns:a16="http://schemas.microsoft.com/office/drawing/2014/main" id="{6EDE63A4-948A-7D89-C389-5BB04B3046BE}"/>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E4687ECE-3F3F-CF51-1691-A9753F4CFABE}"/>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691B4533-07D0-138D-4A45-C62924D6FC08}"/>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523BE4EC-FB49-0E55-0856-78CA8769C8EE}"/>
              </a:ext>
            </a:extLst>
          </p:cNvPr>
          <p:cNvSpPr/>
          <p:nvPr/>
        </p:nvSpPr>
        <p:spPr>
          <a:xfrm>
            <a:off x="735013" y="3440113"/>
            <a:ext cx="7550150" cy="2446337"/>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2707" name="図 37">
            <a:extLst>
              <a:ext uri="{FF2B5EF4-FFF2-40B4-BE49-F238E27FC236}">
                <a16:creationId xmlns:a16="http://schemas.microsoft.com/office/drawing/2014/main" id="{631EE930-3F8F-36E3-AF20-4A90A0748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440113"/>
            <a:ext cx="39608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図 38">
            <a:extLst>
              <a:ext uri="{FF2B5EF4-FFF2-40B4-BE49-F238E27FC236}">
                <a16:creationId xmlns:a16="http://schemas.microsoft.com/office/drawing/2014/main" id="{D64478E2-51B0-97DE-4B77-126B256CE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63" y="3438525"/>
            <a:ext cx="39624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図 37" descr="スクリーンショット, 空 が含まれている画像&#10;&#10;非常に高い精度で生成された説明">
            <a:extLst>
              <a:ext uri="{FF2B5EF4-FFF2-40B4-BE49-F238E27FC236}">
                <a16:creationId xmlns:a16="http://schemas.microsoft.com/office/drawing/2014/main" id="{91F34E93-12D2-AE0A-8BB2-E307E9616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46" r="10477"/>
          <a:stretch>
            <a:fillRect/>
          </a:stretch>
        </p:blipFill>
        <p:spPr bwMode="auto">
          <a:xfrm>
            <a:off x="1020763" y="6070600"/>
            <a:ext cx="65039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 4">
            <a:extLst>
              <a:ext uri="{FF2B5EF4-FFF2-40B4-BE49-F238E27FC236}">
                <a16:creationId xmlns:a16="http://schemas.microsoft.com/office/drawing/2014/main" id="{4A0821BC-05EE-CCC4-8338-7DD276BC46FB}"/>
              </a:ext>
            </a:extLst>
          </p:cNvPr>
          <p:cNvSpPr/>
          <p:nvPr/>
        </p:nvSpPr>
        <p:spPr>
          <a:xfrm>
            <a:off x="179388" y="931863"/>
            <a:ext cx="8713787" cy="2449512"/>
          </a:xfrm>
          <a:prstGeom prst="roundRect">
            <a:avLst>
              <a:gd name="adj" fmla="val 11765"/>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2711" name="テキスト ボックス 13">
            <a:extLst>
              <a:ext uri="{FF2B5EF4-FFF2-40B4-BE49-F238E27FC236}">
                <a16:creationId xmlns:a16="http://schemas.microsoft.com/office/drawing/2014/main" id="{FE3395D1-68AD-3E1A-0272-F68184586747}"/>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49</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72712" name="テキスト ボックス 3">
            <a:extLst>
              <a:ext uri="{FF2B5EF4-FFF2-40B4-BE49-F238E27FC236}">
                <a16:creationId xmlns:a16="http://schemas.microsoft.com/office/drawing/2014/main" id="{1F63580D-C33A-D4BA-D893-03CEDD28BFA4}"/>
              </a:ext>
            </a:extLst>
          </p:cNvPr>
          <p:cNvSpPr txBox="1">
            <a:spLocks noChangeArrowheads="1"/>
          </p:cNvSpPr>
          <p:nvPr/>
        </p:nvSpPr>
        <p:spPr bwMode="auto">
          <a:xfrm>
            <a:off x="322263" y="765175"/>
            <a:ext cx="86423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班長</a:t>
            </a:r>
            <a:r>
              <a:rPr lang="ja-JP" altLang="en-US" sz="2800">
                <a:latin typeface="HGP創英角ｺﾞｼｯｸUB" panose="020B0900000000000000" pitchFamily="50" charset="-128"/>
                <a:ea typeface="HGP創英角ｺﾞｼｯｸUB" panose="020B0900000000000000" pitchFamily="50" charset="-128"/>
              </a:rPr>
              <a:t>　⇒　資料集</a:t>
            </a:r>
            <a:r>
              <a:rPr lang="en-US" altLang="ja-JP" sz="2800">
                <a:latin typeface="HGP創英角ｺﾞｼｯｸUB" panose="020B0900000000000000" pitchFamily="50" charset="-128"/>
                <a:ea typeface="HGP創英角ｺﾞｼｯｸUB" panose="020B0900000000000000" pitchFamily="50" charset="-128"/>
              </a:rPr>
              <a:t>p2,3</a:t>
            </a:r>
            <a:r>
              <a:rPr lang="ja-JP" altLang="en-US" sz="2800">
                <a:latin typeface="HGP創英角ｺﾞｼｯｸUB" panose="020B0900000000000000" pitchFamily="50" charset="-128"/>
                <a:ea typeface="HGP創英角ｺﾞｼｯｸUB" panose="020B0900000000000000" pitchFamily="50" charset="-128"/>
              </a:rPr>
              <a:t>から、変動後の収入と家族構成</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に応じた</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800">
                <a:latin typeface="HGP創英角ｺﾞｼｯｸUB" panose="020B0900000000000000" pitchFamily="50" charset="-128"/>
                <a:ea typeface="HGP創英角ｺﾞｼｯｸUB" panose="020B0900000000000000" pitchFamily="50" charset="-128"/>
              </a:rPr>
              <a:t>を見つけ、記録・計算係に伝える。</a:t>
            </a: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★子育ては終了しているので、子どもの人数は</a:t>
            </a:r>
            <a:r>
              <a:rPr lang="en-US" altLang="ja-JP" sz="2400">
                <a:latin typeface="HGP創英角ｺﾞｼｯｸUB" panose="020B0900000000000000" pitchFamily="50" charset="-128"/>
                <a:ea typeface="HGP創英角ｺﾞｼｯｸUB" panose="020B0900000000000000" pitchFamily="50" charset="-128"/>
              </a:rPr>
              <a:t>0</a:t>
            </a:r>
            <a:r>
              <a:rPr lang="ja-JP" altLang="en-US" sz="2400">
                <a:latin typeface="HGP創英角ｺﾞｼｯｸUB" panose="020B0900000000000000" pitchFamily="50" charset="-128"/>
                <a:ea typeface="HGP創英角ｺﾞｼｯｸUB" panose="020B0900000000000000" pitchFamily="50" charset="-128"/>
              </a:rPr>
              <a:t>人。</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★子どもの思い出ポイントは計算に加える。</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記録・計算係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収入・非消費支出</a:t>
            </a:r>
            <a:r>
              <a:rPr lang="ja-JP" altLang="en-US" sz="2800">
                <a:latin typeface="HGP創英角ｺﾞｼｯｸUB" panose="020B0900000000000000" pitchFamily="50" charset="-128"/>
                <a:ea typeface="HGP創英角ｺﾞｼｯｸUB" panose="020B0900000000000000" pitchFamily="50" charset="-128"/>
              </a:rPr>
              <a:t>をシートに書く。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72713" name="テキスト ボックス 29">
            <a:extLst>
              <a:ext uri="{FF2B5EF4-FFF2-40B4-BE49-F238E27FC236}">
                <a16:creationId xmlns:a16="http://schemas.microsoft.com/office/drawing/2014/main" id="{D67802FB-B370-4094-B315-1B0CA2F6BB63}"/>
              </a:ext>
            </a:extLst>
          </p:cNvPr>
          <p:cNvSpPr txBox="1">
            <a:spLocks noChangeArrowheads="1"/>
          </p:cNvSpPr>
          <p:nvPr/>
        </p:nvSpPr>
        <p:spPr bwMode="auto">
          <a:xfrm>
            <a:off x="2619375" y="60658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2714" name="テキスト ボックス 29">
            <a:extLst>
              <a:ext uri="{FF2B5EF4-FFF2-40B4-BE49-F238E27FC236}">
                <a16:creationId xmlns:a16="http://schemas.microsoft.com/office/drawing/2014/main" id="{F33D5165-B8FD-7654-8776-DCCCEEE7C41E}"/>
              </a:ext>
            </a:extLst>
          </p:cNvPr>
          <p:cNvSpPr txBox="1">
            <a:spLocks noChangeArrowheads="1"/>
          </p:cNvSpPr>
          <p:nvPr/>
        </p:nvSpPr>
        <p:spPr bwMode="auto">
          <a:xfrm>
            <a:off x="6069013" y="60610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24" name="角丸四角形 23">
            <a:extLst>
              <a:ext uri="{FF2B5EF4-FFF2-40B4-BE49-F238E27FC236}">
                <a16:creationId xmlns:a16="http://schemas.microsoft.com/office/drawing/2014/main" id="{384465C3-BC48-4BDF-F2C8-D6C072BAF1BA}"/>
              </a:ext>
            </a:extLst>
          </p:cNvPr>
          <p:cNvSpPr/>
          <p:nvPr/>
        </p:nvSpPr>
        <p:spPr bwMode="auto">
          <a:xfrm>
            <a:off x="1835150" y="5233988"/>
            <a:ext cx="433388" cy="741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5" name="角丸四角形 24">
            <a:extLst>
              <a:ext uri="{FF2B5EF4-FFF2-40B4-BE49-F238E27FC236}">
                <a16:creationId xmlns:a16="http://schemas.microsoft.com/office/drawing/2014/main" id="{71788F14-C393-924F-DB33-40073F9FE978}"/>
              </a:ext>
            </a:extLst>
          </p:cNvPr>
          <p:cNvSpPr/>
          <p:nvPr/>
        </p:nvSpPr>
        <p:spPr bwMode="auto">
          <a:xfrm>
            <a:off x="3486150" y="5229225"/>
            <a:ext cx="431800" cy="7413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6" name="角丸四角形 25">
            <a:extLst>
              <a:ext uri="{FF2B5EF4-FFF2-40B4-BE49-F238E27FC236}">
                <a16:creationId xmlns:a16="http://schemas.microsoft.com/office/drawing/2014/main" id="{A6AE54BF-61A1-8DA5-48C0-340FDBBC451E}"/>
              </a:ext>
            </a:extLst>
          </p:cNvPr>
          <p:cNvSpPr/>
          <p:nvPr/>
        </p:nvSpPr>
        <p:spPr bwMode="auto">
          <a:xfrm>
            <a:off x="5284788" y="3571875"/>
            <a:ext cx="431800" cy="15843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7" name="直線矢印コネクタ 26">
            <a:extLst>
              <a:ext uri="{FF2B5EF4-FFF2-40B4-BE49-F238E27FC236}">
                <a16:creationId xmlns:a16="http://schemas.microsoft.com/office/drawing/2014/main" id="{F5D31D1F-C52B-67D2-2B5C-460E88E3CF8E}"/>
              </a:ext>
            </a:extLst>
          </p:cNvPr>
          <p:cNvCxnSpPr>
            <a:cxnSpLocks/>
            <a:stCxn id="24" idx="3"/>
          </p:cNvCxnSpPr>
          <p:nvPr/>
        </p:nvCxnSpPr>
        <p:spPr bwMode="auto">
          <a:xfrm>
            <a:off x="2268538" y="5603875"/>
            <a:ext cx="482600" cy="5683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2E332CDD-60E9-BE01-D6FE-52F5A6C11651}"/>
              </a:ext>
            </a:extLst>
          </p:cNvPr>
          <p:cNvCxnSpPr>
            <a:cxnSpLocks/>
          </p:cNvCxnSpPr>
          <p:nvPr/>
        </p:nvCxnSpPr>
        <p:spPr bwMode="auto">
          <a:xfrm flipH="1">
            <a:off x="3609975" y="4868863"/>
            <a:ext cx="1674813" cy="13335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9B88BC30-FA1B-6B66-7FEB-D0AB740711F2}"/>
              </a:ext>
            </a:extLst>
          </p:cNvPr>
          <p:cNvCxnSpPr>
            <a:cxnSpLocks/>
          </p:cNvCxnSpPr>
          <p:nvPr/>
        </p:nvCxnSpPr>
        <p:spPr bwMode="auto">
          <a:xfrm flipH="1">
            <a:off x="3214688" y="5767388"/>
            <a:ext cx="266700" cy="3460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9863B965-F5FA-461D-C6A3-168BFF8F2B8B}"/>
              </a:ext>
            </a:extLst>
          </p:cNvPr>
          <p:cNvCxnSpPr>
            <a:cxnSpLocks/>
          </p:cNvCxnSpPr>
          <p:nvPr/>
        </p:nvCxnSpPr>
        <p:spPr bwMode="auto">
          <a:xfrm flipH="1">
            <a:off x="3751263" y="5619750"/>
            <a:ext cx="1681162" cy="62071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4771684-61B2-5A67-25AC-902E219F0E64}"/>
              </a:ext>
            </a:extLst>
          </p:cNvPr>
          <p:cNvCxnSpPr>
            <a:cxnSpLocks/>
          </p:cNvCxnSpPr>
          <p:nvPr/>
        </p:nvCxnSpPr>
        <p:spPr bwMode="auto">
          <a:xfrm flipH="1">
            <a:off x="3751263" y="5854700"/>
            <a:ext cx="3355975" cy="4968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角丸四角形 31">
            <a:extLst>
              <a:ext uri="{FF2B5EF4-FFF2-40B4-BE49-F238E27FC236}">
                <a16:creationId xmlns:a16="http://schemas.microsoft.com/office/drawing/2014/main" id="{292D2F8C-77AD-AD2C-47A8-7621FFC24343}"/>
              </a:ext>
            </a:extLst>
          </p:cNvPr>
          <p:cNvSpPr/>
          <p:nvPr/>
        </p:nvSpPr>
        <p:spPr bwMode="auto">
          <a:xfrm>
            <a:off x="5465763" y="5238750"/>
            <a:ext cx="433387" cy="7413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3" name="角丸四角形 32">
            <a:extLst>
              <a:ext uri="{FF2B5EF4-FFF2-40B4-BE49-F238E27FC236}">
                <a16:creationId xmlns:a16="http://schemas.microsoft.com/office/drawing/2014/main" id="{ECC023F9-0BEB-DAE3-241B-B7C5A3B8FDA4}"/>
              </a:ext>
            </a:extLst>
          </p:cNvPr>
          <p:cNvSpPr/>
          <p:nvPr/>
        </p:nvSpPr>
        <p:spPr bwMode="auto">
          <a:xfrm>
            <a:off x="7092950" y="5208588"/>
            <a:ext cx="431800" cy="741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1" name="フリーフォーム 20">
            <a:extLst>
              <a:ext uri="{FF2B5EF4-FFF2-40B4-BE49-F238E27FC236}">
                <a16:creationId xmlns:a16="http://schemas.microsoft.com/office/drawing/2014/main" id="{4770C0BB-5EA1-1066-1B73-5A7509F6CBA4}"/>
              </a:ext>
            </a:extLst>
          </p:cNvPr>
          <p:cNvSpPr/>
          <p:nvPr/>
        </p:nvSpPr>
        <p:spPr bwMode="auto">
          <a:xfrm>
            <a:off x="3124200" y="6472238"/>
            <a:ext cx="3384550" cy="230187"/>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角丸四角形 21">
            <a:extLst>
              <a:ext uri="{FF2B5EF4-FFF2-40B4-BE49-F238E27FC236}">
                <a16:creationId xmlns:a16="http://schemas.microsoft.com/office/drawing/2014/main" id="{8D211340-C76B-1E3B-7761-29FCE8AA12B6}"/>
              </a:ext>
            </a:extLst>
          </p:cNvPr>
          <p:cNvSpPr/>
          <p:nvPr/>
        </p:nvSpPr>
        <p:spPr bwMode="auto">
          <a:xfrm>
            <a:off x="4376738" y="6434138"/>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3" name="直線コネクタ 22">
            <a:extLst>
              <a:ext uri="{FF2B5EF4-FFF2-40B4-BE49-F238E27FC236}">
                <a16:creationId xmlns:a16="http://schemas.microsoft.com/office/drawing/2014/main" id="{720127CD-239E-F5DD-2637-B69184DD9ECB}"/>
              </a:ext>
            </a:extLst>
          </p:cNvPr>
          <p:cNvCxnSpPr/>
          <p:nvPr/>
        </p:nvCxnSpPr>
        <p:spPr bwMode="auto">
          <a:xfrm>
            <a:off x="2679700" y="6430963"/>
            <a:ext cx="801688"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1E1A8B1-9A3A-4B70-5BEF-E5CE6DA3E62C}"/>
              </a:ext>
            </a:extLst>
          </p:cNvPr>
          <p:cNvCxnSpPr/>
          <p:nvPr/>
        </p:nvCxnSpPr>
        <p:spPr bwMode="auto">
          <a:xfrm>
            <a:off x="6011863" y="6435725"/>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72729" name="グループ化 34">
            <a:extLst>
              <a:ext uri="{FF2B5EF4-FFF2-40B4-BE49-F238E27FC236}">
                <a16:creationId xmlns:a16="http://schemas.microsoft.com/office/drawing/2014/main" id="{BC05B472-D7D4-AC8E-16BE-C3E2074EE6BD}"/>
              </a:ext>
            </a:extLst>
          </p:cNvPr>
          <p:cNvGrpSpPr>
            <a:grpSpLocks/>
          </p:cNvGrpSpPr>
          <p:nvPr/>
        </p:nvGrpSpPr>
        <p:grpSpPr bwMode="auto">
          <a:xfrm>
            <a:off x="0" y="0"/>
            <a:ext cx="9144000" cy="757238"/>
            <a:chOff x="-406" y="0"/>
            <a:chExt cx="9144406" cy="757412"/>
          </a:xfrm>
        </p:grpSpPr>
        <p:sp>
          <p:nvSpPr>
            <p:cNvPr id="36" name="正方形/長方形 35">
              <a:extLst>
                <a:ext uri="{FF2B5EF4-FFF2-40B4-BE49-F238E27FC236}">
                  <a16:creationId xmlns:a16="http://schemas.microsoft.com/office/drawing/2014/main" id="{29341451-2E93-1913-BAC6-8474D3486DD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7" name="正方形/長方形 36">
              <a:extLst>
                <a:ext uri="{FF2B5EF4-FFF2-40B4-BE49-F238E27FC236}">
                  <a16:creationId xmlns:a16="http://schemas.microsoft.com/office/drawing/2014/main" id="{A74D8946-9CAA-8C17-F8DB-3B9CE7DD771F}"/>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2" name="正方形/長方形 1">
            <a:extLst>
              <a:ext uri="{FF2B5EF4-FFF2-40B4-BE49-F238E27FC236}">
                <a16:creationId xmlns:a16="http://schemas.microsoft.com/office/drawing/2014/main" id="{BDE4F702-421A-163B-0B0C-33BB1FEEFA5A}"/>
              </a:ext>
            </a:extLst>
          </p:cNvPr>
          <p:cNvSpPr/>
          <p:nvPr/>
        </p:nvSpPr>
        <p:spPr>
          <a:xfrm>
            <a:off x="735013" y="3429000"/>
            <a:ext cx="7550150" cy="2474913"/>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図 36" descr="スクリーンショット, 空 が含まれている画像&#10;&#10;非常に高い精度で生成された説明">
            <a:extLst>
              <a:ext uri="{FF2B5EF4-FFF2-40B4-BE49-F238E27FC236}">
                <a16:creationId xmlns:a16="http://schemas.microsoft.com/office/drawing/2014/main" id="{6AE5D3A8-E312-4FA6-CA17-44AF4B63D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3813175"/>
            <a:ext cx="624205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テキスト ボックス 5">
            <a:extLst>
              <a:ext uri="{FF2B5EF4-FFF2-40B4-BE49-F238E27FC236}">
                <a16:creationId xmlns:a16="http://schemas.microsoft.com/office/drawing/2014/main" id="{B9F76432-785D-1A43-B946-BE13F20FC61B}"/>
              </a:ext>
            </a:extLst>
          </p:cNvPr>
          <p:cNvSpPr txBox="1">
            <a:spLocks noChangeArrowheads="1"/>
          </p:cNvSpPr>
          <p:nvPr/>
        </p:nvSpPr>
        <p:spPr bwMode="auto">
          <a:xfrm>
            <a:off x="179388" y="836613"/>
            <a:ext cx="87137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③　ここまでの貯蓄額を計算</a:t>
            </a:r>
            <a:endParaRPr lang="en-US" altLang="ja-JP">
              <a:latin typeface="HGP創英角ｺﾞｼｯｸUB" panose="020B0900000000000000" pitchFamily="50" charset="-128"/>
              <a:ea typeface="HGP創英角ｺﾞｼｯｸUB" panose="020B0900000000000000" pitchFamily="50" charset="-128"/>
            </a:endParaRPr>
          </a:p>
        </p:txBody>
      </p:sp>
      <p:sp>
        <p:nvSpPr>
          <p:cNvPr id="73732" name="テキスト ボックス 6">
            <a:extLst>
              <a:ext uri="{FF2B5EF4-FFF2-40B4-BE49-F238E27FC236}">
                <a16:creationId xmlns:a16="http://schemas.microsoft.com/office/drawing/2014/main" id="{A57878A3-4E4B-F320-1579-5E20304B1899}"/>
              </a:ext>
            </a:extLst>
          </p:cNvPr>
          <p:cNvSpPr txBox="1">
            <a:spLocks noChangeArrowheads="1"/>
          </p:cNvSpPr>
          <p:nvPr/>
        </p:nvSpPr>
        <p:spPr bwMode="auto">
          <a:xfrm>
            <a:off x="395288" y="1406525"/>
            <a:ext cx="842486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400">
                <a:latin typeface="HGP創英角ｺﾞｼｯｸUB" panose="020B0900000000000000" pitchFamily="50" charset="-128"/>
                <a:ea typeface="HGP創英角ｺﾞｼｯｸUB" panose="020B0900000000000000" pitchFamily="50" charset="-128"/>
              </a:rPr>
              <a:t>　</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基本生活支出</a:t>
            </a:r>
            <a:r>
              <a:rPr lang="ja-JP" altLang="en-US" sz="2800">
                <a:latin typeface="HGP創英角ｺﾞｼｯｸUB" panose="020B0900000000000000" pitchFamily="50" charset="-128"/>
                <a:ea typeface="HGP創英角ｺﾞｼｯｸUB" panose="020B0900000000000000" pitchFamily="50" charset="-128"/>
              </a:rPr>
              <a:t>・</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配偶者の年間支出</a:t>
            </a:r>
            <a:r>
              <a:rPr lang="ja-JP" altLang="en-US" sz="2800">
                <a:latin typeface="HGP創英角ｺﾞｼｯｸUB" panose="020B0900000000000000" pitchFamily="50" charset="-128"/>
                <a:ea typeface="HGP創英角ｺﾞｼｯｸUB" panose="020B0900000000000000" pitchFamily="50" charset="-128"/>
              </a:rPr>
              <a:t>・</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住居費</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変動後の収入</a:t>
            </a:r>
            <a:r>
              <a:rPr lang="ja-JP" altLang="en-US" sz="2800">
                <a:latin typeface="HGP創英角ｺﾞｼｯｸUB" panose="020B0900000000000000" pitchFamily="50" charset="-128"/>
                <a:ea typeface="HGP創英角ｺﾞｼｯｸUB" panose="020B0900000000000000" pitchFamily="50" charset="-128"/>
              </a:rPr>
              <a:t>から</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全ての支出</a:t>
            </a:r>
            <a:r>
              <a:rPr lang="ja-JP" altLang="en-US" sz="2800">
                <a:latin typeface="HGP創英角ｺﾞｼｯｸUB" panose="020B0900000000000000" pitchFamily="50" charset="-128"/>
                <a:ea typeface="HGP創英角ｺﾞｼｯｸUB" panose="020B0900000000000000" pitchFamily="50" charset="-128"/>
              </a:rPr>
              <a:t>を引き、貯蓄額を計算。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最後に</a:t>
            </a:r>
            <a:r>
              <a:rPr lang="en-US" altLang="ja-JP" sz="2800">
                <a:latin typeface="HGP創英角ｺﾞｼｯｸUB" panose="020B0900000000000000" pitchFamily="50" charset="-128"/>
                <a:ea typeface="HGP創英角ｺﾞｼｯｸUB" panose="020B0900000000000000" pitchFamily="50" charset="-128"/>
              </a:rPr>
              <a:t>40</a:t>
            </a:r>
            <a:r>
              <a:rPr lang="ja-JP" altLang="en-US" sz="2800">
                <a:latin typeface="HGP創英角ｺﾞｼｯｸUB" panose="020B0900000000000000" pitchFamily="50" charset="-128"/>
                <a:ea typeface="HGP創英角ｺﾞｼｯｸUB" panose="020B0900000000000000" pitchFamily="50" charset="-128"/>
              </a:rPr>
              <a:t>歳代までの貯蓄額と合算する。　　　　　</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8" name="角丸四角形 7">
            <a:extLst>
              <a:ext uri="{FF2B5EF4-FFF2-40B4-BE49-F238E27FC236}">
                <a16:creationId xmlns:a16="http://schemas.microsoft.com/office/drawing/2014/main" id="{DE5DDF93-5076-9E7B-5F07-7B0D72387024}"/>
              </a:ext>
            </a:extLst>
          </p:cNvPr>
          <p:cNvSpPr/>
          <p:nvPr/>
        </p:nvSpPr>
        <p:spPr>
          <a:xfrm>
            <a:off x="323850" y="1412875"/>
            <a:ext cx="8569325" cy="1878013"/>
          </a:xfrm>
          <a:prstGeom prst="roundRect">
            <a:avLst>
              <a:gd name="adj" fmla="val 9184"/>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3734" name="テキスト ボックス 10">
            <a:extLst>
              <a:ext uri="{FF2B5EF4-FFF2-40B4-BE49-F238E27FC236}">
                <a16:creationId xmlns:a16="http://schemas.microsoft.com/office/drawing/2014/main" id="{8F8A9085-0B5E-0CE7-DEA5-1EA43D06EC18}"/>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50</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73735" name="グループ化 36">
            <a:extLst>
              <a:ext uri="{FF2B5EF4-FFF2-40B4-BE49-F238E27FC236}">
                <a16:creationId xmlns:a16="http://schemas.microsoft.com/office/drawing/2014/main" id="{CFDA02FC-7AB9-CF54-36B7-FF6CA3873D17}"/>
              </a:ext>
            </a:extLst>
          </p:cNvPr>
          <p:cNvGrpSpPr>
            <a:grpSpLocks/>
          </p:cNvGrpSpPr>
          <p:nvPr/>
        </p:nvGrpSpPr>
        <p:grpSpPr bwMode="auto">
          <a:xfrm>
            <a:off x="0" y="0"/>
            <a:ext cx="9144000" cy="757238"/>
            <a:chOff x="-406" y="0"/>
            <a:chExt cx="9144406" cy="757412"/>
          </a:xfrm>
        </p:grpSpPr>
        <p:sp>
          <p:nvSpPr>
            <p:cNvPr id="38" name="正方形/長方形 37">
              <a:extLst>
                <a:ext uri="{FF2B5EF4-FFF2-40B4-BE49-F238E27FC236}">
                  <a16:creationId xmlns:a16="http://schemas.microsoft.com/office/drawing/2014/main" id="{84198696-9D34-6FAE-88D8-49578B00A296}"/>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9" name="正方形/長方形 38">
              <a:extLst>
                <a:ext uri="{FF2B5EF4-FFF2-40B4-BE49-F238E27FC236}">
                  <a16:creationId xmlns:a16="http://schemas.microsoft.com/office/drawing/2014/main" id="{C502B770-9B78-16E8-01FB-57B95439A62A}"/>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15" name="Picture 4">
            <a:extLst>
              <a:ext uri="{FF2B5EF4-FFF2-40B4-BE49-F238E27FC236}">
                <a16:creationId xmlns:a16="http://schemas.microsoft.com/office/drawing/2014/main" id="{92175E5E-4EA0-B66E-0D41-1D0C19B9BB0A}"/>
              </a:ext>
            </a:extLst>
          </p:cNvPr>
          <p:cNvPicPr>
            <a:picLocks noChangeAspect="1" noChangeArrowheads="1"/>
          </p:cNvPicPr>
          <p:nvPr/>
        </p:nvPicPr>
        <p:blipFill rotWithShape="1">
          <a:blip r:embed="rId4"/>
          <a:srcRect/>
          <a:stretch/>
        </p:blipFill>
        <p:spPr bwMode="auto">
          <a:xfrm>
            <a:off x="274638" y="4179888"/>
            <a:ext cx="1368425" cy="1525587"/>
          </a:xfrm>
          <a:prstGeom prst="rect">
            <a:avLst/>
          </a:prstGeom>
          <a:noFill/>
          <a:ln w="9525">
            <a:solidFill>
              <a:schemeClr val="bg1">
                <a:lumMod val="50000"/>
              </a:schemeClr>
            </a:solidFill>
            <a:miter lim="800000"/>
            <a:headEnd/>
            <a:tailEnd/>
          </a:ln>
        </p:spPr>
      </p:pic>
      <p:sp>
        <p:nvSpPr>
          <p:cNvPr id="16" name="角丸四角形 15">
            <a:extLst>
              <a:ext uri="{FF2B5EF4-FFF2-40B4-BE49-F238E27FC236}">
                <a16:creationId xmlns:a16="http://schemas.microsoft.com/office/drawing/2014/main" id="{BE5720EC-5543-A45C-0294-309B487A7F5D}"/>
              </a:ext>
            </a:extLst>
          </p:cNvPr>
          <p:cNvSpPr/>
          <p:nvPr/>
        </p:nvSpPr>
        <p:spPr bwMode="auto">
          <a:xfrm>
            <a:off x="417513" y="5264150"/>
            <a:ext cx="971550" cy="2079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8" name="角丸四角形 17">
            <a:extLst>
              <a:ext uri="{FF2B5EF4-FFF2-40B4-BE49-F238E27FC236}">
                <a16:creationId xmlns:a16="http://schemas.microsoft.com/office/drawing/2014/main" id="{72CA1ABE-D8BD-A78C-81DA-36B8DBA4E9D0}"/>
              </a:ext>
            </a:extLst>
          </p:cNvPr>
          <p:cNvSpPr/>
          <p:nvPr/>
        </p:nvSpPr>
        <p:spPr bwMode="auto">
          <a:xfrm>
            <a:off x="741363" y="4181475"/>
            <a:ext cx="215900" cy="319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0" name="角丸四角形 19">
            <a:extLst>
              <a:ext uri="{FF2B5EF4-FFF2-40B4-BE49-F238E27FC236}">
                <a16:creationId xmlns:a16="http://schemas.microsoft.com/office/drawing/2014/main" id="{DEE74152-0BC5-0728-43B6-4975C9EF1015}"/>
              </a:ext>
            </a:extLst>
          </p:cNvPr>
          <p:cNvSpPr/>
          <p:nvPr/>
        </p:nvSpPr>
        <p:spPr bwMode="auto">
          <a:xfrm>
            <a:off x="2636838" y="3871913"/>
            <a:ext cx="782637" cy="2301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2" name="直線矢印コネクタ 21">
            <a:extLst>
              <a:ext uri="{FF2B5EF4-FFF2-40B4-BE49-F238E27FC236}">
                <a16:creationId xmlns:a16="http://schemas.microsoft.com/office/drawing/2014/main" id="{D741617A-8AA4-4F78-3ADB-DE2C8AE5A6BA}"/>
              </a:ext>
            </a:extLst>
          </p:cNvPr>
          <p:cNvCxnSpPr>
            <a:cxnSpLocks/>
          </p:cNvCxnSpPr>
          <p:nvPr/>
        </p:nvCxnSpPr>
        <p:spPr bwMode="auto">
          <a:xfrm flipV="1">
            <a:off x="1316038" y="4249738"/>
            <a:ext cx="1804987" cy="10144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741" name="テキスト ボックス 29">
            <a:extLst>
              <a:ext uri="{FF2B5EF4-FFF2-40B4-BE49-F238E27FC236}">
                <a16:creationId xmlns:a16="http://schemas.microsoft.com/office/drawing/2014/main" id="{D0444472-C1D8-C38A-7E61-F2E23A13C3B4}"/>
              </a:ext>
            </a:extLst>
          </p:cNvPr>
          <p:cNvSpPr txBox="1">
            <a:spLocks noChangeArrowheads="1"/>
          </p:cNvSpPr>
          <p:nvPr/>
        </p:nvSpPr>
        <p:spPr bwMode="auto">
          <a:xfrm>
            <a:off x="3148013" y="400843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3742" name="テキスト ボックス 29">
            <a:extLst>
              <a:ext uri="{FF2B5EF4-FFF2-40B4-BE49-F238E27FC236}">
                <a16:creationId xmlns:a16="http://schemas.microsoft.com/office/drawing/2014/main" id="{2C24147B-F053-29CA-40A5-71DA3CDD658C}"/>
              </a:ext>
            </a:extLst>
          </p:cNvPr>
          <p:cNvSpPr txBox="1">
            <a:spLocks noChangeArrowheads="1"/>
          </p:cNvSpPr>
          <p:nvPr/>
        </p:nvSpPr>
        <p:spPr bwMode="auto">
          <a:xfrm>
            <a:off x="3157538" y="42894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3743" name="テキスト ボックス 29">
            <a:extLst>
              <a:ext uri="{FF2B5EF4-FFF2-40B4-BE49-F238E27FC236}">
                <a16:creationId xmlns:a16="http://schemas.microsoft.com/office/drawing/2014/main" id="{B98985A4-04D3-7905-366A-5041D3D49D1D}"/>
              </a:ext>
            </a:extLst>
          </p:cNvPr>
          <p:cNvSpPr txBox="1">
            <a:spLocks noChangeArrowheads="1"/>
          </p:cNvSpPr>
          <p:nvPr/>
        </p:nvSpPr>
        <p:spPr bwMode="auto">
          <a:xfrm>
            <a:off x="6115050" y="4005263"/>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3744" name="テキスト ボックス 29">
            <a:extLst>
              <a:ext uri="{FF2B5EF4-FFF2-40B4-BE49-F238E27FC236}">
                <a16:creationId xmlns:a16="http://schemas.microsoft.com/office/drawing/2014/main" id="{6BD8E5D7-6D16-ABA4-56D5-2F660506D34A}"/>
              </a:ext>
            </a:extLst>
          </p:cNvPr>
          <p:cNvSpPr txBox="1">
            <a:spLocks noChangeArrowheads="1"/>
          </p:cNvSpPr>
          <p:nvPr/>
        </p:nvSpPr>
        <p:spPr bwMode="auto">
          <a:xfrm>
            <a:off x="6092825" y="42926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cxnSp>
        <p:nvCxnSpPr>
          <p:cNvPr id="30" name="直線矢印コネクタ 29">
            <a:extLst>
              <a:ext uri="{FF2B5EF4-FFF2-40B4-BE49-F238E27FC236}">
                <a16:creationId xmlns:a16="http://schemas.microsoft.com/office/drawing/2014/main" id="{888F5A1D-82B1-6139-B2C2-DFD12DB01BFA}"/>
              </a:ext>
            </a:extLst>
          </p:cNvPr>
          <p:cNvCxnSpPr>
            <a:cxnSpLocks/>
            <a:stCxn id="18" idx="3"/>
            <a:endCxn id="20" idx="1"/>
          </p:cNvCxnSpPr>
          <p:nvPr/>
        </p:nvCxnSpPr>
        <p:spPr bwMode="auto">
          <a:xfrm flipV="1">
            <a:off x="957263" y="3986213"/>
            <a:ext cx="1679575" cy="3540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5670C7F6-D8D1-B955-45DD-6567E5930C9B}"/>
              </a:ext>
            </a:extLst>
          </p:cNvPr>
          <p:cNvSpPr/>
          <p:nvPr/>
        </p:nvSpPr>
        <p:spPr bwMode="auto">
          <a:xfrm>
            <a:off x="2178050" y="4964113"/>
            <a:ext cx="1673225" cy="231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3747" name="テキスト ボックス 10">
            <a:extLst>
              <a:ext uri="{FF2B5EF4-FFF2-40B4-BE49-F238E27FC236}">
                <a16:creationId xmlns:a16="http://schemas.microsoft.com/office/drawing/2014/main" id="{3C7970F1-A9DE-E695-E622-81477D5D05B2}"/>
              </a:ext>
            </a:extLst>
          </p:cNvPr>
          <p:cNvSpPr txBox="1">
            <a:spLocks noChangeArrowheads="1"/>
          </p:cNvSpPr>
          <p:nvPr/>
        </p:nvSpPr>
        <p:spPr bwMode="auto">
          <a:xfrm>
            <a:off x="3192463" y="5473700"/>
            <a:ext cx="129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3748" name="テキスト ボックス 10">
            <a:extLst>
              <a:ext uri="{FF2B5EF4-FFF2-40B4-BE49-F238E27FC236}">
                <a16:creationId xmlns:a16="http://schemas.microsoft.com/office/drawing/2014/main" id="{991D5C4F-C978-15A4-1DFD-5F6B5875BDD8}"/>
              </a:ext>
            </a:extLst>
          </p:cNvPr>
          <p:cNvSpPr txBox="1">
            <a:spLocks noChangeArrowheads="1"/>
          </p:cNvSpPr>
          <p:nvPr/>
        </p:nvSpPr>
        <p:spPr bwMode="auto">
          <a:xfrm>
            <a:off x="6072188" y="5435600"/>
            <a:ext cx="129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3749" name="テキスト ボックス 10">
            <a:extLst>
              <a:ext uri="{FF2B5EF4-FFF2-40B4-BE49-F238E27FC236}">
                <a16:creationId xmlns:a16="http://schemas.microsoft.com/office/drawing/2014/main" id="{9F7C2B3C-1EA7-1AC9-5BAF-50C2B8A41EA6}"/>
              </a:ext>
            </a:extLst>
          </p:cNvPr>
          <p:cNvSpPr txBox="1">
            <a:spLocks noChangeArrowheads="1"/>
          </p:cNvSpPr>
          <p:nvPr/>
        </p:nvSpPr>
        <p:spPr bwMode="auto">
          <a:xfrm>
            <a:off x="6072188" y="6007100"/>
            <a:ext cx="1296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3750" name="テキスト ボックス 10">
            <a:extLst>
              <a:ext uri="{FF2B5EF4-FFF2-40B4-BE49-F238E27FC236}">
                <a16:creationId xmlns:a16="http://schemas.microsoft.com/office/drawing/2014/main" id="{C834B2AA-43E5-32B6-ECDC-6C10CA204FB8}"/>
              </a:ext>
            </a:extLst>
          </p:cNvPr>
          <p:cNvSpPr txBox="1">
            <a:spLocks noChangeArrowheads="1"/>
          </p:cNvSpPr>
          <p:nvPr/>
        </p:nvSpPr>
        <p:spPr bwMode="auto">
          <a:xfrm>
            <a:off x="4776788" y="6010275"/>
            <a:ext cx="1296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3751" name="テキスト ボックス 10">
            <a:extLst>
              <a:ext uri="{FF2B5EF4-FFF2-40B4-BE49-F238E27FC236}">
                <a16:creationId xmlns:a16="http://schemas.microsoft.com/office/drawing/2014/main" id="{1EEB60DA-9570-1ADB-7BB6-647EAA330AEA}"/>
              </a:ext>
            </a:extLst>
          </p:cNvPr>
          <p:cNvSpPr txBox="1">
            <a:spLocks noChangeArrowheads="1"/>
          </p:cNvSpPr>
          <p:nvPr/>
        </p:nvSpPr>
        <p:spPr bwMode="auto">
          <a:xfrm>
            <a:off x="4759325" y="6381750"/>
            <a:ext cx="1296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31" name="フリーフォーム 30">
            <a:extLst>
              <a:ext uri="{FF2B5EF4-FFF2-40B4-BE49-F238E27FC236}">
                <a16:creationId xmlns:a16="http://schemas.microsoft.com/office/drawing/2014/main" id="{0138C265-F506-4A6B-7C04-87EB061B40F8}"/>
              </a:ext>
            </a:extLst>
          </p:cNvPr>
          <p:cNvSpPr/>
          <p:nvPr/>
        </p:nvSpPr>
        <p:spPr bwMode="auto">
          <a:xfrm>
            <a:off x="3698875" y="5800725"/>
            <a:ext cx="2894013" cy="211138"/>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32" name="角丸四角形 31">
            <a:extLst>
              <a:ext uri="{FF2B5EF4-FFF2-40B4-BE49-F238E27FC236}">
                <a16:creationId xmlns:a16="http://schemas.microsoft.com/office/drawing/2014/main" id="{C0E945F2-AC94-C077-0429-2F532E76DF55}"/>
              </a:ext>
            </a:extLst>
          </p:cNvPr>
          <p:cNvSpPr/>
          <p:nvPr/>
        </p:nvSpPr>
        <p:spPr bwMode="auto">
          <a:xfrm>
            <a:off x="4706938" y="5705475"/>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36" name="直線コネクタ 35">
            <a:extLst>
              <a:ext uri="{FF2B5EF4-FFF2-40B4-BE49-F238E27FC236}">
                <a16:creationId xmlns:a16="http://schemas.microsoft.com/office/drawing/2014/main" id="{B4707A74-B3D8-CDC4-2F7A-966C3D68500A}"/>
              </a:ext>
            </a:extLst>
          </p:cNvPr>
          <p:cNvCxnSpPr/>
          <p:nvPr/>
        </p:nvCxnSpPr>
        <p:spPr bwMode="auto">
          <a:xfrm>
            <a:off x="6092825" y="5748338"/>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E2A8206-39BE-A991-39EC-97867A0AD540}"/>
              </a:ext>
            </a:extLst>
          </p:cNvPr>
          <p:cNvCxnSpPr/>
          <p:nvPr/>
        </p:nvCxnSpPr>
        <p:spPr bwMode="auto">
          <a:xfrm>
            <a:off x="3208338" y="5788025"/>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sp>
        <p:nvSpPr>
          <p:cNvPr id="40" name="テキスト ボックス 8">
            <a:extLst>
              <a:ext uri="{FF2B5EF4-FFF2-40B4-BE49-F238E27FC236}">
                <a16:creationId xmlns:a16="http://schemas.microsoft.com/office/drawing/2014/main" id="{965D21AE-43DB-BAAF-4B70-E98C079126F7}"/>
              </a:ext>
            </a:extLst>
          </p:cNvPr>
          <p:cNvSpPr txBox="1">
            <a:spLocks noChangeArrowheads="1"/>
          </p:cNvSpPr>
          <p:nvPr/>
        </p:nvSpPr>
        <p:spPr bwMode="auto">
          <a:xfrm>
            <a:off x="280988" y="3263900"/>
            <a:ext cx="8207375" cy="646113"/>
          </a:xfrm>
          <a:prstGeom prst="rect">
            <a:avLst/>
          </a:prstGeom>
          <a:noFill/>
          <a:ln>
            <a:noFill/>
          </a:ln>
        </p:spPr>
        <p:txBody>
          <a:bodyPr>
            <a:spAutoFit/>
          </a:bodyPr>
          <a:lstStyle>
            <a:lvl1pPr marL="342900" indent="-342900">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eaLnBrk="1" hangingPunct="1">
              <a:buFont typeface="Wingdings" panose="05000000000000000000" pitchFamily="2" charset="2"/>
              <a:buChar char="Ø"/>
              <a:defRPr/>
            </a:pPr>
            <a:r>
              <a:rPr lang="ja-JP" altLang="en-US" sz="1800" dirty="0">
                <a:latin typeface="HGP創英角ｺﾞｼｯｸUB" panose="020B0900000000000000" pitchFamily="50" charset="-128"/>
                <a:ea typeface="HGP創英角ｺﾞｼｯｸUB" panose="020B0900000000000000" pitchFamily="50" charset="-128"/>
              </a:rPr>
              <a:t>子育ては</a:t>
            </a:r>
            <a:r>
              <a:rPr lang="en-US" altLang="ja-JP" sz="1800" dirty="0">
                <a:latin typeface="HGP創英角ｺﾞｼｯｸUB" panose="020B0900000000000000" pitchFamily="50" charset="-128"/>
                <a:ea typeface="HGP創英角ｺﾞｼｯｸUB" panose="020B0900000000000000" pitchFamily="50" charset="-128"/>
              </a:rPr>
              <a:t>40</a:t>
            </a:r>
            <a:r>
              <a:rPr lang="ja-JP" altLang="en-US" sz="1800" dirty="0">
                <a:latin typeface="HGP創英角ｺﾞｼｯｸUB" panose="020B0900000000000000" pitchFamily="50" charset="-128"/>
                <a:ea typeface="HGP創英角ｺﾞｼｯｸUB" panose="020B0900000000000000" pitchFamily="50" charset="-128"/>
              </a:rPr>
              <a:t>歳代で終了したため、子どもの年間支出は「支払なし」　</a:t>
            </a:r>
            <a:endParaRPr lang="en-US" altLang="ja-JP" sz="1800" dirty="0">
              <a:latin typeface="HGP創英角ｺﾞｼｯｸUB" panose="020B0900000000000000" pitchFamily="50" charset="-128"/>
              <a:ea typeface="HGP創英角ｺﾞｼｯｸUB" panose="020B0900000000000000" pitchFamily="50" charset="-128"/>
            </a:endParaRPr>
          </a:p>
          <a:p>
            <a:pPr marL="0" indent="0" eaLnBrk="1" hangingPunct="1">
              <a:defRPr/>
            </a:pPr>
            <a:r>
              <a:rPr lang="ja-JP" altLang="en-US" sz="1800" dirty="0">
                <a:latin typeface="HGP創英角ｺﾞｼｯｸUB" panose="020B0900000000000000" pitchFamily="50" charset="-128"/>
                <a:ea typeface="HGP創英角ｺﾞｼｯｸUB" panose="020B0900000000000000" pitchFamily="50" charset="-128"/>
              </a:rPr>
              <a:t>　　　ただし、</a:t>
            </a:r>
            <a:r>
              <a:rPr lang="ja-JP" altLang="en-US" sz="1800" dirty="0">
                <a:solidFill>
                  <a:srgbClr val="FF0000"/>
                </a:solidFill>
                <a:latin typeface="HGP創英角ｺﾞｼｯｸUB" panose="020B0900000000000000" pitchFamily="50" charset="-128"/>
                <a:ea typeface="HGP創英角ｺﾞｼｯｸUB" panose="020B0900000000000000" pitchFamily="50" charset="-128"/>
              </a:rPr>
              <a:t>思い出ポイントは子どもの人数分のポイント数</a:t>
            </a:r>
            <a:r>
              <a:rPr lang="ja-JP" altLang="en-US" sz="1800" dirty="0">
                <a:latin typeface="HGP創英角ｺﾞｼｯｸUB" panose="020B0900000000000000" pitchFamily="50" charset="-128"/>
                <a:ea typeface="HGP創英角ｺﾞｼｯｸUB" panose="020B0900000000000000" pitchFamily="50" charset="-128"/>
              </a:rPr>
              <a:t>を書く。</a:t>
            </a:r>
            <a:endParaRPr lang="en-US" altLang="ja-JP" sz="1800" dirty="0">
              <a:latin typeface="HGP創英角ｺﾞｼｯｸUB" panose="020B0900000000000000" pitchFamily="50" charset="-128"/>
              <a:ea typeface="HGP創英角ｺﾞｼｯｸUB" panose="020B0900000000000000" pitchFamily="50" charset="-128"/>
            </a:endParaRPr>
          </a:p>
        </p:txBody>
      </p:sp>
      <p:pic>
        <p:nvPicPr>
          <p:cNvPr id="43" name="図 42">
            <a:extLst>
              <a:ext uri="{FF2B5EF4-FFF2-40B4-BE49-F238E27FC236}">
                <a16:creationId xmlns:a16="http://schemas.microsoft.com/office/drawing/2014/main" id="{7ADB7530-076B-3F28-65AB-737F05509A4D}"/>
              </a:ext>
            </a:extLst>
          </p:cNvPr>
          <p:cNvPicPr>
            <a:picLocks noChangeAspect="1"/>
          </p:cNvPicPr>
          <p:nvPr/>
        </p:nvPicPr>
        <p:blipFill rotWithShape="1">
          <a:blip r:embed="rId5" cstate="screen"/>
          <a:srcRect l="32000" t="12925" r="30827"/>
          <a:stretch/>
        </p:blipFill>
        <p:spPr bwMode="auto">
          <a:xfrm>
            <a:off x="7502525" y="4948238"/>
            <a:ext cx="1106488" cy="1762125"/>
          </a:xfrm>
          <a:prstGeom prst="rect">
            <a:avLst/>
          </a:prstGeom>
          <a:ln w="6350" cmpd="sng">
            <a:solidFill>
              <a:schemeClr val="bg1">
                <a:lumMod val="50000"/>
              </a:schemeClr>
            </a:solidFill>
          </a:ln>
        </p:spPr>
      </p:pic>
      <p:pic>
        <p:nvPicPr>
          <p:cNvPr id="44" name="図 43" descr="スクリーンショット, テキスト が含まれている画像&#10;&#10;高い精度で生成された説明">
            <a:extLst>
              <a:ext uri="{FF2B5EF4-FFF2-40B4-BE49-F238E27FC236}">
                <a16:creationId xmlns:a16="http://schemas.microsoft.com/office/drawing/2014/main" id="{4DC10298-8F2C-F9E3-FC15-EF9D672211A6}"/>
              </a:ext>
            </a:extLst>
          </p:cNvPr>
          <p:cNvPicPr>
            <a:picLocks noChangeAspect="1"/>
          </p:cNvPicPr>
          <p:nvPr/>
        </p:nvPicPr>
        <p:blipFill rotWithShape="1">
          <a:blip r:embed="rId6" cstate="screen"/>
          <a:srcRect/>
          <a:stretch/>
        </p:blipFill>
        <p:spPr>
          <a:xfrm>
            <a:off x="7346950" y="3067050"/>
            <a:ext cx="1392238" cy="1793875"/>
          </a:xfrm>
          <a:prstGeom prst="rect">
            <a:avLst/>
          </a:prstGeom>
          <a:ln w="12700">
            <a:solidFill>
              <a:schemeClr val="tx1">
                <a:lumMod val="50000"/>
                <a:lumOff val="50000"/>
              </a:schemeClr>
            </a:solidFill>
          </a:ln>
        </p:spPr>
      </p:pic>
      <p:sp>
        <p:nvSpPr>
          <p:cNvPr id="12" name="角丸四角形 11">
            <a:extLst>
              <a:ext uri="{FF2B5EF4-FFF2-40B4-BE49-F238E27FC236}">
                <a16:creationId xmlns:a16="http://schemas.microsoft.com/office/drawing/2014/main" id="{627EEB3E-052E-21CC-51CE-8320985D8432}"/>
              </a:ext>
            </a:extLst>
          </p:cNvPr>
          <p:cNvSpPr/>
          <p:nvPr/>
        </p:nvSpPr>
        <p:spPr bwMode="auto">
          <a:xfrm>
            <a:off x="7561263" y="4441825"/>
            <a:ext cx="790575" cy="368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3" name="直線矢印コネクタ 12">
            <a:extLst>
              <a:ext uri="{FF2B5EF4-FFF2-40B4-BE49-F238E27FC236}">
                <a16:creationId xmlns:a16="http://schemas.microsoft.com/office/drawing/2014/main" id="{E75AD4CD-944A-89FD-50CE-F97F56CD6AA8}"/>
              </a:ext>
            </a:extLst>
          </p:cNvPr>
          <p:cNvCxnSpPr>
            <a:cxnSpLocks/>
            <a:stCxn id="12" idx="1"/>
          </p:cNvCxnSpPr>
          <p:nvPr/>
        </p:nvCxnSpPr>
        <p:spPr bwMode="auto">
          <a:xfrm flipH="1" flipV="1">
            <a:off x="3890963" y="4457700"/>
            <a:ext cx="3670300" cy="1682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893CCB51-9047-C244-3C27-9133C2AF203E}"/>
              </a:ext>
            </a:extLst>
          </p:cNvPr>
          <p:cNvSpPr/>
          <p:nvPr/>
        </p:nvSpPr>
        <p:spPr bwMode="auto">
          <a:xfrm>
            <a:off x="7561263" y="6321425"/>
            <a:ext cx="942975" cy="2111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34" name="直線矢印コネクタ 33">
            <a:extLst>
              <a:ext uri="{FF2B5EF4-FFF2-40B4-BE49-F238E27FC236}">
                <a16:creationId xmlns:a16="http://schemas.microsoft.com/office/drawing/2014/main" id="{B8117A20-9558-04B8-6763-2E404651C551}"/>
              </a:ext>
            </a:extLst>
          </p:cNvPr>
          <p:cNvCxnSpPr>
            <a:cxnSpLocks/>
            <a:stCxn id="10" idx="1"/>
          </p:cNvCxnSpPr>
          <p:nvPr/>
        </p:nvCxnSpPr>
        <p:spPr bwMode="auto">
          <a:xfrm flipH="1" flipV="1">
            <a:off x="7153275" y="5665788"/>
            <a:ext cx="407988"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角丸四角形 32">
            <a:extLst>
              <a:ext uri="{FF2B5EF4-FFF2-40B4-BE49-F238E27FC236}">
                <a16:creationId xmlns:a16="http://schemas.microsoft.com/office/drawing/2014/main" id="{BD0D5AE5-42C9-2A5E-5522-A713830FBC84}"/>
              </a:ext>
            </a:extLst>
          </p:cNvPr>
          <p:cNvSpPr/>
          <p:nvPr/>
        </p:nvSpPr>
        <p:spPr bwMode="auto">
          <a:xfrm>
            <a:off x="2020888" y="5535613"/>
            <a:ext cx="1177925" cy="2301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3764" name="テキスト ボックス 3">
            <a:extLst>
              <a:ext uri="{FF2B5EF4-FFF2-40B4-BE49-F238E27FC236}">
                <a16:creationId xmlns:a16="http://schemas.microsoft.com/office/drawing/2014/main" id="{91C636E5-BA7B-7EBB-8F76-2923383B7C4A}"/>
              </a:ext>
            </a:extLst>
          </p:cNvPr>
          <p:cNvSpPr txBox="1">
            <a:spLocks noChangeArrowheads="1"/>
          </p:cNvSpPr>
          <p:nvPr/>
        </p:nvSpPr>
        <p:spPr bwMode="auto">
          <a:xfrm>
            <a:off x="5608638" y="6078538"/>
            <a:ext cx="414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900">
                <a:latin typeface="Meiryo UI" panose="020B0604030504040204" pitchFamily="50" charset="-128"/>
                <a:ea typeface="Meiryo UI" panose="020B0604030504040204" pitchFamily="50" charset="-128"/>
              </a:rPr>
              <a:t>万円</a:t>
            </a:r>
          </a:p>
        </p:txBody>
      </p:sp>
      <p:sp>
        <p:nvSpPr>
          <p:cNvPr id="73765" name="テキスト ボックス 41">
            <a:extLst>
              <a:ext uri="{FF2B5EF4-FFF2-40B4-BE49-F238E27FC236}">
                <a16:creationId xmlns:a16="http://schemas.microsoft.com/office/drawing/2014/main" id="{E74C699E-4CD9-0EB1-7B8C-AEEE543671AE}"/>
              </a:ext>
            </a:extLst>
          </p:cNvPr>
          <p:cNvSpPr txBox="1">
            <a:spLocks noChangeArrowheads="1"/>
          </p:cNvSpPr>
          <p:nvPr/>
        </p:nvSpPr>
        <p:spPr bwMode="auto">
          <a:xfrm>
            <a:off x="6905625" y="6092825"/>
            <a:ext cx="4159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900">
                <a:latin typeface="Meiryo UI" panose="020B0604030504040204" pitchFamily="50" charset="-128"/>
                <a:ea typeface="Meiryo UI" panose="020B0604030504040204" pitchFamily="50" charset="-128"/>
              </a:rPr>
              <a:t>万円</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図 18" descr="スクリーンショット, 空 が含まれている画像&#10;&#10;非常に高い精度で生成された説明">
            <a:extLst>
              <a:ext uri="{FF2B5EF4-FFF2-40B4-BE49-F238E27FC236}">
                <a16:creationId xmlns:a16="http://schemas.microsoft.com/office/drawing/2014/main" id="{8453E580-F15C-820F-583C-FC70F9522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637088"/>
            <a:ext cx="8497888"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テキスト ボックス 2">
            <a:extLst>
              <a:ext uri="{FF2B5EF4-FFF2-40B4-BE49-F238E27FC236}">
                <a16:creationId xmlns:a16="http://schemas.microsoft.com/office/drawing/2014/main" id="{B93C90AD-8347-8A25-82DA-349E5D94A201}"/>
              </a:ext>
            </a:extLst>
          </p:cNvPr>
          <p:cNvSpPr txBox="1">
            <a:spLocks noChangeArrowheads="1"/>
          </p:cNvSpPr>
          <p:nvPr/>
        </p:nvSpPr>
        <p:spPr bwMode="auto">
          <a:xfrm>
            <a:off x="144463" y="836613"/>
            <a:ext cx="896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④　「自動車」の購入　</a:t>
            </a:r>
            <a:endParaRPr lang="en-US" altLang="ja-JP">
              <a:latin typeface="HGP創英角ｺﾞｼｯｸUB" panose="020B0900000000000000" pitchFamily="50" charset="-128"/>
              <a:ea typeface="HGP創英角ｺﾞｼｯｸUB" panose="020B0900000000000000" pitchFamily="50" charset="-128"/>
            </a:endParaRPr>
          </a:p>
        </p:txBody>
      </p:sp>
      <p:sp>
        <p:nvSpPr>
          <p:cNvPr id="7" name="角丸四角形 6">
            <a:extLst>
              <a:ext uri="{FF2B5EF4-FFF2-40B4-BE49-F238E27FC236}">
                <a16:creationId xmlns:a16="http://schemas.microsoft.com/office/drawing/2014/main" id="{3B1D2B55-0D22-4ADA-41D9-7FFE3BEC0267}"/>
              </a:ext>
            </a:extLst>
          </p:cNvPr>
          <p:cNvSpPr/>
          <p:nvPr/>
        </p:nvSpPr>
        <p:spPr>
          <a:xfrm>
            <a:off x="215900" y="1449388"/>
            <a:ext cx="8604250" cy="176371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5781" name="テキスト ボックス 13">
            <a:extLst>
              <a:ext uri="{FF2B5EF4-FFF2-40B4-BE49-F238E27FC236}">
                <a16:creationId xmlns:a16="http://schemas.microsoft.com/office/drawing/2014/main" id="{B43C6ECE-D319-C387-C12F-0B38F7FA0463}"/>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51</a:t>
            </a:r>
          </a:p>
        </p:txBody>
      </p:sp>
      <p:sp>
        <p:nvSpPr>
          <p:cNvPr id="75782" name="テキスト ボックス 8">
            <a:extLst>
              <a:ext uri="{FF2B5EF4-FFF2-40B4-BE49-F238E27FC236}">
                <a16:creationId xmlns:a16="http://schemas.microsoft.com/office/drawing/2014/main" id="{AE98029C-CC68-792B-2CFB-5DA00D8CFD2F}"/>
              </a:ext>
            </a:extLst>
          </p:cNvPr>
          <p:cNvSpPr txBox="1">
            <a:spLocks noChangeArrowheads="1"/>
          </p:cNvSpPr>
          <p:nvPr/>
        </p:nvSpPr>
        <p:spPr bwMode="auto">
          <a:xfrm>
            <a:off x="325438" y="3213100"/>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購入した車は</a:t>
            </a:r>
            <a:r>
              <a:rPr lang="en-US" altLang="ja-JP" sz="2000">
                <a:latin typeface="HGP創英角ｺﾞｼｯｸUB" panose="020B0900000000000000" pitchFamily="50" charset="-128"/>
                <a:ea typeface="HGP創英角ｺﾞｼｯｸUB" panose="020B0900000000000000" pitchFamily="50" charset="-128"/>
              </a:rPr>
              <a:t>10</a:t>
            </a:r>
            <a:r>
              <a:rPr lang="ja-JP" altLang="en-US" sz="2000">
                <a:latin typeface="HGP創英角ｺﾞｼｯｸUB" panose="020B0900000000000000" pitchFamily="50" charset="-128"/>
                <a:ea typeface="HGP創英角ｺﾞｼｯｸUB" panose="020B0900000000000000" pitchFamily="50" charset="-128"/>
              </a:rPr>
              <a:t>年間乗ることができます。　　　</a:t>
            </a:r>
            <a:endParaRPr lang="en-US" altLang="ja-JP" sz="2000">
              <a:latin typeface="HGP創英角ｺﾞｼｯｸUB" panose="020B0900000000000000" pitchFamily="50" charset="-128"/>
              <a:ea typeface="HGP創英角ｺﾞｼｯｸUB" panose="020B0900000000000000" pitchFamily="50" charset="-128"/>
            </a:endParaRPr>
          </a:p>
        </p:txBody>
      </p:sp>
      <p:sp>
        <p:nvSpPr>
          <p:cNvPr id="75783" name="テキスト ボックス 11">
            <a:extLst>
              <a:ext uri="{FF2B5EF4-FFF2-40B4-BE49-F238E27FC236}">
                <a16:creationId xmlns:a16="http://schemas.microsoft.com/office/drawing/2014/main" id="{4D491CC7-F742-58BD-5439-9EBF82AE7597}"/>
              </a:ext>
            </a:extLst>
          </p:cNvPr>
          <p:cNvSpPr txBox="1">
            <a:spLocks noChangeArrowheads="1"/>
          </p:cNvSpPr>
          <p:nvPr/>
        </p:nvSpPr>
        <p:spPr bwMode="auto">
          <a:xfrm>
            <a:off x="6246813" y="47339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3" name="角丸四角形 12">
            <a:extLst>
              <a:ext uri="{FF2B5EF4-FFF2-40B4-BE49-F238E27FC236}">
                <a16:creationId xmlns:a16="http://schemas.microsoft.com/office/drawing/2014/main" id="{3BB5B5EE-E451-EA4F-2FFD-F953AC68810A}"/>
              </a:ext>
            </a:extLst>
          </p:cNvPr>
          <p:cNvSpPr/>
          <p:nvPr/>
        </p:nvSpPr>
        <p:spPr bwMode="auto">
          <a:xfrm>
            <a:off x="1466850" y="4699000"/>
            <a:ext cx="2168525" cy="495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16" name="Picture 4">
            <a:extLst>
              <a:ext uri="{FF2B5EF4-FFF2-40B4-BE49-F238E27FC236}">
                <a16:creationId xmlns:a16="http://schemas.microsoft.com/office/drawing/2014/main" id="{1408FE42-BB61-55F4-81E9-BBA3387FC31F}"/>
              </a:ext>
            </a:extLst>
          </p:cNvPr>
          <p:cNvPicPr>
            <a:picLocks noChangeAspect="1" noChangeArrowheads="1"/>
          </p:cNvPicPr>
          <p:nvPr/>
        </p:nvPicPr>
        <p:blipFill rotWithShape="1">
          <a:blip r:embed="rId4"/>
          <a:srcRect/>
          <a:stretch/>
        </p:blipFill>
        <p:spPr bwMode="auto">
          <a:xfrm>
            <a:off x="7542213" y="3530600"/>
            <a:ext cx="1363662" cy="1935163"/>
          </a:xfrm>
          <a:prstGeom prst="rect">
            <a:avLst/>
          </a:prstGeom>
          <a:noFill/>
          <a:ln w="9525">
            <a:solidFill>
              <a:schemeClr val="bg1">
                <a:lumMod val="50000"/>
              </a:schemeClr>
            </a:solidFill>
            <a:miter lim="800000"/>
            <a:headEnd/>
            <a:tailEnd/>
          </a:ln>
        </p:spPr>
      </p:pic>
      <p:sp>
        <p:nvSpPr>
          <p:cNvPr id="14" name="角丸四角形 13">
            <a:extLst>
              <a:ext uri="{FF2B5EF4-FFF2-40B4-BE49-F238E27FC236}">
                <a16:creationId xmlns:a16="http://schemas.microsoft.com/office/drawing/2014/main" id="{6428D84E-62B1-E823-C303-F8850721EFE1}"/>
              </a:ext>
            </a:extLst>
          </p:cNvPr>
          <p:cNvSpPr/>
          <p:nvPr/>
        </p:nvSpPr>
        <p:spPr bwMode="auto">
          <a:xfrm>
            <a:off x="7653338" y="3752850"/>
            <a:ext cx="1103312" cy="13858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5" name="直線矢印コネクタ 14">
            <a:extLst>
              <a:ext uri="{FF2B5EF4-FFF2-40B4-BE49-F238E27FC236}">
                <a16:creationId xmlns:a16="http://schemas.microsoft.com/office/drawing/2014/main" id="{E60B8425-3653-1E79-ED97-E529ACE8804D}"/>
              </a:ext>
            </a:extLst>
          </p:cNvPr>
          <p:cNvCxnSpPr>
            <a:cxnSpLocks/>
          </p:cNvCxnSpPr>
          <p:nvPr/>
        </p:nvCxnSpPr>
        <p:spPr bwMode="auto">
          <a:xfrm flipH="1">
            <a:off x="7164388" y="4597400"/>
            <a:ext cx="479425"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3">
            <a:extLst>
              <a:ext uri="{FF2B5EF4-FFF2-40B4-BE49-F238E27FC236}">
                <a16:creationId xmlns:a16="http://schemas.microsoft.com/office/drawing/2014/main" id="{11CB3980-F2F5-E795-FDD5-349B247AAB5D}"/>
              </a:ext>
            </a:extLst>
          </p:cNvPr>
          <p:cNvSpPr txBox="1">
            <a:spLocks noChangeArrowheads="1"/>
          </p:cNvSpPr>
          <p:nvPr/>
        </p:nvSpPr>
        <p:spPr bwMode="auto">
          <a:xfrm>
            <a:off x="288925" y="1557338"/>
            <a:ext cx="8604250" cy="1508125"/>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a:t>
            </a:r>
            <a:r>
              <a:rPr lang="ja-JP" altLang="en-US" sz="2800" dirty="0">
                <a:solidFill>
                  <a:schemeClr val="accent4"/>
                </a:solidFill>
                <a:latin typeface="HGP創英角ｺﾞｼｯｸUB" pitchFamily="50" charset="-128"/>
                <a:ea typeface="HGP創英角ｺﾞｼｯｸUB" pitchFamily="50" charset="-128"/>
              </a:rPr>
              <a:t>自動車を購入</a:t>
            </a:r>
            <a:r>
              <a:rPr lang="ja-JP" altLang="en-US" sz="2800" dirty="0">
                <a:latin typeface="HGP創英角ｺﾞｼｯｸUB" pitchFamily="50" charset="-128"/>
                <a:ea typeface="HGP創英角ｺﾞｼｯｸUB" pitchFamily="50" charset="-128"/>
              </a:rPr>
              <a:t>するかどうか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決める。</a:t>
            </a:r>
            <a:endParaRPr lang="en-US" altLang="ja-JP" sz="1200" dirty="0">
              <a:latin typeface="HGP創英角ｺﾞｼｯｸUB" pitchFamily="50" charset="-128"/>
              <a:ea typeface="HGP創英角ｺﾞｼｯｸUB" pitchFamily="50" charset="-128"/>
            </a:endParaRPr>
          </a:p>
          <a:p>
            <a:pPr eaLnBrk="1" fontAlgn="auto" hangingPunct="1">
              <a:spcBef>
                <a:spcPct val="0"/>
              </a:spcBef>
              <a:spcAft>
                <a:spcPts val="0"/>
              </a:spcAft>
              <a:buFont typeface="Arial" charset="0"/>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　</a:t>
            </a:r>
            <a:r>
              <a:rPr lang="ja-JP" altLang="en-US" sz="2800" dirty="0">
                <a:solidFill>
                  <a:prstClr val="black"/>
                </a:solidFill>
                <a:latin typeface="HGP創英角ｺﾞｼｯｸUB" pitchFamily="50" charset="-128"/>
                <a:ea typeface="HGP創英角ｺﾞｼｯｸUB" pitchFamily="50" charset="-128"/>
              </a:rPr>
              <a:t>シートに</a:t>
            </a:r>
            <a:r>
              <a:rPr lang="ja-JP" altLang="en-US" sz="2800" dirty="0">
                <a:solidFill>
                  <a:srgbClr val="FF0000"/>
                </a:solidFill>
                <a:latin typeface="HGP創英角ｺﾞｼｯｸUB" pitchFamily="50" charset="-128"/>
                <a:ea typeface="HGP創英角ｺﾞｼｯｸUB" pitchFamily="50" charset="-128"/>
              </a:rPr>
              <a:t>車の種類</a:t>
            </a:r>
            <a:r>
              <a:rPr lang="ja-JP" altLang="en-US" sz="2800" dirty="0">
                <a:solidFill>
                  <a:prstClr val="black"/>
                </a:solidFill>
                <a:latin typeface="HGP創英角ｺﾞｼｯｸUB" pitchFamily="50" charset="-128"/>
                <a:ea typeface="HGP創英角ｺﾞｼｯｸUB" pitchFamily="50" charset="-128"/>
              </a:rPr>
              <a:t>と</a:t>
            </a:r>
            <a:r>
              <a:rPr lang="ja-JP" altLang="en-US" sz="2800" dirty="0">
                <a:solidFill>
                  <a:srgbClr val="FF0000"/>
                </a:solidFill>
                <a:latin typeface="HGP創英角ｺﾞｼｯｸUB" pitchFamily="50" charset="-128"/>
                <a:ea typeface="HGP創英角ｺﾞｼｯｸUB" pitchFamily="50" charset="-128"/>
              </a:rPr>
              <a:t>金額</a:t>
            </a:r>
            <a:r>
              <a:rPr lang="ja-JP" altLang="en-US" sz="2800" dirty="0">
                <a:solidFill>
                  <a:prstClr val="black"/>
                </a:solidFill>
                <a:latin typeface="HGP創英角ｺﾞｼｯｸUB" pitchFamily="50" charset="-128"/>
                <a:ea typeface="HGP創英角ｺﾞｼｯｸUB" pitchFamily="50" charset="-128"/>
              </a:rPr>
              <a:t>を書く。</a:t>
            </a:r>
            <a:endParaRPr lang="en-US" altLang="ja-JP" sz="1800" dirty="0">
              <a:solidFill>
                <a:prstClr val="black"/>
              </a:solidFill>
              <a:latin typeface="HGP創英角ｺﾞｼｯｸUB" pitchFamily="50" charset="-128"/>
              <a:ea typeface="HGP創英角ｺﾞｼｯｸUB" pitchFamily="50" charset="-128"/>
            </a:endParaRPr>
          </a:p>
        </p:txBody>
      </p:sp>
      <p:grpSp>
        <p:nvGrpSpPr>
          <p:cNvPr id="75789" name="グループ化 18">
            <a:extLst>
              <a:ext uri="{FF2B5EF4-FFF2-40B4-BE49-F238E27FC236}">
                <a16:creationId xmlns:a16="http://schemas.microsoft.com/office/drawing/2014/main" id="{D8F04A19-8CA4-E31F-4435-099E491F3D51}"/>
              </a:ext>
            </a:extLst>
          </p:cNvPr>
          <p:cNvGrpSpPr>
            <a:grpSpLocks/>
          </p:cNvGrpSpPr>
          <p:nvPr/>
        </p:nvGrpSpPr>
        <p:grpSpPr bwMode="auto">
          <a:xfrm>
            <a:off x="0" y="0"/>
            <a:ext cx="9144000" cy="757238"/>
            <a:chOff x="-406" y="0"/>
            <a:chExt cx="9144406" cy="757412"/>
          </a:xfrm>
        </p:grpSpPr>
        <p:sp>
          <p:nvSpPr>
            <p:cNvPr id="20" name="正方形/長方形 19">
              <a:extLst>
                <a:ext uri="{FF2B5EF4-FFF2-40B4-BE49-F238E27FC236}">
                  <a16:creationId xmlns:a16="http://schemas.microsoft.com/office/drawing/2014/main" id="{BBB35082-1B0F-BC59-8B4D-EB899EAF58C8}"/>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1" name="正方形/長方形 20">
              <a:extLst>
                <a:ext uri="{FF2B5EF4-FFF2-40B4-BE49-F238E27FC236}">
                  <a16:creationId xmlns:a16="http://schemas.microsoft.com/office/drawing/2014/main" id="{A58E7ACD-6496-9000-B074-9F063A1C1D35}"/>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cxnSp>
        <p:nvCxnSpPr>
          <p:cNvPr id="18" name="直線矢印コネクタ 17">
            <a:extLst>
              <a:ext uri="{FF2B5EF4-FFF2-40B4-BE49-F238E27FC236}">
                <a16:creationId xmlns:a16="http://schemas.microsoft.com/office/drawing/2014/main" id="{81761BD9-97A7-30C0-6B47-EF4C9091E82B}"/>
              </a:ext>
            </a:extLst>
          </p:cNvPr>
          <p:cNvCxnSpPr>
            <a:cxnSpLocks/>
          </p:cNvCxnSpPr>
          <p:nvPr/>
        </p:nvCxnSpPr>
        <p:spPr bwMode="auto">
          <a:xfrm flipH="1">
            <a:off x="3635375" y="4054475"/>
            <a:ext cx="3997325" cy="69691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図 14" descr="スクリーンショット, 空 が含まれている画像&#10;&#10;非常に高い精度で生成された説明">
            <a:extLst>
              <a:ext uri="{FF2B5EF4-FFF2-40B4-BE49-F238E27FC236}">
                <a16:creationId xmlns:a16="http://schemas.microsoft.com/office/drawing/2014/main" id="{D6C03B2D-E965-DE3F-9F0C-DEA719AB4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752975"/>
            <a:ext cx="77597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3">
            <a:extLst>
              <a:ext uri="{FF2B5EF4-FFF2-40B4-BE49-F238E27FC236}">
                <a16:creationId xmlns:a16="http://schemas.microsoft.com/office/drawing/2014/main" id="{D8D57416-E631-8918-917D-CBED645F9647}"/>
              </a:ext>
            </a:extLst>
          </p:cNvPr>
          <p:cNvSpPr txBox="1">
            <a:spLocks noChangeArrowheads="1"/>
          </p:cNvSpPr>
          <p:nvPr/>
        </p:nvSpPr>
        <p:spPr bwMode="auto">
          <a:xfrm>
            <a:off x="315913" y="1524000"/>
            <a:ext cx="8642350" cy="1938338"/>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班長</a:t>
            </a:r>
            <a:r>
              <a:rPr lang="ja-JP" altLang="en-US" sz="2800" dirty="0">
                <a:latin typeface="HGP創英角ｺﾞｼｯｸUB" pitchFamily="50" charset="-128"/>
                <a:ea typeface="HGP創英角ｺﾞｼｯｸUB" pitchFamily="50" charset="-128"/>
              </a:rPr>
              <a:t>　⇒　班で話し合い、</a:t>
            </a:r>
            <a:r>
              <a:rPr lang="ja-JP" altLang="en-US" sz="2800" dirty="0">
                <a:solidFill>
                  <a:schemeClr val="bg2">
                    <a:lumMod val="50000"/>
                  </a:schemeClr>
                </a:solidFill>
                <a:latin typeface="HGP創英角ｺﾞｼｯｸUB" pitchFamily="50" charset="-128"/>
                <a:ea typeface="HGP創英角ｺﾞｼｯｸUB" pitchFamily="50" charset="-128"/>
              </a:rPr>
              <a:t>保険</a:t>
            </a:r>
            <a:r>
              <a:rPr lang="ja-JP" altLang="en-US" sz="2800" dirty="0">
                <a:latin typeface="HGP創英角ｺﾞｼｯｸUB" pitchFamily="50" charset="-128"/>
                <a:ea typeface="HGP創英角ｺﾞｼｯｸUB" pitchFamily="50" charset="-128"/>
              </a:rPr>
              <a:t>に</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sz="2800" dirty="0">
                <a:latin typeface="HGP創英角ｺﾞｼｯｸUB" pitchFamily="50" charset="-128"/>
                <a:ea typeface="HGP創英角ｺﾞｼｯｸUB" pitchFamily="50" charset="-128"/>
              </a:rPr>
              <a:t>　　　　　　　入るかどうか決める。</a:t>
            </a:r>
            <a:endParaRPr lang="en-US" altLang="ja-JP" sz="12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ja-JP" altLang="en-US" u="sng" dirty="0">
                <a:latin typeface="HGP創英角ｺﾞｼｯｸUB" pitchFamily="50" charset="-128"/>
                <a:ea typeface="HGP創英角ｺﾞｼｯｸUB" pitchFamily="50" charset="-128"/>
              </a:rPr>
              <a:t>記録・計算係</a:t>
            </a:r>
            <a:r>
              <a:rPr lang="ja-JP" altLang="en-US" sz="2800" dirty="0">
                <a:latin typeface="HGP創英角ｺﾞｼｯｸUB" pitchFamily="50" charset="-128"/>
                <a:ea typeface="HGP創英角ｺﾞｼｯｸUB" pitchFamily="50" charset="-128"/>
              </a:rPr>
              <a:t>　⇒　加入するかどうか、</a:t>
            </a:r>
            <a:endParaRPr lang="en-US" altLang="ja-JP" sz="2800" dirty="0">
              <a:latin typeface="HGP創英角ｺﾞｼｯｸUB" pitchFamily="50" charset="-128"/>
              <a:ea typeface="HGP創英角ｺﾞｼｯｸUB" pitchFamily="50" charset="-128"/>
            </a:endParaRPr>
          </a:p>
          <a:p>
            <a:pPr eaLnBrk="1" fontAlgn="auto" hangingPunct="1">
              <a:spcBef>
                <a:spcPct val="0"/>
              </a:spcBef>
              <a:spcAft>
                <a:spcPts val="0"/>
              </a:spcAft>
              <a:buFontTx/>
              <a:buNone/>
              <a:defRPr/>
            </a:pPr>
            <a:r>
              <a:rPr lang="en-US" altLang="ja-JP" sz="2800" dirty="0">
                <a:solidFill>
                  <a:srgbClr val="FF0000"/>
                </a:solidFill>
                <a:latin typeface="HGP創英角ｺﾞｼｯｸUB" pitchFamily="50" charset="-128"/>
                <a:ea typeface="HGP創英角ｺﾞｼｯｸUB" pitchFamily="50" charset="-128"/>
              </a:rPr>
              <a:t>                          </a:t>
            </a:r>
            <a:r>
              <a:rPr lang="ja-JP" altLang="en-US" sz="2800" dirty="0">
                <a:solidFill>
                  <a:srgbClr val="FF0000"/>
                </a:solidFill>
                <a:latin typeface="HGP創英角ｺﾞｼｯｸUB" pitchFamily="50" charset="-128"/>
                <a:ea typeface="HGP創英角ｺﾞｼｯｸUB" pitchFamily="50" charset="-128"/>
              </a:rPr>
              <a:t>加入の場合は金額</a:t>
            </a:r>
            <a:r>
              <a:rPr lang="ja-JP" altLang="en-US" sz="2800" dirty="0">
                <a:latin typeface="HGP創英角ｺﾞｼｯｸUB" pitchFamily="50" charset="-128"/>
                <a:ea typeface="HGP創英角ｺﾞｼｯｸUB" pitchFamily="50" charset="-128"/>
              </a:rPr>
              <a:t>をシートに書く。</a:t>
            </a:r>
            <a:endParaRPr lang="en-US" altLang="ja-JP" sz="2800" dirty="0">
              <a:latin typeface="HGP創英角ｺﾞｼｯｸUB" pitchFamily="50" charset="-128"/>
              <a:ea typeface="HGP創英角ｺﾞｼｯｸUB" pitchFamily="50" charset="-128"/>
            </a:endParaRPr>
          </a:p>
        </p:txBody>
      </p:sp>
      <p:sp>
        <p:nvSpPr>
          <p:cNvPr id="77828" name="テキスト ボックス 2">
            <a:extLst>
              <a:ext uri="{FF2B5EF4-FFF2-40B4-BE49-F238E27FC236}">
                <a16:creationId xmlns:a16="http://schemas.microsoft.com/office/drawing/2014/main" id="{59995787-E7D6-DEAF-FDDD-66C10938B749}"/>
              </a:ext>
            </a:extLst>
          </p:cNvPr>
          <p:cNvSpPr txBox="1">
            <a:spLocks noChangeArrowheads="1"/>
          </p:cNvSpPr>
          <p:nvPr/>
        </p:nvSpPr>
        <p:spPr bwMode="auto">
          <a:xfrm>
            <a:off x="179388" y="971550"/>
            <a:ext cx="84248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⑤　保険に入るか考える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5" name="角丸四角形 4">
            <a:extLst>
              <a:ext uri="{FF2B5EF4-FFF2-40B4-BE49-F238E27FC236}">
                <a16:creationId xmlns:a16="http://schemas.microsoft.com/office/drawing/2014/main" id="{0FCFED78-A419-4F2C-12F3-9FAFEFABE9ED}"/>
              </a:ext>
            </a:extLst>
          </p:cNvPr>
          <p:cNvSpPr/>
          <p:nvPr/>
        </p:nvSpPr>
        <p:spPr>
          <a:xfrm>
            <a:off x="179388" y="1558925"/>
            <a:ext cx="8718550" cy="2087563"/>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7830" name="テキスト ボックス 12">
            <a:extLst>
              <a:ext uri="{FF2B5EF4-FFF2-40B4-BE49-F238E27FC236}">
                <a16:creationId xmlns:a16="http://schemas.microsoft.com/office/drawing/2014/main" id="{229DED80-B86C-E560-18CC-E04B18BBCB50}"/>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52</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77831" name="テキスト ボックス 8">
            <a:extLst>
              <a:ext uri="{FF2B5EF4-FFF2-40B4-BE49-F238E27FC236}">
                <a16:creationId xmlns:a16="http://schemas.microsoft.com/office/drawing/2014/main" id="{84795AD3-2F63-4522-6D80-596186334AA3}"/>
              </a:ext>
            </a:extLst>
          </p:cNvPr>
          <p:cNvSpPr txBox="1">
            <a:spLocks noChangeArrowheads="1"/>
          </p:cNvSpPr>
          <p:nvPr/>
        </p:nvSpPr>
        <p:spPr bwMode="auto">
          <a:xfrm>
            <a:off x="179388" y="3646488"/>
            <a:ext cx="877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➢保険カードを持っていれば、一部のアクシデントの支出を補てんすることができます。</a:t>
            </a:r>
            <a:endParaRPr lang="en-US" altLang="ja-JP" sz="1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　 ただし、保険カードが使えるアクシデントが起こらない場合は、このカードは破棄されます。</a:t>
            </a:r>
            <a:endParaRPr lang="en-US" altLang="ja-JP" sz="1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1800">
                <a:latin typeface="HGP創英角ｺﾞｼｯｸUB" panose="020B0900000000000000" pitchFamily="50" charset="-128"/>
                <a:ea typeface="HGP創英角ｺﾞｼｯｸUB" panose="020B0900000000000000" pitchFamily="50" charset="-128"/>
              </a:rPr>
              <a:t>➢貯蓄額が保険支出より少なくても（マイナスでも）、保険に入ることはできます。</a:t>
            </a:r>
            <a:endParaRPr lang="en-US" altLang="ja-JP" sz="1800">
              <a:latin typeface="HGP創英角ｺﾞｼｯｸUB" panose="020B0900000000000000" pitchFamily="50" charset="-128"/>
              <a:ea typeface="HGP創英角ｺﾞｼｯｸUB" panose="020B0900000000000000" pitchFamily="50" charset="-128"/>
            </a:endParaRPr>
          </a:p>
        </p:txBody>
      </p:sp>
      <p:pic>
        <p:nvPicPr>
          <p:cNvPr id="77832" name="Picture 5">
            <a:extLst>
              <a:ext uri="{FF2B5EF4-FFF2-40B4-BE49-F238E27FC236}">
                <a16:creationId xmlns:a16="http://schemas.microsoft.com/office/drawing/2014/main" id="{1DA47894-EFD4-06E1-953A-81D3FA3BB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1657350"/>
            <a:ext cx="17653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7833" name="グループ化 8">
            <a:extLst>
              <a:ext uri="{FF2B5EF4-FFF2-40B4-BE49-F238E27FC236}">
                <a16:creationId xmlns:a16="http://schemas.microsoft.com/office/drawing/2014/main" id="{D8B9B870-66DD-D584-6B7B-24175882E419}"/>
              </a:ext>
            </a:extLst>
          </p:cNvPr>
          <p:cNvGrpSpPr>
            <a:grpSpLocks/>
          </p:cNvGrpSpPr>
          <p:nvPr/>
        </p:nvGrpSpPr>
        <p:grpSpPr bwMode="auto">
          <a:xfrm>
            <a:off x="0" y="0"/>
            <a:ext cx="9144000" cy="757238"/>
            <a:chOff x="-406" y="0"/>
            <a:chExt cx="9144406" cy="757412"/>
          </a:xfrm>
        </p:grpSpPr>
        <p:sp>
          <p:nvSpPr>
            <p:cNvPr id="10" name="正方形/長方形 9">
              <a:extLst>
                <a:ext uri="{FF2B5EF4-FFF2-40B4-BE49-F238E27FC236}">
                  <a16:creationId xmlns:a16="http://schemas.microsoft.com/office/drawing/2014/main" id="{EB8323F8-9C8C-00DC-7578-086F52C70F40}"/>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1" name="正方形/長方形 10">
              <a:extLst>
                <a:ext uri="{FF2B5EF4-FFF2-40B4-BE49-F238E27FC236}">
                  <a16:creationId xmlns:a16="http://schemas.microsoft.com/office/drawing/2014/main" id="{E7D2820B-64D9-103F-E4D5-7E635353EB1F}"/>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14" name="角丸四角形 13">
            <a:extLst>
              <a:ext uri="{FF2B5EF4-FFF2-40B4-BE49-F238E27FC236}">
                <a16:creationId xmlns:a16="http://schemas.microsoft.com/office/drawing/2014/main" id="{8973A4AC-C621-A9A1-AA94-38A6B5A40A98}"/>
              </a:ext>
            </a:extLst>
          </p:cNvPr>
          <p:cNvSpPr/>
          <p:nvPr/>
        </p:nvSpPr>
        <p:spPr bwMode="auto">
          <a:xfrm>
            <a:off x="1631950" y="5194300"/>
            <a:ext cx="1512888" cy="400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7835" name="テキスト ボックス 11">
            <a:extLst>
              <a:ext uri="{FF2B5EF4-FFF2-40B4-BE49-F238E27FC236}">
                <a16:creationId xmlns:a16="http://schemas.microsoft.com/office/drawing/2014/main" id="{B3596688-570A-981E-55E5-6A8F974BC89F}"/>
              </a:ext>
            </a:extLst>
          </p:cNvPr>
          <p:cNvSpPr txBox="1">
            <a:spLocks noChangeArrowheads="1"/>
          </p:cNvSpPr>
          <p:nvPr/>
        </p:nvSpPr>
        <p:spPr bwMode="auto">
          <a:xfrm>
            <a:off x="6118225" y="52101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6" name="正方形/長方形 15">
            <a:extLst>
              <a:ext uri="{FF2B5EF4-FFF2-40B4-BE49-F238E27FC236}">
                <a16:creationId xmlns:a16="http://schemas.microsoft.com/office/drawing/2014/main" id="{2D5CABCF-F067-0A5E-8742-6FE1C1C81EF9}"/>
              </a:ext>
            </a:extLst>
          </p:cNvPr>
          <p:cNvSpPr/>
          <p:nvPr/>
        </p:nvSpPr>
        <p:spPr bwMode="white">
          <a:xfrm>
            <a:off x="7545388" y="6067425"/>
            <a:ext cx="914400" cy="311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図 22" descr="スクリーンショット, 空 が含まれている画像&#10;&#10;非常に高い精度で生成された説明">
            <a:extLst>
              <a:ext uri="{FF2B5EF4-FFF2-40B4-BE49-F238E27FC236}">
                <a16:creationId xmlns:a16="http://schemas.microsoft.com/office/drawing/2014/main" id="{07B8B0E4-DC86-4163-E53F-FC71A9124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5738813"/>
            <a:ext cx="8272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テキスト ボックス 5">
            <a:extLst>
              <a:ext uri="{FF2B5EF4-FFF2-40B4-BE49-F238E27FC236}">
                <a16:creationId xmlns:a16="http://schemas.microsoft.com/office/drawing/2014/main" id="{0AAA511C-8B72-1F48-B958-26EE1875D2B9}"/>
              </a:ext>
            </a:extLst>
          </p:cNvPr>
          <p:cNvSpPr txBox="1">
            <a:spLocks noChangeArrowheads="1"/>
          </p:cNvSpPr>
          <p:nvPr/>
        </p:nvSpPr>
        <p:spPr bwMode="auto">
          <a:xfrm>
            <a:off x="179388" y="836613"/>
            <a:ext cx="8713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⑥　</a:t>
            </a:r>
            <a:r>
              <a:rPr lang="en-US" altLang="ja-JP">
                <a:latin typeface="HGP創英角ｺﾞｼｯｸUB" panose="020B0900000000000000" pitchFamily="50" charset="-128"/>
                <a:ea typeface="HGP創英角ｺﾞｼｯｸUB" panose="020B0900000000000000" pitchFamily="50" charset="-128"/>
              </a:rPr>
              <a:t>50</a:t>
            </a:r>
            <a:r>
              <a:rPr lang="ja-JP" altLang="en-US">
                <a:latin typeface="HGP創英角ｺﾞｼｯｸUB" panose="020B0900000000000000" pitchFamily="50" charset="-128"/>
                <a:ea typeface="HGP創英角ｺﾞｼｯｸUB" panose="020B0900000000000000" pitchFamily="50" charset="-128"/>
              </a:rPr>
              <a:t>歳代のイベント＆アクシデント！！</a:t>
            </a:r>
            <a:endParaRPr lang="en-US" altLang="ja-JP">
              <a:latin typeface="HGP創英角ｺﾞｼｯｸUB" panose="020B0900000000000000" pitchFamily="50" charset="-128"/>
              <a:ea typeface="HGP創英角ｺﾞｼｯｸUB" panose="020B0900000000000000" pitchFamily="50" charset="-128"/>
            </a:endParaRPr>
          </a:p>
        </p:txBody>
      </p:sp>
      <p:sp>
        <p:nvSpPr>
          <p:cNvPr id="8" name="角丸四角形 7">
            <a:extLst>
              <a:ext uri="{FF2B5EF4-FFF2-40B4-BE49-F238E27FC236}">
                <a16:creationId xmlns:a16="http://schemas.microsoft.com/office/drawing/2014/main" id="{226F19C4-838E-401A-0823-821170E26715}"/>
              </a:ext>
            </a:extLst>
          </p:cNvPr>
          <p:cNvSpPr/>
          <p:nvPr/>
        </p:nvSpPr>
        <p:spPr>
          <a:xfrm>
            <a:off x="250825" y="1485900"/>
            <a:ext cx="8642350" cy="1927225"/>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8853" name="テキスト ボックス 12">
            <a:extLst>
              <a:ext uri="{FF2B5EF4-FFF2-40B4-BE49-F238E27FC236}">
                <a16:creationId xmlns:a16="http://schemas.microsoft.com/office/drawing/2014/main" id="{9A05F3C7-37E5-5484-CD10-9239A68F9DDB}"/>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53</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78854" name="テキスト ボックス 3">
            <a:extLst>
              <a:ext uri="{FF2B5EF4-FFF2-40B4-BE49-F238E27FC236}">
                <a16:creationId xmlns:a16="http://schemas.microsoft.com/office/drawing/2014/main" id="{9A8B8EF0-DB1B-F772-F6A3-D471FC2C868C}"/>
              </a:ext>
            </a:extLst>
          </p:cNvPr>
          <p:cNvSpPr txBox="1">
            <a:spLocks noChangeArrowheads="1"/>
          </p:cNvSpPr>
          <p:nvPr/>
        </p:nvSpPr>
        <p:spPr bwMode="auto">
          <a:xfrm>
            <a:off x="322263" y="1485900"/>
            <a:ext cx="8642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「イベント＆アクシデントカード」</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シートにイベント・アクシデントの内容、</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収入・支出を書く。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78855" name="テキスト ボックス 8">
            <a:extLst>
              <a:ext uri="{FF2B5EF4-FFF2-40B4-BE49-F238E27FC236}">
                <a16:creationId xmlns:a16="http://schemas.microsoft.com/office/drawing/2014/main" id="{E6F342FD-570C-A8F5-3D95-DB2F71DFA989}"/>
              </a:ext>
            </a:extLst>
          </p:cNvPr>
          <p:cNvSpPr txBox="1">
            <a:spLocks noChangeArrowheads="1"/>
          </p:cNvSpPr>
          <p:nvPr/>
        </p:nvSpPr>
        <p:spPr bwMode="auto">
          <a:xfrm>
            <a:off x="388938" y="3429000"/>
            <a:ext cx="8647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一度引いたイベント＆アクシデントカードは、元に戻さないでください。</a:t>
            </a:r>
            <a:endParaRPr lang="en-US" altLang="ja-JP" sz="2000">
              <a:latin typeface="HGP創英角ｺﾞｼｯｸUB" panose="020B0900000000000000" pitchFamily="50" charset="-128"/>
              <a:ea typeface="HGP創英角ｺﾞｼｯｸUB" panose="020B0900000000000000" pitchFamily="50" charset="-128"/>
            </a:endParaRPr>
          </a:p>
        </p:txBody>
      </p:sp>
      <p:grpSp>
        <p:nvGrpSpPr>
          <p:cNvPr id="78856" name="グループ化 19">
            <a:extLst>
              <a:ext uri="{FF2B5EF4-FFF2-40B4-BE49-F238E27FC236}">
                <a16:creationId xmlns:a16="http://schemas.microsoft.com/office/drawing/2014/main" id="{8CF8CF56-F8BF-8F65-231F-CA6F7C7F9A63}"/>
              </a:ext>
            </a:extLst>
          </p:cNvPr>
          <p:cNvGrpSpPr>
            <a:grpSpLocks/>
          </p:cNvGrpSpPr>
          <p:nvPr/>
        </p:nvGrpSpPr>
        <p:grpSpPr bwMode="auto">
          <a:xfrm>
            <a:off x="0" y="0"/>
            <a:ext cx="9144000" cy="757238"/>
            <a:chOff x="-406" y="0"/>
            <a:chExt cx="9144406" cy="757412"/>
          </a:xfrm>
        </p:grpSpPr>
        <p:sp>
          <p:nvSpPr>
            <p:cNvPr id="21" name="正方形/長方形 20">
              <a:extLst>
                <a:ext uri="{FF2B5EF4-FFF2-40B4-BE49-F238E27FC236}">
                  <a16:creationId xmlns:a16="http://schemas.microsoft.com/office/drawing/2014/main" id="{6281B6FB-AF92-35CE-A35A-05AFCD699B3C}"/>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C8F17B9B-B568-8E0F-B875-99D63F9B1CBB}"/>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78857" name="テキスト ボックス 29">
            <a:extLst>
              <a:ext uri="{FF2B5EF4-FFF2-40B4-BE49-F238E27FC236}">
                <a16:creationId xmlns:a16="http://schemas.microsoft.com/office/drawing/2014/main" id="{981C081B-75F6-FD57-557F-4A9C2BBDE47E}"/>
              </a:ext>
            </a:extLst>
          </p:cNvPr>
          <p:cNvSpPr txBox="1">
            <a:spLocks noChangeArrowheads="1"/>
          </p:cNvSpPr>
          <p:nvPr/>
        </p:nvSpPr>
        <p:spPr bwMode="auto">
          <a:xfrm>
            <a:off x="4843463" y="58261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8858" name="テキスト ボックス 29">
            <a:extLst>
              <a:ext uri="{FF2B5EF4-FFF2-40B4-BE49-F238E27FC236}">
                <a16:creationId xmlns:a16="http://schemas.microsoft.com/office/drawing/2014/main" id="{52543D38-14D9-6F6D-6B0B-6180CC09CFC3}"/>
              </a:ext>
            </a:extLst>
          </p:cNvPr>
          <p:cNvSpPr txBox="1">
            <a:spLocks noChangeArrowheads="1"/>
          </p:cNvSpPr>
          <p:nvPr/>
        </p:nvSpPr>
        <p:spPr bwMode="auto">
          <a:xfrm>
            <a:off x="6523038" y="58388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78859" name="テキスト ボックス 11">
            <a:extLst>
              <a:ext uri="{FF2B5EF4-FFF2-40B4-BE49-F238E27FC236}">
                <a16:creationId xmlns:a16="http://schemas.microsoft.com/office/drawing/2014/main" id="{057D578C-219B-B3EC-A809-A2ABA18320E1}"/>
              </a:ext>
            </a:extLst>
          </p:cNvPr>
          <p:cNvSpPr txBox="1">
            <a:spLocks noChangeArrowheads="1"/>
          </p:cNvSpPr>
          <p:nvPr/>
        </p:nvSpPr>
        <p:spPr bwMode="auto">
          <a:xfrm>
            <a:off x="2922588" y="57578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pic>
        <p:nvPicPr>
          <p:cNvPr id="78860" name="図 23">
            <a:extLst>
              <a:ext uri="{FF2B5EF4-FFF2-40B4-BE49-F238E27FC236}">
                <a16:creationId xmlns:a16="http://schemas.microsoft.com/office/drawing/2014/main" id="{FC54C55F-C557-EF8C-50EB-388916101B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8213" y="4132263"/>
            <a:ext cx="2824162" cy="693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61" name="図 24">
            <a:extLst>
              <a:ext uri="{FF2B5EF4-FFF2-40B4-BE49-F238E27FC236}">
                <a16:creationId xmlns:a16="http://schemas.microsoft.com/office/drawing/2014/main" id="{0AD43889-9B87-0198-1DAF-258F38A21F22}"/>
              </a:ext>
            </a:extLst>
          </p:cNvPr>
          <p:cNvPicPr>
            <a:picLocks noChangeAspect="1"/>
          </p:cNvPicPr>
          <p:nvPr/>
        </p:nvPicPr>
        <p:blipFill>
          <a:blip r:embed="rId5">
            <a:extLst>
              <a:ext uri="{28A0092B-C50C-407E-A947-70E740481C1C}">
                <a14:useLocalDpi xmlns:a14="http://schemas.microsoft.com/office/drawing/2010/main" val="0"/>
              </a:ext>
            </a:extLst>
          </a:blip>
          <a:srcRect b="12206"/>
          <a:stretch>
            <a:fillRect/>
          </a:stretch>
        </p:blipFill>
        <p:spPr bwMode="auto">
          <a:xfrm>
            <a:off x="4759325" y="4919663"/>
            <a:ext cx="2825750" cy="617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図 22">
            <a:extLst>
              <a:ext uri="{FF2B5EF4-FFF2-40B4-BE49-F238E27FC236}">
                <a16:creationId xmlns:a16="http://schemas.microsoft.com/office/drawing/2014/main" id="{6EE4311F-F752-ABC4-212C-3AB7FF7070F5}"/>
              </a:ext>
            </a:extLst>
          </p:cNvPr>
          <p:cNvPicPr>
            <a:picLocks noChangeAspect="1"/>
          </p:cNvPicPr>
          <p:nvPr/>
        </p:nvPicPr>
        <p:blipFill>
          <a:blip r:embed="rId6"/>
          <a:srcRect/>
          <a:stretch>
            <a:fillRect/>
          </a:stretch>
        </p:blipFill>
        <p:spPr bwMode="auto">
          <a:xfrm>
            <a:off x="1014413" y="4783138"/>
            <a:ext cx="3168650" cy="601662"/>
          </a:xfrm>
          <a:prstGeom prst="rect">
            <a:avLst/>
          </a:prstGeom>
          <a:noFill/>
          <a:ln w="9525">
            <a:solidFill>
              <a:schemeClr val="tx1">
                <a:lumMod val="50000"/>
                <a:lumOff val="50000"/>
              </a:schemeClr>
            </a:solidFill>
            <a:miter lim="800000"/>
            <a:headEnd/>
            <a:tailEnd/>
          </a:ln>
        </p:spPr>
      </p:pic>
      <p:cxnSp>
        <p:nvCxnSpPr>
          <p:cNvPr id="27" name="直線矢印コネクタ 26">
            <a:extLst>
              <a:ext uri="{FF2B5EF4-FFF2-40B4-BE49-F238E27FC236}">
                <a16:creationId xmlns:a16="http://schemas.microsoft.com/office/drawing/2014/main" id="{DDEA52AD-30B8-A9B3-A21C-5A44B43B2600}"/>
              </a:ext>
            </a:extLst>
          </p:cNvPr>
          <p:cNvCxnSpPr>
            <a:cxnSpLocks/>
          </p:cNvCxnSpPr>
          <p:nvPr/>
        </p:nvCxnSpPr>
        <p:spPr bwMode="auto">
          <a:xfrm>
            <a:off x="6534150" y="5476875"/>
            <a:ext cx="61913" cy="3444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角丸四角形 12">
            <a:extLst>
              <a:ext uri="{FF2B5EF4-FFF2-40B4-BE49-F238E27FC236}">
                <a16:creationId xmlns:a16="http://schemas.microsoft.com/office/drawing/2014/main" id="{3987A484-ABAB-7880-1CDB-21AAB675A08D}"/>
              </a:ext>
            </a:extLst>
          </p:cNvPr>
          <p:cNvSpPr/>
          <p:nvPr/>
        </p:nvSpPr>
        <p:spPr bwMode="auto">
          <a:xfrm>
            <a:off x="4837113" y="4159250"/>
            <a:ext cx="2663825" cy="12938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0" name="角丸四角形 13">
            <a:extLst>
              <a:ext uri="{FF2B5EF4-FFF2-40B4-BE49-F238E27FC236}">
                <a16:creationId xmlns:a16="http://schemas.microsoft.com/office/drawing/2014/main" id="{B2EFE73F-B3E2-D0A4-1F88-CD3695D8CED5}"/>
              </a:ext>
            </a:extLst>
          </p:cNvPr>
          <p:cNvSpPr/>
          <p:nvPr/>
        </p:nvSpPr>
        <p:spPr bwMode="auto">
          <a:xfrm>
            <a:off x="1079500" y="4764088"/>
            <a:ext cx="3036888" cy="6270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31" name="直線矢印コネクタ 30">
            <a:extLst>
              <a:ext uri="{FF2B5EF4-FFF2-40B4-BE49-F238E27FC236}">
                <a16:creationId xmlns:a16="http://schemas.microsoft.com/office/drawing/2014/main" id="{593CDE03-47DD-CC45-94AB-7050E7A7ABA8}"/>
              </a:ext>
            </a:extLst>
          </p:cNvPr>
          <p:cNvCxnSpPr>
            <a:cxnSpLocks/>
          </p:cNvCxnSpPr>
          <p:nvPr/>
        </p:nvCxnSpPr>
        <p:spPr bwMode="auto">
          <a:xfrm>
            <a:off x="4086225" y="5294313"/>
            <a:ext cx="625475" cy="48736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867" name="テキスト ボックス 15">
            <a:extLst>
              <a:ext uri="{FF2B5EF4-FFF2-40B4-BE49-F238E27FC236}">
                <a16:creationId xmlns:a16="http://schemas.microsoft.com/office/drawing/2014/main" id="{F076C970-3A06-B57A-D0A6-DB1A513B366F}"/>
              </a:ext>
            </a:extLst>
          </p:cNvPr>
          <p:cNvSpPr txBox="1">
            <a:spLocks noChangeArrowheads="1"/>
          </p:cNvSpPr>
          <p:nvPr/>
        </p:nvSpPr>
        <p:spPr bwMode="auto">
          <a:xfrm>
            <a:off x="1014413" y="4467225"/>
            <a:ext cx="2506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HGP創英角ｺﾞｼｯｸUB" panose="020B0900000000000000" pitchFamily="50" charset="-128"/>
                <a:ea typeface="HGP創英角ｺﾞｼｯｸUB" panose="020B0900000000000000" pitchFamily="50" charset="-128"/>
              </a:rPr>
              <a:t>▼イベント収入の金額</a:t>
            </a:r>
          </a:p>
        </p:txBody>
      </p:sp>
      <p:sp>
        <p:nvSpPr>
          <p:cNvPr id="78868" name="テキスト ボックス 16">
            <a:extLst>
              <a:ext uri="{FF2B5EF4-FFF2-40B4-BE49-F238E27FC236}">
                <a16:creationId xmlns:a16="http://schemas.microsoft.com/office/drawing/2014/main" id="{5E5EA8DF-458B-0D12-E2CF-5BCB1180612F}"/>
              </a:ext>
            </a:extLst>
          </p:cNvPr>
          <p:cNvSpPr txBox="1">
            <a:spLocks noChangeArrowheads="1"/>
          </p:cNvSpPr>
          <p:nvPr/>
        </p:nvSpPr>
        <p:spPr bwMode="auto">
          <a:xfrm>
            <a:off x="4675188" y="3836988"/>
            <a:ext cx="324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latin typeface="HGP創英角ｺﾞｼｯｸUB" panose="020B0900000000000000" pitchFamily="50" charset="-128"/>
                <a:ea typeface="HGP創英角ｺﾞｼｯｸUB" panose="020B0900000000000000" pitchFamily="50" charset="-128"/>
              </a:rPr>
              <a:t>▼イベント支出・アクシデント支出の金額</a:t>
            </a:r>
          </a:p>
        </p:txBody>
      </p:sp>
      <p:sp>
        <p:nvSpPr>
          <p:cNvPr id="34" name="正方形/長方形 33">
            <a:extLst>
              <a:ext uri="{FF2B5EF4-FFF2-40B4-BE49-F238E27FC236}">
                <a16:creationId xmlns:a16="http://schemas.microsoft.com/office/drawing/2014/main" id="{80B3D4B8-D393-CD6D-711D-A513DB8F1951}"/>
              </a:ext>
            </a:extLst>
          </p:cNvPr>
          <p:cNvSpPr/>
          <p:nvPr/>
        </p:nvSpPr>
        <p:spPr bwMode="white">
          <a:xfrm>
            <a:off x="7797800" y="6410325"/>
            <a:ext cx="914400" cy="311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図 15" descr="スクリーンショット, 空 が含まれている画像&#10;&#10;非常に高い精度で生成された説明">
            <a:extLst>
              <a:ext uri="{FF2B5EF4-FFF2-40B4-BE49-F238E27FC236}">
                <a16:creationId xmlns:a16="http://schemas.microsoft.com/office/drawing/2014/main" id="{08E9BBF8-5A9B-2EC6-BF4C-A2C5CFE4F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573463"/>
            <a:ext cx="87249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テキスト ボックス 3">
            <a:extLst>
              <a:ext uri="{FF2B5EF4-FFF2-40B4-BE49-F238E27FC236}">
                <a16:creationId xmlns:a16="http://schemas.microsoft.com/office/drawing/2014/main" id="{DBEDD3D8-E23A-169F-6496-D1772D8FC68C}"/>
              </a:ext>
            </a:extLst>
          </p:cNvPr>
          <p:cNvSpPr txBox="1">
            <a:spLocks noChangeArrowheads="1"/>
          </p:cNvSpPr>
          <p:nvPr/>
        </p:nvSpPr>
        <p:spPr bwMode="auto">
          <a:xfrm>
            <a:off x="250825" y="1412875"/>
            <a:ext cx="87153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a:t>
            </a:r>
            <a:r>
              <a:rPr lang="ja-JP" altLang="en-US" sz="2800">
                <a:latin typeface="HGP創英角ｺﾞｼｯｸUB" panose="020B0900000000000000" pitchFamily="50" charset="-128"/>
                <a:ea typeface="HGP創英角ｺﾞｼｯｸUB" panose="020B0900000000000000" pitchFamily="50" charset="-128"/>
              </a:rPr>
              <a:t>（イベント）、</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支出</a:t>
            </a:r>
            <a:r>
              <a:rPr lang="ja-JP" altLang="en-US" sz="2800">
                <a:latin typeface="HGP創英角ｺﾞｼｯｸUB" panose="020B0900000000000000" pitchFamily="50" charset="-128"/>
                <a:ea typeface="HGP創英角ｺﾞｼｯｸUB" panose="020B0900000000000000" pitchFamily="50" charset="-128"/>
              </a:rPr>
              <a:t>（自動車・保険</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・アクシデント）を計算。</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en-US" altLang="ja-JP" sz="2800">
                <a:latin typeface="HGP創英角ｺﾞｼｯｸUB" panose="020B0900000000000000" pitchFamily="50" charset="-128"/>
                <a:ea typeface="HGP創英角ｺﾞｼｯｸUB" panose="020B0900000000000000" pitchFamily="50" charset="-128"/>
              </a:rPr>
              <a:t>50</a:t>
            </a:r>
            <a:r>
              <a:rPr lang="ja-JP" altLang="en-US" sz="2800">
                <a:latin typeface="HGP創英角ｺﾞｼｯｸUB" panose="020B0900000000000000" pitchFamily="50" charset="-128"/>
                <a:ea typeface="HGP創英角ｺﾞｼｯｸUB" panose="020B0900000000000000" pitchFamily="50" charset="-128"/>
              </a:rPr>
              <a:t>歳代までの貯蓄額を書く。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80900" name="テキスト ボックス 2">
            <a:extLst>
              <a:ext uri="{FF2B5EF4-FFF2-40B4-BE49-F238E27FC236}">
                <a16:creationId xmlns:a16="http://schemas.microsoft.com/office/drawing/2014/main" id="{AAA58CA3-E0C3-1FBA-D63E-2E8B622B72C3}"/>
              </a:ext>
            </a:extLst>
          </p:cNvPr>
          <p:cNvSpPr txBox="1">
            <a:spLocks noChangeArrowheads="1"/>
          </p:cNvSpPr>
          <p:nvPr/>
        </p:nvSpPr>
        <p:spPr bwMode="auto">
          <a:xfrm>
            <a:off x="107950" y="836613"/>
            <a:ext cx="8964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⑦　</a:t>
            </a:r>
            <a:r>
              <a:rPr lang="en-US" altLang="ja-JP">
                <a:latin typeface="HGP創英角ｺﾞｼｯｸUB" panose="020B0900000000000000" pitchFamily="50" charset="-128"/>
                <a:ea typeface="HGP創英角ｺﾞｼｯｸUB" panose="020B0900000000000000" pitchFamily="50" charset="-128"/>
              </a:rPr>
              <a:t>50</a:t>
            </a:r>
            <a:r>
              <a:rPr lang="ja-JP" altLang="en-US">
                <a:latin typeface="HGP創英角ｺﾞｼｯｸUB" panose="020B0900000000000000" pitchFamily="50" charset="-128"/>
                <a:ea typeface="HGP創英角ｺﾞｼｯｸUB" panose="020B0900000000000000" pitchFamily="50" charset="-128"/>
              </a:rPr>
              <a:t>歳代までの貯蓄額を計算　</a:t>
            </a:r>
            <a:endParaRPr lang="en-US" altLang="ja-JP">
              <a:latin typeface="HGP創英角ｺﾞｼｯｸUB" panose="020B0900000000000000" pitchFamily="50" charset="-128"/>
              <a:ea typeface="HGP創英角ｺﾞｼｯｸUB" panose="020B0900000000000000" pitchFamily="50" charset="-128"/>
            </a:endParaRPr>
          </a:p>
        </p:txBody>
      </p:sp>
      <p:sp>
        <p:nvSpPr>
          <p:cNvPr id="80901" name="テキスト ボックス 13">
            <a:extLst>
              <a:ext uri="{FF2B5EF4-FFF2-40B4-BE49-F238E27FC236}">
                <a16:creationId xmlns:a16="http://schemas.microsoft.com/office/drawing/2014/main" id="{19E0E4CF-0F68-833C-2712-26A789B9E777}"/>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54</a:t>
            </a:r>
          </a:p>
        </p:txBody>
      </p:sp>
      <p:sp>
        <p:nvSpPr>
          <p:cNvPr id="8" name="角丸四角形 7">
            <a:extLst>
              <a:ext uri="{FF2B5EF4-FFF2-40B4-BE49-F238E27FC236}">
                <a16:creationId xmlns:a16="http://schemas.microsoft.com/office/drawing/2014/main" id="{762FEE71-CA4F-97BA-9077-89A75E3C6FBE}"/>
              </a:ext>
            </a:extLst>
          </p:cNvPr>
          <p:cNvSpPr/>
          <p:nvPr/>
        </p:nvSpPr>
        <p:spPr>
          <a:xfrm>
            <a:off x="179388" y="1449388"/>
            <a:ext cx="8640762" cy="140970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nvGrpSpPr>
          <p:cNvPr id="80903" name="グループ化 12">
            <a:extLst>
              <a:ext uri="{FF2B5EF4-FFF2-40B4-BE49-F238E27FC236}">
                <a16:creationId xmlns:a16="http://schemas.microsoft.com/office/drawing/2014/main" id="{7BBAE378-7104-E8C2-FD0D-55056460A7BB}"/>
              </a:ext>
            </a:extLst>
          </p:cNvPr>
          <p:cNvGrpSpPr>
            <a:grpSpLocks/>
          </p:cNvGrpSpPr>
          <p:nvPr/>
        </p:nvGrpSpPr>
        <p:grpSpPr bwMode="auto">
          <a:xfrm>
            <a:off x="0" y="0"/>
            <a:ext cx="9144000" cy="757238"/>
            <a:chOff x="-406" y="0"/>
            <a:chExt cx="9144406" cy="757412"/>
          </a:xfrm>
        </p:grpSpPr>
        <p:sp>
          <p:nvSpPr>
            <p:cNvPr id="14" name="正方形/長方形 13">
              <a:extLst>
                <a:ext uri="{FF2B5EF4-FFF2-40B4-BE49-F238E27FC236}">
                  <a16:creationId xmlns:a16="http://schemas.microsoft.com/office/drawing/2014/main" id="{F81390C4-75E9-84AE-41C6-7CDD38281D49}"/>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5" name="正方形/長方形 14">
              <a:extLst>
                <a:ext uri="{FF2B5EF4-FFF2-40B4-BE49-F238E27FC236}">
                  <a16:creationId xmlns:a16="http://schemas.microsoft.com/office/drawing/2014/main" id="{89C5F35C-ED23-12A9-D62B-A28B9750BF2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80904" name="テキスト ボックス 29">
            <a:extLst>
              <a:ext uri="{FF2B5EF4-FFF2-40B4-BE49-F238E27FC236}">
                <a16:creationId xmlns:a16="http://schemas.microsoft.com/office/drawing/2014/main" id="{CDB8B8FB-9457-6EAF-F498-07450D9C27B1}"/>
              </a:ext>
            </a:extLst>
          </p:cNvPr>
          <p:cNvSpPr txBox="1">
            <a:spLocks noChangeArrowheads="1"/>
          </p:cNvSpPr>
          <p:nvPr/>
        </p:nvSpPr>
        <p:spPr bwMode="auto">
          <a:xfrm>
            <a:off x="6546850" y="399097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0905" name="テキスト ボックス 29">
            <a:extLst>
              <a:ext uri="{FF2B5EF4-FFF2-40B4-BE49-F238E27FC236}">
                <a16:creationId xmlns:a16="http://schemas.microsoft.com/office/drawing/2014/main" id="{98A014A1-BF7C-CE83-3843-592BA961E79F}"/>
              </a:ext>
            </a:extLst>
          </p:cNvPr>
          <p:cNvSpPr txBox="1">
            <a:spLocks noChangeArrowheads="1"/>
          </p:cNvSpPr>
          <p:nvPr/>
        </p:nvSpPr>
        <p:spPr bwMode="auto">
          <a:xfrm>
            <a:off x="4475163" y="49609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0906" name="テキスト ボックス 29">
            <a:extLst>
              <a:ext uri="{FF2B5EF4-FFF2-40B4-BE49-F238E27FC236}">
                <a16:creationId xmlns:a16="http://schemas.microsoft.com/office/drawing/2014/main" id="{E8B7BBDB-6B2E-2EB1-0464-662FD461EBCC}"/>
              </a:ext>
            </a:extLst>
          </p:cNvPr>
          <p:cNvSpPr txBox="1">
            <a:spLocks noChangeArrowheads="1"/>
          </p:cNvSpPr>
          <p:nvPr/>
        </p:nvSpPr>
        <p:spPr bwMode="auto">
          <a:xfrm>
            <a:off x="4854575" y="398938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0907" name="テキスト ボックス 29">
            <a:extLst>
              <a:ext uri="{FF2B5EF4-FFF2-40B4-BE49-F238E27FC236}">
                <a16:creationId xmlns:a16="http://schemas.microsoft.com/office/drawing/2014/main" id="{550C3404-06F5-B441-D5A8-FB0690CF2009}"/>
              </a:ext>
            </a:extLst>
          </p:cNvPr>
          <p:cNvSpPr txBox="1">
            <a:spLocks noChangeArrowheads="1"/>
          </p:cNvSpPr>
          <p:nvPr/>
        </p:nvSpPr>
        <p:spPr bwMode="auto">
          <a:xfrm>
            <a:off x="4829175" y="360362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0908" name="テキスト ボックス 11">
            <a:extLst>
              <a:ext uri="{FF2B5EF4-FFF2-40B4-BE49-F238E27FC236}">
                <a16:creationId xmlns:a16="http://schemas.microsoft.com/office/drawing/2014/main" id="{CF85DDF8-8A91-0170-50AA-68CD257F6BBC}"/>
              </a:ext>
            </a:extLst>
          </p:cNvPr>
          <p:cNvSpPr txBox="1">
            <a:spLocks noChangeArrowheads="1"/>
          </p:cNvSpPr>
          <p:nvPr/>
        </p:nvSpPr>
        <p:spPr bwMode="auto">
          <a:xfrm>
            <a:off x="3030538" y="35766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テキスト ボックス 13">
            <a:extLst>
              <a:ext uri="{FF2B5EF4-FFF2-40B4-BE49-F238E27FC236}">
                <a16:creationId xmlns:a16="http://schemas.microsoft.com/office/drawing/2014/main" id="{36862526-8740-7764-1F00-0AA2E6097A54}"/>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55</a:t>
            </a:r>
          </a:p>
        </p:txBody>
      </p:sp>
      <p:sp>
        <p:nvSpPr>
          <p:cNvPr id="82947" name="テキスト ボックス 9">
            <a:extLst>
              <a:ext uri="{FF2B5EF4-FFF2-40B4-BE49-F238E27FC236}">
                <a16:creationId xmlns:a16="http://schemas.microsoft.com/office/drawing/2014/main" id="{53740BA5-1B61-E200-7B61-82E3F03091E1}"/>
              </a:ext>
            </a:extLst>
          </p:cNvPr>
          <p:cNvSpPr txBox="1">
            <a:spLocks noChangeArrowheads="1"/>
          </p:cNvSpPr>
          <p:nvPr/>
        </p:nvSpPr>
        <p:spPr bwMode="auto">
          <a:xfrm>
            <a:off x="107950" y="83661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⑧　</a:t>
            </a:r>
            <a:r>
              <a:rPr lang="en-US" altLang="ja-JP">
                <a:latin typeface="HGP創英角ｺﾞｼｯｸUB" panose="020B0900000000000000" pitchFamily="50" charset="-128"/>
                <a:ea typeface="HGP創英角ｺﾞｼｯｸUB" panose="020B0900000000000000" pitchFamily="50" charset="-128"/>
              </a:rPr>
              <a:t>50</a:t>
            </a:r>
            <a:r>
              <a:rPr lang="ja-JP" altLang="en-US">
                <a:latin typeface="HGP創英角ｺﾞｼｯｸUB" panose="020B0900000000000000" pitchFamily="50" charset="-128"/>
                <a:ea typeface="HGP創英角ｺﾞｼｯｸUB" panose="020B0900000000000000" pitchFamily="50" charset="-128"/>
              </a:rPr>
              <a:t>歳代までの思い出ポイント</a:t>
            </a:r>
            <a:endParaRPr lang="en-US" altLang="ja-JP">
              <a:latin typeface="HGP創英角ｺﾞｼｯｸUB" panose="020B0900000000000000" pitchFamily="50" charset="-128"/>
              <a:ea typeface="HGP創英角ｺﾞｼｯｸUB" panose="020B0900000000000000" pitchFamily="50" charset="-128"/>
            </a:endParaRPr>
          </a:p>
        </p:txBody>
      </p:sp>
      <p:sp>
        <p:nvSpPr>
          <p:cNvPr id="9" name="角丸四角形 8">
            <a:extLst>
              <a:ext uri="{FF2B5EF4-FFF2-40B4-BE49-F238E27FC236}">
                <a16:creationId xmlns:a16="http://schemas.microsoft.com/office/drawing/2014/main" id="{C847EFF9-C91E-E934-6012-8E595BC3B34B}"/>
              </a:ext>
            </a:extLst>
          </p:cNvPr>
          <p:cNvSpPr/>
          <p:nvPr/>
        </p:nvSpPr>
        <p:spPr>
          <a:xfrm>
            <a:off x="179388" y="1419225"/>
            <a:ext cx="8713787" cy="3786188"/>
          </a:xfrm>
          <a:prstGeom prst="roundRect">
            <a:avLst>
              <a:gd name="adj" fmla="val 10906"/>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2949" name="テキスト ボックス 3">
            <a:extLst>
              <a:ext uri="{FF2B5EF4-FFF2-40B4-BE49-F238E27FC236}">
                <a16:creationId xmlns:a16="http://schemas.microsoft.com/office/drawing/2014/main" id="{DE64D33F-DF13-55AB-2361-39F22BF9B1F2}"/>
              </a:ext>
            </a:extLst>
          </p:cNvPr>
          <p:cNvSpPr txBox="1">
            <a:spLocks noChangeArrowheads="1"/>
          </p:cNvSpPr>
          <p:nvPr/>
        </p:nvSpPr>
        <p:spPr bwMode="auto">
          <a:xfrm>
            <a:off x="239713" y="1412875"/>
            <a:ext cx="87137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思い出係</a:t>
            </a:r>
            <a:r>
              <a:rPr lang="ja-JP" altLang="en-US" sz="2800">
                <a:latin typeface="HGP創英角ｺﾞｼｯｸUB" panose="020B0900000000000000" pitchFamily="50" charset="-128"/>
                <a:ea typeface="HGP創英角ｺﾞｼｯｸUB" panose="020B0900000000000000" pitchFamily="50" charset="-128"/>
              </a:rPr>
              <a:t>　</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収入・業績・基本生活支出・結婚・子ども・住居・自動</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車・イベント＆アクシデントの</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思い出ポイント</a:t>
            </a:r>
            <a:r>
              <a:rPr lang="ja-JP" altLang="en-US" sz="2800">
                <a:latin typeface="HGP創英角ｺﾞｼｯｸUB" panose="020B0900000000000000" pitchFamily="50" charset="-128"/>
                <a:ea typeface="HGP創英角ｺﾞｼｯｸUB" panose="020B0900000000000000" pitchFamily="50" charset="-128"/>
              </a:rPr>
              <a:t>を、記録・</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800">
                <a:latin typeface="HGP創英角ｺﾞｼｯｸUB" panose="020B0900000000000000" pitchFamily="50" charset="-128"/>
                <a:ea typeface="HGP創英角ｺﾞｼｯｸUB" panose="020B0900000000000000" pitchFamily="50" charset="-128"/>
              </a:rPr>
              <a:t>　　 計算係に伝える。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　　 ★子育ては終了しても家族であることに変わりはないので、</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　 　　 子どもの思い出ポイントは計算に加える。</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思い出ポイント</a:t>
            </a:r>
            <a:r>
              <a:rPr lang="ja-JP" altLang="en-US" sz="2800">
                <a:latin typeface="HGP創英角ｺﾞｼｯｸUB" panose="020B0900000000000000" pitchFamily="50" charset="-128"/>
                <a:ea typeface="HGP創英角ｺﾞｼｯｸUB" panose="020B0900000000000000" pitchFamily="50" charset="-128"/>
              </a:rPr>
              <a:t>をシートに書く。</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en-US" altLang="ja-JP" sz="2800">
                <a:latin typeface="HGP創英角ｺﾞｼｯｸUB" panose="020B0900000000000000" pitchFamily="50" charset="-128"/>
                <a:ea typeface="HGP創英角ｺﾞｼｯｸUB" panose="020B0900000000000000" pitchFamily="50" charset="-128"/>
              </a:rPr>
              <a:t>40</a:t>
            </a:r>
            <a:r>
              <a:rPr lang="ja-JP" altLang="en-US" sz="2800">
                <a:latin typeface="HGP創英角ｺﾞｼｯｸUB" panose="020B0900000000000000" pitchFamily="50" charset="-128"/>
                <a:ea typeface="HGP創英角ｺﾞｼｯｸUB" panose="020B0900000000000000" pitchFamily="50" charset="-128"/>
              </a:rPr>
              <a:t>歳代の思い出ポイントと合算する。　</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82950" name="グループ化 10">
            <a:extLst>
              <a:ext uri="{FF2B5EF4-FFF2-40B4-BE49-F238E27FC236}">
                <a16:creationId xmlns:a16="http://schemas.microsoft.com/office/drawing/2014/main" id="{3AB8C6D1-B71E-6171-C822-591693611CCA}"/>
              </a:ext>
            </a:extLst>
          </p:cNvPr>
          <p:cNvGrpSpPr>
            <a:grpSpLocks/>
          </p:cNvGrpSpPr>
          <p:nvPr/>
        </p:nvGrpSpPr>
        <p:grpSpPr bwMode="auto">
          <a:xfrm>
            <a:off x="0" y="0"/>
            <a:ext cx="9144000" cy="757238"/>
            <a:chOff x="-406" y="0"/>
            <a:chExt cx="9144406" cy="757412"/>
          </a:xfrm>
        </p:grpSpPr>
        <p:sp>
          <p:nvSpPr>
            <p:cNvPr id="12" name="正方形/長方形 11">
              <a:extLst>
                <a:ext uri="{FF2B5EF4-FFF2-40B4-BE49-F238E27FC236}">
                  <a16:creationId xmlns:a16="http://schemas.microsoft.com/office/drawing/2014/main" id="{B947256F-560F-8812-0043-E8AA89872F73}"/>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EE186B2E-1B6C-3E0E-C946-8AE9423F91CF}"/>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82951" name="テキスト ボックス 29">
            <a:extLst>
              <a:ext uri="{FF2B5EF4-FFF2-40B4-BE49-F238E27FC236}">
                <a16:creationId xmlns:a16="http://schemas.microsoft.com/office/drawing/2014/main" id="{B58CA2C9-D1A9-6252-A6FF-795EEAB5045D}"/>
              </a:ext>
            </a:extLst>
          </p:cNvPr>
          <p:cNvSpPr txBox="1">
            <a:spLocks noChangeArrowheads="1"/>
          </p:cNvSpPr>
          <p:nvPr/>
        </p:nvSpPr>
        <p:spPr bwMode="auto">
          <a:xfrm>
            <a:off x="4465638" y="601345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2952" name="テキスト ボックス 29">
            <a:extLst>
              <a:ext uri="{FF2B5EF4-FFF2-40B4-BE49-F238E27FC236}">
                <a16:creationId xmlns:a16="http://schemas.microsoft.com/office/drawing/2014/main" id="{2A580F37-4BA6-5FAF-C431-33E276D9FE13}"/>
              </a:ext>
            </a:extLst>
          </p:cNvPr>
          <p:cNvSpPr txBox="1">
            <a:spLocks noChangeArrowheads="1"/>
          </p:cNvSpPr>
          <p:nvPr/>
        </p:nvSpPr>
        <p:spPr bwMode="auto">
          <a:xfrm>
            <a:off x="7650163" y="6013450"/>
            <a:ext cx="37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2953" name="テキスト ボックス 29">
            <a:extLst>
              <a:ext uri="{FF2B5EF4-FFF2-40B4-BE49-F238E27FC236}">
                <a16:creationId xmlns:a16="http://schemas.microsoft.com/office/drawing/2014/main" id="{9B7ECCE3-8597-B69D-D690-F635EBC9B463}"/>
              </a:ext>
            </a:extLst>
          </p:cNvPr>
          <p:cNvSpPr txBox="1">
            <a:spLocks noChangeArrowheads="1"/>
          </p:cNvSpPr>
          <p:nvPr/>
        </p:nvSpPr>
        <p:spPr bwMode="auto">
          <a:xfrm>
            <a:off x="7650163" y="5384800"/>
            <a:ext cx="37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pic>
        <p:nvPicPr>
          <p:cNvPr id="82954" name="図 13" descr="スクリーンショット, 空 が含まれている画像&#10;&#10;非常に高い精度で生成された説明">
            <a:extLst>
              <a:ext uri="{FF2B5EF4-FFF2-40B4-BE49-F238E27FC236}">
                <a16:creationId xmlns:a16="http://schemas.microsoft.com/office/drawing/2014/main" id="{5635E2A4-4DA1-7DAC-26F3-E5981071B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340350"/>
            <a:ext cx="8064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0432C37A-7FA9-CAC4-F4AF-453B96D90F94}"/>
              </a:ext>
            </a:extLst>
          </p:cNvPr>
          <p:cNvSpPr/>
          <p:nvPr/>
        </p:nvSpPr>
        <p:spPr bwMode="white">
          <a:xfrm>
            <a:off x="4081463" y="5295900"/>
            <a:ext cx="3359150" cy="149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テキスト ボックス 2">
            <a:extLst>
              <a:ext uri="{FF2B5EF4-FFF2-40B4-BE49-F238E27FC236}">
                <a16:creationId xmlns:a16="http://schemas.microsoft.com/office/drawing/2014/main" id="{9BB39DE8-2938-FAAE-D890-859723B48672}"/>
              </a:ext>
            </a:extLst>
          </p:cNvPr>
          <p:cNvSpPr txBox="1">
            <a:spLocks noChangeArrowheads="1"/>
          </p:cNvSpPr>
          <p:nvPr/>
        </p:nvSpPr>
        <p:spPr bwMode="auto">
          <a:xfrm>
            <a:off x="0" y="908050"/>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en-US" altLang="ja-JP" sz="6000" u="sng">
                <a:latin typeface="HGP創英角ｺﾞｼｯｸUB" panose="020B0900000000000000" pitchFamily="50" charset="-128"/>
                <a:ea typeface="HGP創英角ｺﾞｼｯｸUB" panose="020B0900000000000000" pitchFamily="50" charset="-128"/>
              </a:rPr>
              <a:t>60</a:t>
            </a:r>
            <a:r>
              <a:rPr lang="ja-JP" altLang="en-US" sz="6000" u="sng">
                <a:latin typeface="HGP創英角ｺﾞｼｯｸUB" panose="020B0900000000000000" pitchFamily="50" charset="-128"/>
                <a:ea typeface="HGP創英角ｺﾞｼｯｸUB" panose="020B0900000000000000" pitchFamily="50" charset="-128"/>
              </a:rPr>
              <a:t>歳</a:t>
            </a:r>
            <a:endParaRPr lang="en-US" altLang="ja-JP" sz="6000" u="sng">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5400">
                <a:latin typeface="HGP創英角ｺﾞｼｯｸUB" panose="020B0900000000000000" pitchFamily="50" charset="-128"/>
                <a:ea typeface="HGP創英角ｺﾞｼｯｸUB" panose="020B0900000000000000" pitchFamily="50" charset="-128"/>
              </a:rPr>
              <a:t>人生の区切りを迎えます。</a:t>
            </a:r>
            <a:endParaRPr lang="en-US" altLang="ja-JP" sz="5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5400">
                <a:latin typeface="HGP創英角ｺﾞｼｯｸUB" panose="020B0900000000000000" pitchFamily="50" charset="-128"/>
                <a:ea typeface="HGP創英角ｺﾞｼｯｸUB" panose="020B0900000000000000" pitchFamily="50" charset="-128"/>
              </a:rPr>
              <a:t>どのような人生に</a:t>
            </a:r>
            <a:endParaRPr lang="en-US" altLang="ja-JP" sz="54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5400">
                <a:latin typeface="HGP創英角ｺﾞｼｯｸUB" panose="020B0900000000000000" pitchFamily="50" charset="-128"/>
                <a:ea typeface="HGP創英角ｺﾞｼｯｸUB" panose="020B0900000000000000" pitchFamily="50" charset="-128"/>
              </a:rPr>
              <a:t>なるのでしょうか。</a:t>
            </a:r>
            <a:endParaRPr lang="en-US" altLang="ja-JP" sz="5400">
              <a:latin typeface="HGP創英角ｺﾞｼｯｸUB" panose="020B0900000000000000" pitchFamily="50" charset="-128"/>
              <a:ea typeface="HGP創英角ｺﾞｼｯｸUB" panose="020B0900000000000000" pitchFamily="50" charset="-128"/>
            </a:endParaRPr>
          </a:p>
        </p:txBody>
      </p:sp>
      <p:sp>
        <p:nvSpPr>
          <p:cNvPr id="84995" name="テキスト ボックス 7">
            <a:extLst>
              <a:ext uri="{FF2B5EF4-FFF2-40B4-BE49-F238E27FC236}">
                <a16:creationId xmlns:a16="http://schemas.microsoft.com/office/drawing/2014/main" id="{4BF52E09-C9E0-7675-9978-DC57B19E7B18}"/>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56</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84996" name="グループ化 4">
            <a:extLst>
              <a:ext uri="{FF2B5EF4-FFF2-40B4-BE49-F238E27FC236}">
                <a16:creationId xmlns:a16="http://schemas.microsoft.com/office/drawing/2014/main" id="{D81A2CAB-AD77-DD8A-4ABC-11E23D400E97}"/>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013EB4F4-E329-0448-0AFF-CE50F0429EAB}"/>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39E4898C-BEC7-F1FA-3DE7-B7B738CFF966}"/>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テキスト ボックス 2">
            <a:extLst>
              <a:ext uri="{FF2B5EF4-FFF2-40B4-BE49-F238E27FC236}">
                <a16:creationId xmlns:a16="http://schemas.microsoft.com/office/drawing/2014/main" id="{E8089B87-EADC-9719-617B-7D3A987E0BF8}"/>
              </a:ext>
            </a:extLst>
          </p:cNvPr>
          <p:cNvSpPr txBox="1">
            <a:spLocks noChangeArrowheads="1"/>
          </p:cNvSpPr>
          <p:nvPr/>
        </p:nvSpPr>
        <p:spPr bwMode="auto">
          <a:xfrm>
            <a:off x="179388" y="90805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①　退職金が決まる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5" name="角丸四角形 4">
            <a:extLst>
              <a:ext uri="{FF2B5EF4-FFF2-40B4-BE49-F238E27FC236}">
                <a16:creationId xmlns:a16="http://schemas.microsoft.com/office/drawing/2014/main" id="{37383176-4B26-B6AB-426E-E39E211C2E9B}"/>
              </a:ext>
            </a:extLst>
          </p:cNvPr>
          <p:cNvSpPr/>
          <p:nvPr/>
        </p:nvSpPr>
        <p:spPr>
          <a:xfrm>
            <a:off x="179388" y="1555750"/>
            <a:ext cx="8804275" cy="1765300"/>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6020" name="テキスト ボックス 9">
            <a:extLst>
              <a:ext uri="{FF2B5EF4-FFF2-40B4-BE49-F238E27FC236}">
                <a16:creationId xmlns:a16="http://schemas.microsoft.com/office/drawing/2014/main" id="{D662715B-3E86-1197-4708-0F9AE40E4466}"/>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57</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86021" name="テキスト ボックス 3">
            <a:extLst>
              <a:ext uri="{FF2B5EF4-FFF2-40B4-BE49-F238E27FC236}">
                <a16:creationId xmlns:a16="http://schemas.microsoft.com/office/drawing/2014/main" id="{917D1DF8-DDD9-3706-FC05-D035DC9629C9}"/>
              </a:ext>
            </a:extLst>
          </p:cNvPr>
          <p:cNvSpPr txBox="1">
            <a:spLocks noChangeArrowheads="1"/>
          </p:cNvSpPr>
          <p:nvPr/>
        </p:nvSpPr>
        <p:spPr bwMode="auto">
          <a:xfrm>
            <a:off x="250825" y="1643063"/>
            <a:ext cx="8642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退職金があるのは会社員のみです。</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転職をした班は、退職金はありません。</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CC3300"/>
                </a:solidFill>
                <a:latin typeface="HGP創英角ｺﾞｼｯｸUB" panose="020B0900000000000000" pitchFamily="50" charset="-128"/>
                <a:ea typeface="HGP創英角ｺﾞｼｯｸUB" panose="020B0900000000000000" pitchFamily="50" charset="-128"/>
              </a:rPr>
              <a:t>「退職金カード」</a:t>
            </a:r>
            <a:r>
              <a:rPr lang="en-US" altLang="ja-JP" sz="2800">
                <a:latin typeface="HGP創英角ｺﾞｼｯｸUB" panose="020B0900000000000000" pitchFamily="50" charset="-128"/>
                <a:ea typeface="HGP創英角ｺﾞｼｯｸUB" panose="020B0900000000000000" pitchFamily="50" charset="-128"/>
              </a:rPr>
              <a:t>3</a:t>
            </a:r>
            <a:r>
              <a:rPr lang="ja-JP" altLang="en-US" sz="2800">
                <a:latin typeface="HGP創英角ｺﾞｼｯｸUB" panose="020B0900000000000000" pitchFamily="50" charset="-128"/>
                <a:ea typeface="HGP創英角ｺﾞｼｯｸUB" panose="020B0900000000000000" pitchFamily="50" charset="-128"/>
              </a:rPr>
              <a:t>枚から、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r>
              <a:rPr lang="ja-JP" altLang="en-US" sz="2800">
                <a:solidFill>
                  <a:srgbClr val="000000"/>
                </a:solidFill>
                <a:latin typeface="HGP創英角ｺﾞｼｯｸUB" panose="020B0900000000000000" pitchFamily="50" charset="-128"/>
                <a:ea typeface="HGP創英角ｺﾞｼｯｸUB" panose="020B0900000000000000" pitchFamily="50" charset="-128"/>
              </a:rPr>
              <a:t>　　</a:t>
            </a:r>
            <a:endParaRPr lang="en-US" altLang="ja-JP" sz="1200">
              <a:latin typeface="HGP創英角ｺﾞｼｯｸUB" panose="020B0900000000000000" pitchFamily="50" charset="-128"/>
              <a:ea typeface="HGP創英角ｺﾞｼｯｸUB" panose="020B0900000000000000" pitchFamily="50" charset="-128"/>
            </a:endParaRPr>
          </a:p>
        </p:txBody>
      </p:sp>
      <p:grpSp>
        <p:nvGrpSpPr>
          <p:cNvPr id="86022" name="グループ化 9">
            <a:extLst>
              <a:ext uri="{FF2B5EF4-FFF2-40B4-BE49-F238E27FC236}">
                <a16:creationId xmlns:a16="http://schemas.microsoft.com/office/drawing/2014/main" id="{C26F2F6A-005F-BE78-7690-9691769DD263}"/>
              </a:ext>
            </a:extLst>
          </p:cNvPr>
          <p:cNvGrpSpPr>
            <a:grpSpLocks/>
          </p:cNvGrpSpPr>
          <p:nvPr/>
        </p:nvGrpSpPr>
        <p:grpSpPr bwMode="auto">
          <a:xfrm>
            <a:off x="0" y="0"/>
            <a:ext cx="9144000" cy="757238"/>
            <a:chOff x="-406" y="0"/>
            <a:chExt cx="9144406" cy="757412"/>
          </a:xfrm>
        </p:grpSpPr>
        <p:sp>
          <p:nvSpPr>
            <p:cNvPr id="11" name="正方形/長方形 10">
              <a:extLst>
                <a:ext uri="{FF2B5EF4-FFF2-40B4-BE49-F238E27FC236}">
                  <a16:creationId xmlns:a16="http://schemas.microsoft.com/office/drawing/2014/main" id="{C3D65116-2A81-E456-61F6-C3ABE1869F14}"/>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EFFF9B22-A1A3-7B33-F551-DB434DE95CA3}"/>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86023" name="図 2" descr="名刺 が含まれている画像&#10;&#10;高い精度で生成された説明">
            <a:extLst>
              <a:ext uri="{FF2B5EF4-FFF2-40B4-BE49-F238E27FC236}">
                <a16:creationId xmlns:a16="http://schemas.microsoft.com/office/drawing/2014/main" id="{8C72E425-2661-FCFB-E749-544F5E587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3536950"/>
            <a:ext cx="277177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図 5" descr="テキスト, 名刺, スクリーンショット が含まれている画像&#10;&#10;高い精度で生成された説明">
            <a:extLst>
              <a:ext uri="{FF2B5EF4-FFF2-40B4-BE49-F238E27FC236}">
                <a16:creationId xmlns:a16="http://schemas.microsoft.com/office/drawing/2014/main" id="{4FD13482-7998-13FA-92DD-2645C4C19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3536950"/>
            <a:ext cx="2782887"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図 15" descr="テキスト, 名刺, スクリーンショット が含まれている画像&#10;&#10;高い精度で生成された説明">
            <a:extLst>
              <a:ext uri="{FF2B5EF4-FFF2-40B4-BE49-F238E27FC236}">
                <a16:creationId xmlns:a16="http://schemas.microsoft.com/office/drawing/2014/main" id="{FAACB98D-88D6-825F-CA55-F7C4C01B7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538" y="3536950"/>
            <a:ext cx="2782887"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FC68143F-811D-E938-DAC8-25C9DB899F0C}"/>
              </a:ext>
            </a:extLst>
          </p:cNvPr>
          <p:cNvSpPr/>
          <p:nvPr/>
        </p:nvSpPr>
        <p:spPr>
          <a:xfrm>
            <a:off x="179388" y="892175"/>
            <a:ext cx="8804275" cy="1601788"/>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7043" name="テキスト ボックス 9">
            <a:extLst>
              <a:ext uri="{FF2B5EF4-FFF2-40B4-BE49-F238E27FC236}">
                <a16:creationId xmlns:a16="http://schemas.microsoft.com/office/drawing/2014/main" id="{18C52961-45CB-41D1-2FA3-F663C95D0BE4}"/>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58</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87044" name="テキスト ボックス 3">
            <a:extLst>
              <a:ext uri="{FF2B5EF4-FFF2-40B4-BE49-F238E27FC236}">
                <a16:creationId xmlns:a16="http://schemas.microsoft.com/office/drawing/2014/main" id="{4C2FCC0C-524E-5271-D6DE-0FC6CFA1C20C}"/>
              </a:ext>
            </a:extLst>
          </p:cNvPr>
          <p:cNvSpPr txBox="1">
            <a:spLocks noChangeArrowheads="1"/>
          </p:cNvSpPr>
          <p:nvPr/>
        </p:nvSpPr>
        <p:spPr bwMode="auto">
          <a:xfrm>
            <a:off x="341313" y="836613"/>
            <a:ext cx="8642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endParaRPr lang="en-US" altLang="ja-JP" sz="800" u="sng">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u="sng">
                <a:solidFill>
                  <a:srgbClr val="000000"/>
                </a:solidFill>
                <a:latin typeface="HGP創英角ｺﾞｼｯｸUB" panose="020B0900000000000000" pitchFamily="50" charset="-128"/>
                <a:ea typeface="HGP創英角ｺﾞｼｯｸUB" panose="020B0900000000000000" pitchFamily="50" charset="-128"/>
              </a:rPr>
              <a:t>「計算・記録係」</a:t>
            </a:r>
            <a:r>
              <a:rPr lang="ja-JP" altLang="en-US" sz="2800">
                <a:solidFill>
                  <a:srgbClr val="000000"/>
                </a:solidFill>
                <a:latin typeface="HGP創英角ｺﾞｼｯｸUB" panose="020B0900000000000000" pitchFamily="50" charset="-128"/>
                <a:ea typeface="HGP創英角ｺﾞｼｯｸUB" panose="020B0900000000000000" pitchFamily="50" charset="-128"/>
              </a:rPr>
              <a:t>　⇒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退職金を計算</a:t>
            </a:r>
            <a:r>
              <a:rPr lang="ja-JP" altLang="en-US" sz="2800">
                <a:solidFill>
                  <a:srgbClr val="000000"/>
                </a:solidFill>
                <a:latin typeface="HGP創英角ｺﾞｼｯｸUB" panose="020B0900000000000000" pitchFamily="50" charset="-128"/>
                <a:ea typeface="HGP創英角ｺﾞｼｯｸUB" panose="020B0900000000000000" pitchFamily="50" charset="-128"/>
              </a:rPr>
              <a:t>し、シートに書く。</a:t>
            </a:r>
            <a:endParaRPr lang="en-US" altLang="ja-JP" sz="28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endParaRPr lang="en-US" altLang="ja-JP" sz="100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solidFill>
                  <a:srgbClr val="000000"/>
                </a:solidFill>
                <a:latin typeface="HGP創英角ｺﾞｼｯｸUB" panose="020B0900000000000000" pitchFamily="50" charset="-128"/>
                <a:ea typeface="HGP創英角ｺﾞｼｯｸUB" panose="020B0900000000000000" pitchFamily="50" charset="-128"/>
              </a:rPr>
              <a:t>★「</a:t>
            </a:r>
            <a:r>
              <a:rPr lang="en-US" altLang="ja-JP" sz="2400">
                <a:solidFill>
                  <a:srgbClr val="000000"/>
                </a:solidFill>
                <a:latin typeface="HGP創英角ｺﾞｼｯｸUB" panose="020B0900000000000000" pitchFamily="50" charset="-128"/>
                <a:ea typeface="HGP創英角ｺﾞｼｯｸUB" panose="020B0900000000000000" pitchFamily="50" charset="-128"/>
              </a:rPr>
              <a:t>50</a:t>
            </a:r>
            <a:r>
              <a:rPr lang="ja-JP" altLang="en-US" sz="2400">
                <a:solidFill>
                  <a:srgbClr val="000000"/>
                </a:solidFill>
                <a:latin typeface="HGP創英角ｺﾞｼｯｸUB" panose="020B0900000000000000" pitchFamily="50" charset="-128"/>
                <a:ea typeface="HGP創英角ｺﾞｼｯｸUB" panose="020B0900000000000000" pitchFamily="50" charset="-128"/>
              </a:rPr>
              <a:t>歳代の時の年収」とは、</a:t>
            </a:r>
            <a:r>
              <a:rPr lang="ja-JP" altLang="en-US" sz="2400">
                <a:solidFill>
                  <a:srgbClr val="00B050"/>
                </a:solidFill>
                <a:latin typeface="HGP創英角ｺﾞｼｯｸUB" panose="020B0900000000000000" pitchFamily="50" charset="-128"/>
                <a:ea typeface="HGP創英角ｺﾞｼｯｸUB" panose="020B0900000000000000" pitchFamily="50" charset="-128"/>
              </a:rPr>
              <a:t>収入カード</a:t>
            </a:r>
            <a:r>
              <a:rPr lang="ja-JP" altLang="en-US" sz="2400">
                <a:solidFill>
                  <a:srgbClr val="000000"/>
                </a:solidFill>
                <a:latin typeface="HGP創英角ｺﾞｼｯｸUB" panose="020B0900000000000000" pitchFamily="50" charset="-128"/>
                <a:ea typeface="HGP創英角ｺﾞｼｯｸUB" panose="020B0900000000000000" pitchFamily="50" charset="-128"/>
              </a:rPr>
              <a:t>の</a:t>
            </a:r>
            <a:r>
              <a:rPr lang="en-US" altLang="ja-JP" sz="2400">
                <a:solidFill>
                  <a:srgbClr val="000000"/>
                </a:solidFill>
                <a:latin typeface="HGP創英角ｺﾞｼｯｸUB" panose="020B0900000000000000" pitchFamily="50" charset="-128"/>
                <a:ea typeface="HGP創英角ｺﾞｼｯｸUB" panose="020B0900000000000000" pitchFamily="50" charset="-128"/>
              </a:rPr>
              <a:t>50</a:t>
            </a:r>
            <a:r>
              <a:rPr lang="ja-JP" altLang="en-US" sz="2400">
                <a:solidFill>
                  <a:srgbClr val="000000"/>
                </a:solidFill>
                <a:latin typeface="HGP創英角ｺﾞｼｯｸUB" panose="020B0900000000000000" pitchFamily="50" charset="-128"/>
                <a:ea typeface="HGP創英角ｺﾞｼｯｸUB" panose="020B0900000000000000" pitchFamily="50" charset="-128"/>
              </a:rPr>
              <a:t>歳代の年収。</a:t>
            </a: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 typeface="Arial" panose="020B0604020202020204" pitchFamily="34" charset="0"/>
              <a:buNone/>
            </a:pPr>
            <a:r>
              <a:rPr lang="ja-JP" altLang="en-US" sz="2400">
                <a:latin typeface="HGP創英角ｺﾞｼｯｸUB" panose="020B0900000000000000" pitchFamily="50" charset="-128"/>
                <a:ea typeface="HGP創英角ｺﾞｼｯｸUB" panose="020B0900000000000000" pitchFamily="50" charset="-128"/>
              </a:rPr>
              <a:t>★二人とも働いていた場合は、</a:t>
            </a:r>
            <a:r>
              <a:rPr lang="en-US" altLang="ja-JP" sz="2400">
                <a:latin typeface="HGP創英角ｺﾞｼｯｸUB" panose="020B0900000000000000" pitchFamily="50" charset="-128"/>
                <a:ea typeface="HGP創英角ｺﾞｼｯｸUB" panose="020B0900000000000000" pitchFamily="50" charset="-128"/>
              </a:rPr>
              <a:t>1.5</a:t>
            </a:r>
            <a:r>
              <a:rPr lang="ja-JP" altLang="en-US" sz="2400">
                <a:latin typeface="HGP創英角ｺﾞｼｯｸUB" panose="020B0900000000000000" pitchFamily="50" charset="-128"/>
                <a:ea typeface="HGP創英角ｺﾞｼｯｸUB" panose="020B0900000000000000" pitchFamily="50" charset="-128"/>
              </a:rPr>
              <a:t>倍の収入をもとに計算。</a:t>
            </a:r>
          </a:p>
        </p:txBody>
      </p:sp>
      <p:grpSp>
        <p:nvGrpSpPr>
          <p:cNvPr id="87045" name="グループ化 1">
            <a:extLst>
              <a:ext uri="{FF2B5EF4-FFF2-40B4-BE49-F238E27FC236}">
                <a16:creationId xmlns:a16="http://schemas.microsoft.com/office/drawing/2014/main" id="{991E3A53-ADA6-5820-127D-CE2C00E9404C}"/>
              </a:ext>
            </a:extLst>
          </p:cNvPr>
          <p:cNvGrpSpPr>
            <a:grpSpLocks/>
          </p:cNvGrpSpPr>
          <p:nvPr/>
        </p:nvGrpSpPr>
        <p:grpSpPr bwMode="auto">
          <a:xfrm>
            <a:off x="1331913" y="2763838"/>
            <a:ext cx="6781800" cy="3492500"/>
            <a:chOff x="1271588" y="2549624"/>
            <a:chExt cx="6781800" cy="3492500"/>
          </a:xfrm>
        </p:grpSpPr>
        <p:pic>
          <p:nvPicPr>
            <p:cNvPr id="87049" name="図 27" descr="スクリーンショット, 空 が含まれている画像&#10;&#10;非常に高い精度で生成された説明">
              <a:extLst>
                <a:ext uri="{FF2B5EF4-FFF2-40B4-BE49-F238E27FC236}">
                  <a16:creationId xmlns:a16="http://schemas.microsoft.com/office/drawing/2014/main" id="{167723C8-E68D-385E-6714-5A7411788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4319687"/>
              <a:ext cx="67818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5" descr="名刺 が含まれている画像&#10;&#10;高い精度で生成された説明">
              <a:extLst>
                <a:ext uri="{FF2B5EF4-FFF2-40B4-BE49-F238E27FC236}">
                  <a16:creationId xmlns:a16="http://schemas.microsoft.com/office/drawing/2014/main" id="{A0CEAF15-E69B-A490-48D3-1FF911F657A1}"/>
                </a:ext>
              </a:extLst>
            </p:cNvPr>
            <p:cNvPicPr>
              <a:picLocks noChangeAspect="1"/>
            </p:cNvPicPr>
            <p:nvPr/>
          </p:nvPicPr>
          <p:blipFill rotWithShape="1">
            <a:blip r:embed="rId3" cstate="screen"/>
            <a:srcRect/>
            <a:stretch/>
          </p:blipFill>
          <p:spPr>
            <a:xfrm>
              <a:off x="4537075" y="2549624"/>
              <a:ext cx="1589088" cy="1979612"/>
            </a:xfrm>
            <a:prstGeom prst="rect">
              <a:avLst/>
            </a:prstGeom>
            <a:ln w="12700">
              <a:solidFill>
                <a:schemeClr val="tx1">
                  <a:lumMod val="50000"/>
                  <a:lumOff val="50000"/>
                </a:schemeClr>
              </a:solidFill>
            </a:ln>
          </p:spPr>
        </p:pic>
        <p:sp>
          <p:nvSpPr>
            <p:cNvPr id="12" name="角丸四角形 11">
              <a:extLst>
                <a:ext uri="{FF2B5EF4-FFF2-40B4-BE49-F238E27FC236}">
                  <a16:creationId xmlns:a16="http://schemas.microsoft.com/office/drawing/2014/main" id="{63F9A171-880C-D94E-0A1C-EFDAF4916DA0}"/>
                </a:ext>
              </a:extLst>
            </p:cNvPr>
            <p:cNvSpPr/>
            <p:nvPr/>
          </p:nvSpPr>
          <p:spPr bwMode="auto">
            <a:xfrm>
              <a:off x="4598988" y="2751236"/>
              <a:ext cx="1485900" cy="358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3" name="角丸四角形 12">
              <a:extLst>
                <a:ext uri="{FF2B5EF4-FFF2-40B4-BE49-F238E27FC236}">
                  <a16:creationId xmlns:a16="http://schemas.microsoft.com/office/drawing/2014/main" id="{9E151361-93F3-030F-00F2-6E38BB1A0C7E}"/>
                </a:ext>
              </a:extLst>
            </p:cNvPr>
            <p:cNvSpPr/>
            <p:nvPr/>
          </p:nvSpPr>
          <p:spPr bwMode="auto">
            <a:xfrm>
              <a:off x="4598988" y="3933924"/>
              <a:ext cx="1485900" cy="358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pic>
          <p:nvPicPr>
            <p:cNvPr id="14" name="Picture 10">
              <a:extLst>
                <a:ext uri="{FF2B5EF4-FFF2-40B4-BE49-F238E27FC236}">
                  <a16:creationId xmlns:a16="http://schemas.microsoft.com/office/drawing/2014/main" id="{7AC2835A-F8E6-2880-BCA3-231888B682BC}"/>
                </a:ext>
              </a:extLst>
            </p:cNvPr>
            <p:cNvPicPr>
              <a:picLocks noChangeAspect="1" noChangeArrowheads="1"/>
            </p:cNvPicPr>
            <p:nvPr/>
          </p:nvPicPr>
          <p:blipFill rotWithShape="1">
            <a:blip r:embed="rId4"/>
            <a:srcRect/>
            <a:stretch/>
          </p:blipFill>
          <p:spPr bwMode="auto">
            <a:xfrm>
              <a:off x="2695575" y="2609949"/>
              <a:ext cx="1589088" cy="1611312"/>
            </a:xfrm>
            <a:prstGeom prst="rect">
              <a:avLst/>
            </a:prstGeom>
            <a:noFill/>
            <a:ln w="9525">
              <a:solidFill>
                <a:schemeClr val="bg1">
                  <a:lumMod val="50000"/>
                </a:schemeClr>
              </a:solidFill>
              <a:miter lim="800000"/>
              <a:headEnd/>
              <a:tailEnd/>
            </a:ln>
          </p:spPr>
        </p:pic>
        <p:sp>
          <p:nvSpPr>
            <p:cNvPr id="15" name="角丸四角形 14">
              <a:extLst>
                <a:ext uri="{FF2B5EF4-FFF2-40B4-BE49-F238E27FC236}">
                  <a16:creationId xmlns:a16="http://schemas.microsoft.com/office/drawing/2014/main" id="{E294678B-B8C2-4580-BBAF-3FD40643AD94}"/>
                </a:ext>
              </a:extLst>
            </p:cNvPr>
            <p:cNvSpPr/>
            <p:nvPr/>
          </p:nvSpPr>
          <p:spPr bwMode="auto">
            <a:xfrm>
              <a:off x="2855913" y="4022824"/>
              <a:ext cx="1214437"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16" name="直線矢印コネクタ 15">
              <a:extLst>
                <a:ext uri="{FF2B5EF4-FFF2-40B4-BE49-F238E27FC236}">
                  <a16:creationId xmlns:a16="http://schemas.microsoft.com/office/drawing/2014/main" id="{C93EF52C-EC23-02B7-3826-D6EB1F347FFE}"/>
                </a:ext>
              </a:extLst>
            </p:cNvPr>
            <p:cNvCxnSpPr>
              <a:cxnSpLocks/>
            </p:cNvCxnSpPr>
            <p:nvPr/>
          </p:nvCxnSpPr>
          <p:spPr bwMode="auto">
            <a:xfrm flipH="1">
              <a:off x="3592513" y="4175224"/>
              <a:ext cx="279400" cy="86836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EFB96D6-02DE-5988-6656-03C4FD8F2899}"/>
                </a:ext>
              </a:extLst>
            </p:cNvPr>
            <p:cNvCxnSpPr>
              <a:cxnSpLocks/>
            </p:cNvCxnSpPr>
            <p:nvPr/>
          </p:nvCxnSpPr>
          <p:spPr bwMode="auto">
            <a:xfrm flipH="1">
              <a:off x="2484438" y="3110011"/>
              <a:ext cx="2519362" cy="16160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角丸四角形 22">
              <a:extLst>
                <a:ext uri="{FF2B5EF4-FFF2-40B4-BE49-F238E27FC236}">
                  <a16:creationId xmlns:a16="http://schemas.microsoft.com/office/drawing/2014/main" id="{A8154D0B-A24C-DD55-B243-0E178C474204}"/>
                </a:ext>
              </a:extLst>
            </p:cNvPr>
            <p:cNvSpPr/>
            <p:nvPr/>
          </p:nvSpPr>
          <p:spPr bwMode="auto">
            <a:xfrm>
              <a:off x="2038350" y="4721324"/>
              <a:ext cx="1316038" cy="3222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25" name="直線矢印コネクタ 24">
              <a:extLst>
                <a:ext uri="{FF2B5EF4-FFF2-40B4-BE49-F238E27FC236}">
                  <a16:creationId xmlns:a16="http://schemas.microsoft.com/office/drawing/2014/main" id="{663F190C-CFE7-95BF-6BFA-08E1C33F5A94}"/>
                </a:ext>
              </a:extLst>
            </p:cNvPr>
            <p:cNvCxnSpPr>
              <a:cxnSpLocks/>
            </p:cNvCxnSpPr>
            <p:nvPr/>
          </p:nvCxnSpPr>
          <p:spPr bwMode="auto">
            <a:xfrm flipH="1">
              <a:off x="4284663" y="4292699"/>
              <a:ext cx="827087" cy="79216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059" name="テキスト ボックス 29">
              <a:extLst>
                <a:ext uri="{FF2B5EF4-FFF2-40B4-BE49-F238E27FC236}">
                  <a16:creationId xmlns:a16="http://schemas.microsoft.com/office/drawing/2014/main" id="{EFB149CD-362B-4CE5-390F-128B04BF74FB}"/>
                </a:ext>
              </a:extLst>
            </p:cNvPr>
            <p:cNvSpPr txBox="1">
              <a:spLocks noChangeArrowheads="1"/>
            </p:cNvSpPr>
            <p:nvPr/>
          </p:nvSpPr>
          <p:spPr bwMode="auto">
            <a:xfrm>
              <a:off x="2771775" y="4964212"/>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7060" name="テキスト ボックス 29">
              <a:extLst>
                <a:ext uri="{FF2B5EF4-FFF2-40B4-BE49-F238E27FC236}">
                  <a16:creationId xmlns:a16="http://schemas.microsoft.com/office/drawing/2014/main" id="{736300D9-E41B-CAA6-A961-2DABD5836C3D}"/>
                </a:ext>
              </a:extLst>
            </p:cNvPr>
            <p:cNvSpPr txBox="1">
              <a:spLocks noChangeArrowheads="1"/>
            </p:cNvSpPr>
            <p:nvPr/>
          </p:nvSpPr>
          <p:spPr bwMode="auto">
            <a:xfrm>
              <a:off x="3995738" y="4941987"/>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7061" name="テキスト ボックス 29">
              <a:extLst>
                <a:ext uri="{FF2B5EF4-FFF2-40B4-BE49-F238E27FC236}">
                  <a16:creationId xmlns:a16="http://schemas.microsoft.com/office/drawing/2014/main" id="{EA998497-77AE-0B40-E6FA-00276AFF2B55}"/>
                </a:ext>
              </a:extLst>
            </p:cNvPr>
            <p:cNvSpPr txBox="1">
              <a:spLocks noChangeArrowheads="1"/>
            </p:cNvSpPr>
            <p:nvPr/>
          </p:nvSpPr>
          <p:spPr bwMode="auto">
            <a:xfrm>
              <a:off x="5508625" y="4941987"/>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grpSp>
      <p:grpSp>
        <p:nvGrpSpPr>
          <p:cNvPr id="87046" name="グループ化 20">
            <a:extLst>
              <a:ext uri="{FF2B5EF4-FFF2-40B4-BE49-F238E27FC236}">
                <a16:creationId xmlns:a16="http://schemas.microsoft.com/office/drawing/2014/main" id="{23DA2AE0-31A8-EAE0-2A6A-0D4243366F40}"/>
              </a:ext>
            </a:extLst>
          </p:cNvPr>
          <p:cNvGrpSpPr>
            <a:grpSpLocks/>
          </p:cNvGrpSpPr>
          <p:nvPr/>
        </p:nvGrpSpPr>
        <p:grpSpPr bwMode="auto">
          <a:xfrm>
            <a:off x="0" y="0"/>
            <a:ext cx="9144000" cy="757238"/>
            <a:chOff x="-406" y="0"/>
            <a:chExt cx="9144406" cy="757412"/>
          </a:xfrm>
        </p:grpSpPr>
        <p:sp>
          <p:nvSpPr>
            <p:cNvPr id="22" name="正方形/長方形 21">
              <a:extLst>
                <a:ext uri="{FF2B5EF4-FFF2-40B4-BE49-F238E27FC236}">
                  <a16:creationId xmlns:a16="http://schemas.microsoft.com/office/drawing/2014/main" id="{CA81B9B6-6AA2-4539-B276-44C614F36C98}"/>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BB866AA6-93A2-0BD0-B9DC-6FD405A8C036}"/>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テキスト ボックス 2">
            <a:extLst>
              <a:ext uri="{FF2B5EF4-FFF2-40B4-BE49-F238E27FC236}">
                <a16:creationId xmlns:a16="http://schemas.microsoft.com/office/drawing/2014/main" id="{E30D0C1C-0B41-E70B-1A8C-841AEC4D952D}"/>
              </a:ext>
            </a:extLst>
          </p:cNvPr>
          <p:cNvSpPr txBox="1">
            <a:spLocks noChangeArrowheads="1"/>
          </p:cNvSpPr>
          <p:nvPr/>
        </p:nvSpPr>
        <p:spPr bwMode="auto">
          <a:xfrm>
            <a:off x="0" y="1146175"/>
            <a:ext cx="9144000" cy="4278313"/>
          </a:xfrm>
          <a:prstGeom prst="rect">
            <a:avLst/>
          </a:prstGeom>
          <a:noFill/>
          <a:ln>
            <a:noFill/>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auto" hangingPunct="1">
              <a:spcBef>
                <a:spcPct val="0"/>
              </a:spcBef>
              <a:spcAft>
                <a:spcPts val="0"/>
              </a:spcAft>
              <a:buFontTx/>
              <a:buNone/>
              <a:defRPr/>
            </a:pPr>
            <a:r>
              <a:rPr lang="en-US" altLang="ja-JP" sz="6000" u="sng" dirty="0">
                <a:latin typeface="HGP創英角ｺﾞｼｯｸUB" pitchFamily="50" charset="-128"/>
                <a:ea typeface="HGP創英角ｺﾞｼｯｸUB" pitchFamily="50" charset="-128"/>
              </a:rPr>
              <a:t>20</a:t>
            </a:r>
            <a:r>
              <a:rPr lang="ja-JP" altLang="en-US" sz="6000" u="sng" dirty="0">
                <a:latin typeface="HGP創英角ｺﾞｼｯｸUB" pitchFamily="50" charset="-128"/>
                <a:ea typeface="HGP創英角ｺﾞｼｯｸUB" pitchFamily="50" charset="-128"/>
              </a:rPr>
              <a:t>歳代の人生</a:t>
            </a:r>
            <a:endParaRPr lang="en-US" altLang="ja-JP" sz="6000" u="sng"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endParaRPr lang="en-US" altLang="ja-JP" sz="12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en-US" altLang="ja-JP" sz="4400" dirty="0">
                <a:latin typeface="HGP創英角ｺﾞｼｯｸUB" pitchFamily="50" charset="-128"/>
                <a:ea typeface="HGP創英角ｺﾞｼｯｸUB" pitchFamily="50" charset="-128"/>
              </a:rPr>
              <a:t>20</a:t>
            </a:r>
            <a:r>
              <a:rPr lang="ja-JP" altLang="en-US" sz="4400" dirty="0">
                <a:latin typeface="HGP創英角ｺﾞｼｯｸUB" pitchFamily="50" charset="-128"/>
                <a:ea typeface="HGP創英角ｺﾞｼｯｸUB" pitchFamily="50" charset="-128"/>
              </a:rPr>
              <a:t>歳代は、就職をして自立します。</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会社員になって</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a:t>
            </a:r>
            <a:r>
              <a:rPr lang="ja-JP" altLang="en-US" sz="4400" dirty="0">
                <a:solidFill>
                  <a:srgbClr val="00B050"/>
                </a:solidFill>
                <a:latin typeface="HGP創英角ｺﾞｼｯｸUB" pitchFamily="50" charset="-128"/>
                <a:ea typeface="HGP創英角ｺﾞｼｯｸUB" pitchFamily="50" charset="-128"/>
              </a:rPr>
              <a:t>収入</a:t>
            </a:r>
            <a:r>
              <a:rPr lang="ja-JP" altLang="en-US" sz="4400" dirty="0">
                <a:latin typeface="HGP創英角ｺﾞｼｯｸUB" pitchFamily="50" charset="-128"/>
                <a:ea typeface="HGP創英角ｺﾞｼｯｸUB" pitchFamily="50" charset="-128"/>
              </a:rPr>
              <a:t>」「</a:t>
            </a:r>
            <a:r>
              <a:rPr lang="ja-JP" altLang="en-US" sz="4400" dirty="0">
                <a:solidFill>
                  <a:schemeClr val="tx2">
                    <a:lumMod val="60000"/>
                    <a:lumOff val="40000"/>
                  </a:schemeClr>
                </a:solidFill>
                <a:latin typeface="HGP創英角ｺﾞｼｯｸUB" pitchFamily="50" charset="-128"/>
                <a:ea typeface="HGP創英角ｺﾞｼｯｸUB" pitchFamily="50" charset="-128"/>
              </a:rPr>
              <a:t>支出</a:t>
            </a:r>
            <a:r>
              <a:rPr lang="ja-JP" altLang="en-US" sz="4400" dirty="0">
                <a:latin typeface="HGP創英角ｺﾞｼｯｸUB" pitchFamily="50" charset="-128"/>
                <a:ea typeface="HGP創英角ｺﾞｼｯｸUB" pitchFamily="50" charset="-128"/>
              </a:rPr>
              <a:t>」「</a:t>
            </a:r>
            <a:r>
              <a:rPr lang="ja-JP" altLang="en-US" sz="4400" dirty="0">
                <a:solidFill>
                  <a:srgbClr val="7030A0"/>
                </a:solidFill>
                <a:latin typeface="HGP創英角ｺﾞｼｯｸUB" pitchFamily="50" charset="-128"/>
                <a:ea typeface="HGP創英角ｺﾞｼｯｸUB" pitchFamily="50" charset="-128"/>
              </a:rPr>
              <a:t>自動車の購入</a:t>
            </a:r>
            <a:r>
              <a:rPr lang="ja-JP" altLang="en-US" sz="4400" dirty="0">
                <a:latin typeface="HGP創英角ｺﾞｼｯｸUB" pitchFamily="50" charset="-128"/>
                <a:ea typeface="HGP創英角ｺﾞｼｯｸUB" pitchFamily="50" charset="-128"/>
              </a:rPr>
              <a:t>」</a:t>
            </a:r>
            <a:endParaRPr lang="en-US" altLang="ja-JP" sz="4400" dirty="0">
              <a:latin typeface="HGP創英角ｺﾞｼｯｸUB" pitchFamily="50" charset="-128"/>
              <a:ea typeface="HGP創英角ｺﾞｼｯｸUB" pitchFamily="50" charset="-128"/>
            </a:endParaRPr>
          </a:p>
          <a:p>
            <a:pPr algn="ctr" eaLnBrk="1" fontAlgn="auto" hangingPunct="1">
              <a:spcBef>
                <a:spcPct val="0"/>
              </a:spcBef>
              <a:spcAft>
                <a:spcPts val="0"/>
              </a:spcAft>
              <a:buFontTx/>
              <a:buNone/>
              <a:defRPr/>
            </a:pPr>
            <a:r>
              <a:rPr lang="ja-JP" altLang="en-US" sz="4400" dirty="0">
                <a:latin typeface="HGP創英角ｺﾞｼｯｸUB" pitchFamily="50" charset="-128"/>
                <a:ea typeface="HGP創英角ｺﾞｼｯｸUB" pitchFamily="50" charset="-128"/>
              </a:rPr>
              <a:t>を体験していきます。</a:t>
            </a:r>
          </a:p>
        </p:txBody>
      </p:sp>
      <p:sp>
        <p:nvSpPr>
          <p:cNvPr id="9219" name="テキスト ボックス 8">
            <a:extLst>
              <a:ext uri="{FF2B5EF4-FFF2-40B4-BE49-F238E27FC236}">
                <a16:creationId xmlns:a16="http://schemas.microsoft.com/office/drawing/2014/main" id="{FB71DFF6-2D2F-EE70-D95B-FDF27F43797E}"/>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a:t>
            </a:r>
          </a:p>
        </p:txBody>
      </p:sp>
      <p:grpSp>
        <p:nvGrpSpPr>
          <p:cNvPr id="9220" name="グループ化 4">
            <a:extLst>
              <a:ext uri="{FF2B5EF4-FFF2-40B4-BE49-F238E27FC236}">
                <a16:creationId xmlns:a16="http://schemas.microsoft.com/office/drawing/2014/main" id="{B88CDFCF-0163-A4DE-5347-E446AB7A599A}"/>
              </a:ext>
            </a:extLst>
          </p:cNvPr>
          <p:cNvGrpSpPr>
            <a:grpSpLocks/>
          </p:cNvGrpSpPr>
          <p:nvPr/>
        </p:nvGrpSpPr>
        <p:grpSpPr bwMode="auto">
          <a:xfrm>
            <a:off x="0" y="0"/>
            <a:ext cx="9144000" cy="757238"/>
            <a:chOff x="-406" y="0"/>
            <a:chExt cx="9144406" cy="757412"/>
          </a:xfrm>
        </p:grpSpPr>
        <p:sp>
          <p:nvSpPr>
            <p:cNvPr id="6" name="正方形/長方形 5">
              <a:extLst>
                <a:ext uri="{FF2B5EF4-FFF2-40B4-BE49-F238E27FC236}">
                  <a16:creationId xmlns:a16="http://schemas.microsoft.com/office/drawing/2014/main" id="{3A95080E-1B84-93F9-BF5C-32F665EE387D}"/>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a:extLst>
                <a:ext uri="{FF2B5EF4-FFF2-40B4-BE49-F238E27FC236}">
                  <a16:creationId xmlns:a16="http://schemas.microsoft.com/office/drawing/2014/main" id="{28268B97-9E6E-BAFA-FE06-6884B6DF4971}"/>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図 15" descr="スクリーンショット, 空 が含まれている画像&#10;&#10;非常に高い精度で生成された説明">
            <a:extLst>
              <a:ext uri="{FF2B5EF4-FFF2-40B4-BE49-F238E27FC236}">
                <a16:creationId xmlns:a16="http://schemas.microsoft.com/office/drawing/2014/main" id="{ED7314FE-C753-F4B1-3BCD-402898321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4149725"/>
            <a:ext cx="73691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テキスト ボックス 2">
            <a:extLst>
              <a:ext uri="{FF2B5EF4-FFF2-40B4-BE49-F238E27FC236}">
                <a16:creationId xmlns:a16="http://schemas.microsoft.com/office/drawing/2014/main" id="{14EC5C85-88CD-E2C5-5835-520AE84A68C5}"/>
              </a:ext>
            </a:extLst>
          </p:cNvPr>
          <p:cNvSpPr txBox="1">
            <a:spLocks noChangeArrowheads="1"/>
          </p:cNvSpPr>
          <p:nvPr/>
        </p:nvSpPr>
        <p:spPr bwMode="auto">
          <a:xfrm>
            <a:off x="179388" y="836613"/>
            <a:ext cx="8964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②　結果をまとめる（貯蓄額・思い出ポイント）　</a:t>
            </a:r>
            <a:endParaRPr lang="en-US" altLang="ja-JP">
              <a:latin typeface="HGP創英角ｺﾞｼｯｸUB" panose="020B0900000000000000" pitchFamily="50" charset="-128"/>
              <a:ea typeface="HGP創英角ｺﾞｼｯｸUB" panose="020B0900000000000000" pitchFamily="50" charset="-128"/>
            </a:endParaRPr>
          </a:p>
        </p:txBody>
      </p:sp>
      <p:sp>
        <p:nvSpPr>
          <p:cNvPr id="88068" name="テキスト ボックス 13">
            <a:extLst>
              <a:ext uri="{FF2B5EF4-FFF2-40B4-BE49-F238E27FC236}">
                <a16:creationId xmlns:a16="http://schemas.microsoft.com/office/drawing/2014/main" id="{B1033758-EF3B-A3CD-2808-F789B4785D70}"/>
              </a:ext>
            </a:extLst>
          </p:cNvPr>
          <p:cNvSpPr txBox="1">
            <a:spLocks noChangeArrowheads="1"/>
          </p:cNvSpPr>
          <p:nvPr/>
        </p:nvSpPr>
        <p:spPr bwMode="auto">
          <a:xfrm>
            <a:off x="7956550" y="65373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59</a:t>
            </a:r>
          </a:p>
        </p:txBody>
      </p:sp>
      <p:sp>
        <p:nvSpPr>
          <p:cNvPr id="8" name="角丸四角形 7">
            <a:extLst>
              <a:ext uri="{FF2B5EF4-FFF2-40B4-BE49-F238E27FC236}">
                <a16:creationId xmlns:a16="http://schemas.microsoft.com/office/drawing/2014/main" id="{2A1F93BA-4C2D-7DCA-F9B3-F6839A003A22}"/>
              </a:ext>
            </a:extLst>
          </p:cNvPr>
          <p:cNvSpPr/>
          <p:nvPr/>
        </p:nvSpPr>
        <p:spPr>
          <a:xfrm>
            <a:off x="215900" y="1449388"/>
            <a:ext cx="8748713" cy="2195512"/>
          </a:xfrm>
          <a:prstGeom prst="roundRect">
            <a:avLst/>
          </a:prstGeom>
          <a:noFill/>
          <a:ln w="3175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8070" name="テキスト ボックス 3">
            <a:extLst>
              <a:ext uri="{FF2B5EF4-FFF2-40B4-BE49-F238E27FC236}">
                <a16:creationId xmlns:a16="http://schemas.microsoft.com/office/drawing/2014/main" id="{CCD5AD18-321D-D078-D5B5-7ED2F0D606E5}"/>
              </a:ext>
            </a:extLst>
          </p:cNvPr>
          <p:cNvSpPr txBox="1">
            <a:spLocks noChangeArrowheads="1"/>
          </p:cNvSpPr>
          <p:nvPr/>
        </p:nvSpPr>
        <p:spPr bwMode="auto">
          <a:xfrm>
            <a:off x="250825" y="1477963"/>
            <a:ext cx="86423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a:t>
            </a:r>
            <a:r>
              <a:rPr lang="en-US" altLang="ja-JP" sz="2800">
                <a:latin typeface="HGP創英角ｺﾞｼｯｸUB" panose="020B0900000000000000" pitchFamily="50" charset="-128"/>
                <a:ea typeface="HGP創英角ｺﾞｼｯｸUB" panose="020B0900000000000000" pitchFamily="50" charset="-128"/>
              </a:rPr>
              <a:t>60</a:t>
            </a:r>
            <a:r>
              <a:rPr lang="ja-JP" altLang="en-US" sz="2800">
                <a:latin typeface="HGP創英角ｺﾞｼｯｸUB" panose="020B0900000000000000" pitchFamily="50" charset="-128"/>
                <a:ea typeface="HGP創英角ｺﾞｼｯｸUB" panose="020B0900000000000000" pitchFamily="50" charset="-128"/>
              </a:rPr>
              <a:t>歳までの貯蓄額を書く。</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退職金</a:t>
            </a:r>
            <a:r>
              <a:rPr lang="ja-JP" altLang="en-US" sz="2800">
                <a:latin typeface="HGP創英角ｺﾞｼｯｸUB" panose="020B0900000000000000" pitchFamily="50" charset="-128"/>
                <a:ea typeface="HGP創英角ｺﾞｼｯｸUB" panose="020B0900000000000000" pitchFamily="50" charset="-128"/>
              </a:rPr>
              <a:t>に</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50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歳代までの貯蓄額</a:t>
            </a:r>
            <a:r>
              <a:rPr lang="ja-JP" altLang="en-US" sz="2800">
                <a:latin typeface="HGP創英角ｺﾞｼｯｸUB" panose="020B0900000000000000" pitchFamily="50" charset="-128"/>
                <a:ea typeface="HGP創英角ｺﾞｼｯｸUB" panose="020B0900000000000000" pitchFamily="50" charset="-128"/>
              </a:rPr>
              <a:t>を</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合算する。</a:t>
            </a: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思い出ポイントは</a:t>
            </a:r>
            <a:r>
              <a:rPr lang="en-US" altLang="ja-JP" sz="2800">
                <a:latin typeface="HGP創英角ｺﾞｼｯｸUB" panose="020B0900000000000000" pitchFamily="50" charset="-128"/>
                <a:ea typeface="HGP創英角ｺﾞｼｯｸUB" panose="020B0900000000000000" pitchFamily="50" charset="-128"/>
              </a:rPr>
              <a:t>50</a:t>
            </a:r>
            <a:r>
              <a:rPr lang="ja-JP" altLang="en-US" sz="2800">
                <a:latin typeface="HGP創英角ｺﾞｼｯｸUB" panose="020B0900000000000000" pitchFamily="50" charset="-128"/>
                <a:ea typeface="HGP創英角ｺﾞｼｯｸUB" panose="020B0900000000000000" pitchFamily="50" charset="-128"/>
              </a:rPr>
              <a:t>歳代と同じ。　　　　　</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88071" name="テキスト ボックス 29">
            <a:extLst>
              <a:ext uri="{FF2B5EF4-FFF2-40B4-BE49-F238E27FC236}">
                <a16:creationId xmlns:a16="http://schemas.microsoft.com/office/drawing/2014/main" id="{00DCE357-E16F-3A07-9860-52E8F93EEA0E}"/>
              </a:ext>
            </a:extLst>
          </p:cNvPr>
          <p:cNvSpPr txBox="1">
            <a:spLocks noChangeArrowheads="1"/>
          </p:cNvSpPr>
          <p:nvPr/>
        </p:nvSpPr>
        <p:spPr bwMode="auto">
          <a:xfrm>
            <a:off x="2597150" y="48514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8072" name="テキスト ボックス 29">
            <a:extLst>
              <a:ext uri="{FF2B5EF4-FFF2-40B4-BE49-F238E27FC236}">
                <a16:creationId xmlns:a16="http://schemas.microsoft.com/office/drawing/2014/main" id="{85A040B9-4A91-EA97-312D-D1BAFD81644E}"/>
              </a:ext>
            </a:extLst>
          </p:cNvPr>
          <p:cNvSpPr txBox="1">
            <a:spLocks noChangeArrowheads="1"/>
          </p:cNvSpPr>
          <p:nvPr/>
        </p:nvSpPr>
        <p:spPr bwMode="auto">
          <a:xfrm>
            <a:off x="4052888" y="48514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8073" name="テキスト ボックス 29">
            <a:extLst>
              <a:ext uri="{FF2B5EF4-FFF2-40B4-BE49-F238E27FC236}">
                <a16:creationId xmlns:a16="http://schemas.microsoft.com/office/drawing/2014/main" id="{8E29DAAE-9A24-22D1-4201-A772B04D2C09}"/>
              </a:ext>
            </a:extLst>
          </p:cNvPr>
          <p:cNvSpPr txBox="1">
            <a:spLocks noChangeArrowheads="1"/>
          </p:cNvSpPr>
          <p:nvPr/>
        </p:nvSpPr>
        <p:spPr bwMode="auto">
          <a:xfrm>
            <a:off x="2430463" y="5491163"/>
            <a:ext cx="1512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8074" name="テキスト ボックス 29">
            <a:extLst>
              <a:ext uri="{FF2B5EF4-FFF2-40B4-BE49-F238E27FC236}">
                <a16:creationId xmlns:a16="http://schemas.microsoft.com/office/drawing/2014/main" id="{06B4E877-AEA7-9DC5-F1FF-70B5725482B8}"/>
              </a:ext>
            </a:extLst>
          </p:cNvPr>
          <p:cNvSpPr txBox="1">
            <a:spLocks noChangeArrowheads="1"/>
          </p:cNvSpPr>
          <p:nvPr/>
        </p:nvSpPr>
        <p:spPr bwMode="auto">
          <a:xfrm>
            <a:off x="5430838" y="54848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88075" name="テキスト ボックス 29">
            <a:extLst>
              <a:ext uri="{FF2B5EF4-FFF2-40B4-BE49-F238E27FC236}">
                <a16:creationId xmlns:a16="http://schemas.microsoft.com/office/drawing/2014/main" id="{18E03166-F83D-9C15-2D7E-DA84DF412DB3}"/>
              </a:ext>
            </a:extLst>
          </p:cNvPr>
          <p:cNvSpPr txBox="1">
            <a:spLocks noChangeArrowheads="1"/>
          </p:cNvSpPr>
          <p:nvPr/>
        </p:nvSpPr>
        <p:spPr bwMode="auto">
          <a:xfrm>
            <a:off x="5508625" y="48498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grpSp>
        <p:nvGrpSpPr>
          <p:cNvPr id="88076" name="グループ化 12">
            <a:extLst>
              <a:ext uri="{FF2B5EF4-FFF2-40B4-BE49-F238E27FC236}">
                <a16:creationId xmlns:a16="http://schemas.microsoft.com/office/drawing/2014/main" id="{CC94BACF-A700-1E80-AA3C-04149B38D5B9}"/>
              </a:ext>
            </a:extLst>
          </p:cNvPr>
          <p:cNvGrpSpPr>
            <a:grpSpLocks/>
          </p:cNvGrpSpPr>
          <p:nvPr/>
        </p:nvGrpSpPr>
        <p:grpSpPr bwMode="auto">
          <a:xfrm>
            <a:off x="0" y="0"/>
            <a:ext cx="9144000" cy="757238"/>
            <a:chOff x="-406" y="0"/>
            <a:chExt cx="9144406" cy="757412"/>
          </a:xfrm>
        </p:grpSpPr>
        <p:sp>
          <p:nvSpPr>
            <p:cNvPr id="14" name="正方形/長方形 13">
              <a:extLst>
                <a:ext uri="{FF2B5EF4-FFF2-40B4-BE49-F238E27FC236}">
                  <a16:creationId xmlns:a16="http://schemas.microsoft.com/office/drawing/2014/main" id="{879573BD-0DF6-A1DD-6448-BBA9C996C12C}"/>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5" name="正方形/長方形 14">
              <a:extLst>
                <a:ext uri="{FF2B5EF4-FFF2-40B4-BE49-F238E27FC236}">
                  <a16:creationId xmlns:a16="http://schemas.microsoft.com/office/drawing/2014/main" id="{26872A42-A6F6-B72E-C2DB-AC64D11B21CD}"/>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テキスト ボックス 13">
            <a:extLst>
              <a:ext uri="{FF2B5EF4-FFF2-40B4-BE49-F238E27FC236}">
                <a16:creationId xmlns:a16="http://schemas.microsoft.com/office/drawing/2014/main" id="{9597378B-6E87-ACF1-36A6-7C54538E0B25}"/>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60</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90115" name="グループ化 5">
            <a:extLst>
              <a:ext uri="{FF2B5EF4-FFF2-40B4-BE49-F238E27FC236}">
                <a16:creationId xmlns:a16="http://schemas.microsoft.com/office/drawing/2014/main" id="{93C00A9E-4261-D1AB-2E01-F433DACDF0DC}"/>
              </a:ext>
            </a:extLst>
          </p:cNvPr>
          <p:cNvGrpSpPr>
            <a:grpSpLocks/>
          </p:cNvGrpSpPr>
          <p:nvPr/>
        </p:nvGrpSpPr>
        <p:grpSpPr bwMode="auto">
          <a:xfrm>
            <a:off x="0" y="0"/>
            <a:ext cx="9144000" cy="757238"/>
            <a:chOff x="-406" y="0"/>
            <a:chExt cx="9144406" cy="757412"/>
          </a:xfrm>
        </p:grpSpPr>
        <p:sp>
          <p:nvSpPr>
            <p:cNvPr id="7" name="正方形/長方形 6">
              <a:extLst>
                <a:ext uri="{FF2B5EF4-FFF2-40B4-BE49-F238E27FC236}">
                  <a16:creationId xmlns:a16="http://schemas.microsoft.com/office/drawing/2014/main" id="{CC7EE529-D9B1-3A3A-D982-7CE928399ABC}"/>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8" name="正方形/長方形 7">
              <a:extLst>
                <a:ext uri="{FF2B5EF4-FFF2-40B4-BE49-F238E27FC236}">
                  <a16:creationId xmlns:a16="http://schemas.microsoft.com/office/drawing/2014/main" id="{37EE0024-2F85-201C-DAEC-8CB81C0C0489}"/>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90116" name="テキスト ボックス 2">
            <a:extLst>
              <a:ext uri="{FF2B5EF4-FFF2-40B4-BE49-F238E27FC236}">
                <a16:creationId xmlns:a16="http://schemas.microsoft.com/office/drawing/2014/main" id="{A3795FF5-FA03-B40B-0864-FC9308DC4C3E}"/>
              </a:ext>
            </a:extLst>
          </p:cNvPr>
          <p:cNvSpPr txBox="1">
            <a:spLocks noChangeArrowheads="1"/>
          </p:cNvSpPr>
          <p:nvPr/>
        </p:nvSpPr>
        <p:spPr bwMode="auto">
          <a:xfrm>
            <a:off x="265113" y="981075"/>
            <a:ext cx="861218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HGP創英角ｺﾞｼｯｸUB" panose="020B0900000000000000" pitchFamily="50" charset="-128"/>
                <a:ea typeface="HGP創英角ｺﾞｼｯｸUB" panose="020B0900000000000000" pitchFamily="50" charset="-128"/>
              </a:rPr>
              <a:t>≪ </a:t>
            </a:r>
            <a:r>
              <a:rPr lang="en-US" altLang="ja-JP" sz="3600">
                <a:latin typeface="HGP創英角ｺﾞｼｯｸUB" panose="020B0900000000000000" pitchFamily="50" charset="-128"/>
                <a:ea typeface="HGP創英角ｺﾞｼｯｸUB" panose="020B0900000000000000" pitchFamily="50" charset="-128"/>
              </a:rPr>
              <a:t>60</a:t>
            </a:r>
            <a:r>
              <a:rPr lang="ja-JP" altLang="en-US" sz="3600">
                <a:latin typeface="HGP創英角ｺﾞｼｯｸUB" panose="020B0900000000000000" pitchFamily="50" charset="-128"/>
                <a:ea typeface="HGP創英角ｺﾞｼｯｸUB" panose="020B0900000000000000" pitchFamily="50" charset="-128"/>
              </a:rPr>
              <a:t>歳代のまとめ ≫</a:t>
            </a:r>
            <a:endParaRPr lang="en-US" altLang="ja-JP" sz="3600">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3600">
                <a:latin typeface="HGP創英角ｺﾞｼｯｸUB" panose="020B0900000000000000" pitchFamily="50" charset="-128"/>
                <a:ea typeface="HGP創英角ｺﾞｼｯｸUB" panose="020B0900000000000000" pitchFamily="50" charset="-128"/>
              </a:rPr>
              <a:t>班で話し合い、班長は発表してください。</a:t>
            </a:r>
            <a:endParaRPr lang="en-US" altLang="ja-JP" sz="36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●収入と支出、思い出ポイントのバランスは</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とれていたか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ja-JP" altLang="en-US" sz="10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●「生活設計」と「マネープラン」について分かったこと</a:t>
            </a:r>
          </a:p>
          <a:p>
            <a:pPr eaLnBrk="1" hangingPunct="1">
              <a:spcBef>
                <a:spcPct val="0"/>
              </a:spcBef>
              <a:buFontTx/>
              <a:buNone/>
            </a:pPr>
            <a:endParaRPr lang="en-US" altLang="ja-JP" sz="10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0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●ゲーム体験で分かったことを、普段の生活に</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latin typeface="HGP創英角ｺﾞｼｯｸUB" panose="020B0900000000000000" pitchFamily="50" charset="-128"/>
                <a:ea typeface="HGP創英角ｺﾞｼｯｸUB" panose="020B0900000000000000" pitchFamily="50" charset="-128"/>
              </a:rPr>
              <a:t>　　 　どのように生かしていけばよいか</a:t>
            </a:r>
            <a:endParaRPr lang="en-US" altLang="ja-JP" sz="280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3">
            <a:extLst>
              <a:ext uri="{FF2B5EF4-FFF2-40B4-BE49-F238E27FC236}">
                <a16:creationId xmlns:a16="http://schemas.microsoft.com/office/drawing/2014/main" id="{01300841-8B5F-04B9-1BD6-8D0FFA062C3E}"/>
              </a:ext>
            </a:extLst>
          </p:cNvPr>
          <p:cNvSpPr txBox="1">
            <a:spLocks noChangeArrowheads="1"/>
          </p:cNvSpPr>
          <p:nvPr/>
        </p:nvSpPr>
        <p:spPr bwMode="auto">
          <a:xfrm>
            <a:off x="468313" y="1498600"/>
            <a:ext cx="84248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カード係</a:t>
            </a:r>
            <a:r>
              <a:rPr lang="ja-JP" altLang="en-US" sz="2800">
                <a:latin typeface="HGP創英角ｺﾞｼｯｸUB" panose="020B0900000000000000" pitchFamily="50" charset="-128"/>
                <a:ea typeface="HGP創英角ｺﾞｼｯｸUB" panose="020B0900000000000000" pitchFamily="50" charset="-128"/>
              </a:rPr>
              <a:t>　⇒　裏返した</a:t>
            </a:r>
            <a:r>
              <a:rPr lang="ja-JP" altLang="en-US" sz="2800">
                <a:solidFill>
                  <a:srgbClr val="339933"/>
                </a:solidFill>
                <a:latin typeface="HGP創英角ｺﾞｼｯｸUB" panose="020B0900000000000000" pitchFamily="50" charset="-128"/>
                <a:ea typeface="HGP創英角ｺﾞｼｯｸUB" panose="020B0900000000000000" pitchFamily="50" charset="-128"/>
              </a:rPr>
              <a:t>「収入カード」</a:t>
            </a:r>
            <a:r>
              <a:rPr lang="en-US" altLang="ja-JP" sz="2800">
                <a:latin typeface="HGP創英角ｺﾞｼｯｸUB" panose="020B0900000000000000" pitchFamily="50" charset="-128"/>
                <a:ea typeface="HGP創英角ｺﾞｼｯｸUB" panose="020B0900000000000000" pitchFamily="50" charset="-128"/>
              </a:rPr>
              <a:t>3</a:t>
            </a:r>
            <a:r>
              <a:rPr lang="ja-JP" altLang="en-US" sz="2800">
                <a:latin typeface="HGP創英角ｺﾞｼｯｸUB" panose="020B0900000000000000" pitchFamily="50" charset="-128"/>
                <a:ea typeface="HGP創英角ｺﾞｼｯｸUB" panose="020B0900000000000000" pitchFamily="50" charset="-128"/>
              </a:rPr>
              <a:t>枚から、</a:t>
            </a:r>
            <a:r>
              <a:rPr lang="en-US" altLang="ja-JP" sz="2800">
                <a:latin typeface="HGP創英角ｺﾞｼｯｸUB" panose="020B0900000000000000" pitchFamily="50" charset="-128"/>
                <a:ea typeface="HGP創英角ｺﾞｼｯｸUB" panose="020B0900000000000000" pitchFamily="50" charset="-128"/>
              </a:rPr>
              <a:t>1</a:t>
            </a:r>
            <a:r>
              <a:rPr lang="ja-JP" altLang="en-US" sz="2800">
                <a:latin typeface="HGP創英角ｺﾞｼｯｸUB" panose="020B0900000000000000" pitchFamily="50" charset="-128"/>
                <a:ea typeface="HGP創英角ｺﾞｼｯｸUB" panose="020B0900000000000000" pitchFamily="50" charset="-128"/>
              </a:rPr>
              <a:t>枚選ぶ。</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2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カード番号（①②③）</a:t>
            </a:r>
            <a:r>
              <a:rPr lang="ja-JP" altLang="en-US" sz="2800">
                <a:latin typeface="HGP創英角ｺﾞｼｯｸUB" panose="020B0900000000000000" pitchFamily="50" charset="-128"/>
                <a:ea typeface="HGP創英角ｺﾞｼｯｸUB" panose="020B0900000000000000" pitchFamily="50" charset="-128"/>
              </a:rPr>
              <a:t>と</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20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歳代の年収</a:t>
            </a:r>
            <a:r>
              <a:rPr lang="ja-JP" altLang="en-US" sz="2800">
                <a:latin typeface="HGP創英角ｺﾞｼｯｸUB" panose="020B0900000000000000" pitchFamily="50" charset="-128"/>
                <a:ea typeface="HGP創英角ｺﾞｼｯｸUB" panose="020B0900000000000000" pitchFamily="50" charset="-128"/>
              </a:rPr>
              <a:t>を書く。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年収を</a:t>
            </a:r>
            <a:r>
              <a:rPr lang="en-US" altLang="ja-JP" sz="2800">
                <a:solidFill>
                  <a:srgbClr val="FF0000"/>
                </a:solidFill>
                <a:latin typeface="HGP創英角ｺﾞｼｯｸUB" panose="020B0900000000000000" pitchFamily="50" charset="-128"/>
                <a:ea typeface="HGP創英角ｺﾞｼｯｸUB" panose="020B0900000000000000" pitchFamily="50" charset="-128"/>
              </a:rPr>
              <a:t>10</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倍</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en-US" altLang="ja-JP" sz="280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した金額</a:t>
            </a:r>
            <a:r>
              <a:rPr lang="ja-JP" altLang="en-US" sz="2800">
                <a:latin typeface="HGP創英角ｺﾞｼｯｸUB" panose="020B0900000000000000" pitchFamily="50" charset="-128"/>
                <a:ea typeface="HGP創英角ｺﾞｼｯｸUB" panose="020B0900000000000000" pitchFamily="50" charset="-128"/>
              </a:rPr>
              <a:t>を、収入欄に書く。</a:t>
            </a:r>
            <a:endParaRPr lang="en-US" altLang="ja-JP" sz="2800">
              <a:latin typeface="HGP創英角ｺﾞｼｯｸUB" panose="020B0900000000000000" pitchFamily="50" charset="-128"/>
              <a:ea typeface="HGP創英角ｺﾞｼｯｸUB" panose="020B0900000000000000" pitchFamily="50" charset="-128"/>
            </a:endParaRPr>
          </a:p>
        </p:txBody>
      </p:sp>
      <p:sp>
        <p:nvSpPr>
          <p:cNvPr id="2" name="角丸四角形 1">
            <a:extLst>
              <a:ext uri="{FF2B5EF4-FFF2-40B4-BE49-F238E27FC236}">
                <a16:creationId xmlns:a16="http://schemas.microsoft.com/office/drawing/2014/main" id="{644F6950-1F37-2458-C56E-45ADE3E8482C}"/>
              </a:ext>
            </a:extLst>
          </p:cNvPr>
          <p:cNvSpPr/>
          <p:nvPr/>
        </p:nvSpPr>
        <p:spPr>
          <a:xfrm>
            <a:off x="250825" y="1557338"/>
            <a:ext cx="8642350" cy="2159000"/>
          </a:xfrm>
          <a:prstGeom prst="roundRect">
            <a:avLst/>
          </a:prstGeom>
          <a:noFill/>
          <a:ln w="38100">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268" name="テキスト ボックス 2">
            <a:extLst>
              <a:ext uri="{FF2B5EF4-FFF2-40B4-BE49-F238E27FC236}">
                <a16:creationId xmlns:a16="http://schemas.microsoft.com/office/drawing/2014/main" id="{9BFF16F2-1C76-B47F-56A0-D126CFBD81B7}"/>
              </a:ext>
            </a:extLst>
          </p:cNvPr>
          <p:cNvSpPr txBox="1">
            <a:spLocks noChangeArrowheads="1"/>
          </p:cNvSpPr>
          <p:nvPr/>
        </p:nvSpPr>
        <p:spPr bwMode="auto">
          <a:xfrm>
            <a:off x="250825" y="908050"/>
            <a:ext cx="489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①　「収入」が決まる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11269" name="テキスト ボックス 10">
            <a:extLst>
              <a:ext uri="{FF2B5EF4-FFF2-40B4-BE49-F238E27FC236}">
                <a16:creationId xmlns:a16="http://schemas.microsoft.com/office/drawing/2014/main" id="{C9A85E7F-9A17-7103-080C-7BB3B72D793D}"/>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6</a:t>
            </a:r>
            <a:endParaRPr lang="ja-JP" altLang="en-US" sz="1200">
              <a:latin typeface="HGS創英角ｺﾞｼｯｸUB" panose="020B0900000000000000" pitchFamily="50" charset="-128"/>
              <a:ea typeface="HGS創英角ｺﾞｼｯｸUB" panose="020B0900000000000000" pitchFamily="50" charset="-128"/>
            </a:endParaRPr>
          </a:p>
        </p:txBody>
      </p:sp>
      <p:grpSp>
        <p:nvGrpSpPr>
          <p:cNvPr id="11270" name="グループ化 2">
            <a:extLst>
              <a:ext uri="{FF2B5EF4-FFF2-40B4-BE49-F238E27FC236}">
                <a16:creationId xmlns:a16="http://schemas.microsoft.com/office/drawing/2014/main" id="{38D94913-93B9-ACFF-A459-E107EFE3A7F1}"/>
              </a:ext>
            </a:extLst>
          </p:cNvPr>
          <p:cNvGrpSpPr>
            <a:grpSpLocks/>
          </p:cNvGrpSpPr>
          <p:nvPr/>
        </p:nvGrpSpPr>
        <p:grpSpPr bwMode="auto">
          <a:xfrm>
            <a:off x="590550" y="3608388"/>
            <a:ext cx="8053388" cy="3122612"/>
            <a:chOff x="590550" y="3608388"/>
            <a:chExt cx="8053388" cy="3122612"/>
          </a:xfrm>
        </p:grpSpPr>
        <p:pic>
          <p:nvPicPr>
            <p:cNvPr id="11275" name="図 25">
              <a:extLst>
                <a:ext uri="{FF2B5EF4-FFF2-40B4-BE49-F238E27FC236}">
                  <a16:creationId xmlns:a16="http://schemas.microsoft.com/office/drawing/2014/main" id="{BB68DBAC-E134-5D4F-0EE7-AD595A7CD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5021263"/>
              <a:ext cx="71977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図 2">
              <a:extLst>
                <a:ext uri="{FF2B5EF4-FFF2-40B4-BE49-F238E27FC236}">
                  <a16:creationId xmlns:a16="http://schemas.microsoft.com/office/drawing/2014/main" id="{6749D4D0-D53F-89B1-2818-AA8D7AD214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3629025"/>
              <a:ext cx="21621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テキスト ボックス 2">
              <a:extLst>
                <a:ext uri="{FF2B5EF4-FFF2-40B4-BE49-F238E27FC236}">
                  <a16:creationId xmlns:a16="http://schemas.microsoft.com/office/drawing/2014/main" id="{323F0369-F3C4-DB8E-C743-B4B93CD843D5}"/>
                </a:ext>
              </a:extLst>
            </p:cNvPr>
            <p:cNvSpPr txBox="1">
              <a:spLocks noChangeArrowheads="1"/>
            </p:cNvSpPr>
            <p:nvPr/>
          </p:nvSpPr>
          <p:spPr bwMode="auto">
            <a:xfrm>
              <a:off x="2227263" y="55959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5" name="角丸四角形 4">
              <a:extLst>
                <a:ext uri="{FF2B5EF4-FFF2-40B4-BE49-F238E27FC236}">
                  <a16:creationId xmlns:a16="http://schemas.microsoft.com/office/drawing/2014/main" id="{748669B3-9E11-323C-59FE-76C41C203722}"/>
                </a:ext>
              </a:extLst>
            </p:cNvPr>
            <p:cNvSpPr/>
            <p:nvPr/>
          </p:nvSpPr>
          <p:spPr bwMode="auto">
            <a:xfrm>
              <a:off x="1263650" y="5392738"/>
              <a:ext cx="909638" cy="2873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279" name="テキスト ボックス 2">
              <a:extLst>
                <a:ext uri="{FF2B5EF4-FFF2-40B4-BE49-F238E27FC236}">
                  <a16:creationId xmlns:a16="http://schemas.microsoft.com/office/drawing/2014/main" id="{1AC63923-031B-5E3C-7AB1-B1D817C80A24}"/>
                </a:ext>
              </a:extLst>
            </p:cNvPr>
            <p:cNvSpPr txBox="1">
              <a:spLocks noChangeArrowheads="1"/>
            </p:cNvSpPr>
            <p:nvPr/>
          </p:nvSpPr>
          <p:spPr bwMode="auto">
            <a:xfrm>
              <a:off x="3959225" y="56165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4" name="角丸四角形 3">
              <a:extLst>
                <a:ext uri="{FF2B5EF4-FFF2-40B4-BE49-F238E27FC236}">
                  <a16:creationId xmlns:a16="http://schemas.microsoft.com/office/drawing/2014/main" id="{1CE4D1CD-ABB5-3A2B-A515-7655F8ACFD54}"/>
                </a:ext>
              </a:extLst>
            </p:cNvPr>
            <p:cNvSpPr/>
            <p:nvPr/>
          </p:nvSpPr>
          <p:spPr bwMode="auto">
            <a:xfrm>
              <a:off x="6811963" y="4872038"/>
              <a:ext cx="1493837" cy="28575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cxnSp>
          <p:nvCxnSpPr>
            <p:cNvPr id="6" name="直線矢印コネクタ 5">
              <a:extLst>
                <a:ext uri="{FF2B5EF4-FFF2-40B4-BE49-F238E27FC236}">
                  <a16:creationId xmlns:a16="http://schemas.microsoft.com/office/drawing/2014/main" id="{C364A22D-6D3B-19F5-52F4-BF7DBCA29A7D}"/>
                </a:ext>
              </a:extLst>
            </p:cNvPr>
            <p:cNvCxnSpPr>
              <a:cxnSpLocks/>
              <a:stCxn id="4" idx="1"/>
            </p:cNvCxnSpPr>
            <p:nvPr/>
          </p:nvCxnSpPr>
          <p:spPr bwMode="auto">
            <a:xfrm flipH="1">
              <a:off x="3081338" y="5014913"/>
              <a:ext cx="3730625" cy="606425"/>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9CADA87-99C4-577A-F500-70FC9A3261C2}"/>
                </a:ext>
              </a:extLst>
            </p:cNvPr>
            <p:cNvCxnSpPr>
              <a:cxnSpLocks/>
            </p:cNvCxnSpPr>
            <p:nvPr/>
          </p:nvCxnSpPr>
          <p:spPr bwMode="auto">
            <a:xfrm flipH="1">
              <a:off x="2173288" y="3933825"/>
              <a:ext cx="4649787" cy="144303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5" name="角丸四角形 14">
              <a:extLst>
                <a:ext uri="{FF2B5EF4-FFF2-40B4-BE49-F238E27FC236}">
                  <a16:creationId xmlns:a16="http://schemas.microsoft.com/office/drawing/2014/main" id="{6B608C1D-CC67-167A-9132-9FCB2CAEA5D2}"/>
                </a:ext>
              </a:extLst>
            </p:cNvPr>
            <p:cNvSpPr/>
            <p:nvPr/>
          </p:nvSpPr>
          <p:spPr bwMode="auto">
            <a:xfrm>
              <a:off x="6823075" y="3608388"/>
              <a:ext cx="747713" cy="43338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0" name="フリーフォーム 19">
              <a:extLst>
                <a:ext uri="{FF2B5EF4-FFF2-40B4-BE49-F238E27FC236}">
                  <a16:creationId xmlns:a16="http://schemas.microsoft.com/office/drawing/2014/main" id="{B029EA70-7BE3-714A-FFE3-267DF11A69FB}"/>
                </a:ext>
              </a:extLst>
            </p:cNvPr>
            <p:cNvSpPr/>
            <p:nvPr/>
          </p:nvSpPr>
          <p:spPr bwMode="auto">
            <a:xfrm>
              <a:off x="2770188" y="6046788"/>
              <a:ext cx="1819275" cy="522287"/>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4" name="角丸四角形 23">
              <a:extLst>
                <a:ext uri="{FF2B5EF4-FFF2-40B4-BE49-F238E27FC236}">
                  <a16:creationId xmlns:a16="http://schemas.microsoft.com/office/drawing/2014/main" id="{D45268C9-84BE-86B0-D056-4D907948748E}"/>
                </a:ext>
              </a:extLst>
            </p:cNvPr>
            <p:cNvSpPr/>
            <p:nvPr/>
          </p:nvSpPr>
          <p:spPr bwMode="auto">
            <a:xfrm>
              <a:off x="3154363" y="6353175"/>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22" name="直線コネクタ 21">
              <a:extLst>
                <a:ext uri="{FF2B5EF4-FFF2-40B4-BE49-F238E27FC236}">
                  <a16:creationId xmlns:a16="http://schemas.microsoft.com/office/drawing/2014/main" id="{571288A8-1B4A-C917-379D-744C6C8155F1}"/>
                </a:ext>
              </a:extLst>
            </p:cNvPr>
            <p:cNvCxnSpPr/>
            <p:nvPr/>
          </p:nvCxnSpPr>
          <p:spPr bwMode="auto">
            <a:xfrm>
              <a:off x="2351088" y="6002338"/>
              <a:ext cx="80327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25C4FFD1-BFD7-11ED-2BCA-B4AD18825AA9}"/>
                </a:ext>
              </a:extLst>
            </p:cNvPr>
            <p:cNvCxnSpPr/>
            <p:nvPr/>
          </p:nvCxnSpPr>
          <p:spPr bwMode="auto">
            <a:xfrm>
              <a:off x="4046538" y="6002338"/>
              <a:ext cx="1001712"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1271" name="グループ化 26">
            <a:extLst>
              <a:ext uri="{FF2B5EF4-FFF2-40B4-BE49-F238E27FC236}">
                <a16:creationId xmlns:a16="http://schemas.microsoft.com/office/drawing/2014/main" id="{56E58E71-8307-C338-E50F-C6121E547481}"/>
              </a:ext>
            </a:extLst>
          </p:cNvPr>
          <p:cNvGrpSpPr>
            <a:grpSpLocks/>
          </p:cNvGrpSpPr>
          <p:nvPr/>
        </p:nvGrpSpPr>
        <p:grpSpPr bwMode="auto">
          <a:xfrm>
            <a:off x="0" y="0"/>
            <a:ext cx="9144000" cy="757238"/>
            <a:chOff x="-406" y="0"/>
            <a:chExt cx="9144406" cy="757412"/>
          </a:xfrm>
        </p:grpSpPr>
        <p:sp>
          <p:nvSpPr>
            <p:cNvPr id="38" name="正方形/長方形 37">
              <a:extLst>
                <a:ext uri="{FF2B5EF4-FFF2-40B4-BE49-F238E27FC236}">
                  <a16:creationId xmlns:a16="http://schemas.microsoft.com/office/drawing/2014/main" id="{9F28E6A1-B651-98E0-4271-4F48C24CA801}"/>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39" name="正方形/長方形 38">
              <a:extLst>
                <a:ext uri="{FF2B5EF4-FFF2-40B4-BE49-F238E27FC236}">
                  <a16:creationId xmlns:a16="http://schemas.microsoft.com/office/drawing/2014/main" id="{23532647-0C17-44A0-4FF2-4B00B323E36F}"/>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sp>
        <p:nvSpPr>
          <p:cNvPr id="11272" name="テキスト ボックス 8">
            <a:extLst>
              <a:ext uri="{FF2B5EF4-FFF2-40B4-BE49-F238E27FC236}">
                <a16:creationId xmlns:a16="http://schemas.microsoft.com/office/drawing/2014/main" id="{537ED881-2EEF-B8CC-AA87-A774DCBD6EAF}"/>
              </a:ext>
            </a:extLst>
          </p:cNvPr>
          <p:cNvSpPr txBox="1">
            <a:spLocks noChangeArrowheads="1"/>
          </p:cNvSpPr>
          <p:nvPr/>
        </p:nvSpPr>
        <p:spPr bwMode="auto">
          <a:xfrm>
            <a:off x="325438" y="3749675"/>
            <a:ext cx="820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2000">
                <a:latin typeface="HGP創英角ｺﾞｼｯｸUB" panose="020B0900000000000000" pitchFamily="50" charset="-128"/>
                <a:ea typeface="HGP創英角ｺﾞｼｯｸUB" panose="020B0900000000000000" pitchFamily="50" charset="-128"/>
              </a:rPr>
              <a:t>　一度引いた収入カードは、元に戻さないでください。　　　</a:t>
            </a:r>
            <a:endParaRPr lang="en-US" altLang="ja-JP" sz="200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0">
            <a:extLst>
              <a:ext uri="{FF2B5EF4-FFF2-40B4-BE49-F238E27FC236}">
                <a16:creationId xmlns:a16="http://schemas.microsoft.com/office/drawing/2014/main" id="{1460D404-B1DA-00D3-AFE7-B933D4A3A690}"/>
              </a:ext>
            </a:extLst>
          </p:cNvPr>
          <p:cNvSpPr txBox="1">
            <a:spLocks noChangeArrowheads="1"/>
          </p:cNvSpPr>
          <p:nvPr/>
        </p:nvSpPr>
        <p:spPr bwMode="auto">
          <a:xfrm>
            <a:off x="7956550" y="6524625"/>
            <a:ext cx="1116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7</a:t>
            </a: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13315" name="テキスト ボックス 4">
            <a:extLst>
              <a:ext uri="{FF2B5EF4-FFF2-40B4-BE49-F238E27FC236}">
                <a16:creationId xmlns:a16="http://schemas.microsoft.com/office/drawing/2014/main" id="{EE463A98-DE7F-A720-6F98-761BC73B5C24}"/>
              </a:ext>
            </a:extLst>
          </p:cNvPr>
          <p:cNvSpPr txBox="1">
            <a:spLocks noChangeArrowheads="1"/>
          </p:cNvSpPr>
          <p:nvPr/>
        </p:nvSpPr>
        <p:spPr bwMode="auto">
          <a:xfrm>
            <a:off x="0" y="83661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非消費支出：自分では使えないお金 </a:t>
            </a:r>
            <a:r>
              <a:rPr lang="ja-JP" altLang="en-US" sz="2800" u="sng">
                <a:latin typeface="HGP創英角ｺﾞｼｯｸUB" panose="020B0900000000000000" pitchFamily="50" charset="-128"/>
                <a:ea typeface="HGP創英角ｺﾞｼｯｸUB" panose="020B0900000000000000" pitchFamily="50" charset="-128"/>
              </a:rPr>
              <a:t>（資料集</a:t>
            </a:r>
            <a:r>
              <a:rPr lang="en-US" altLang="ja-JP" sz="2800" u="sng">
                <a:latin typeface="HGP創英角ｺﾞｼｯｸUB" panose="020B0900000000000000" pitchFamily="50" charset="-128"/>
                <a:ea typeface="HGP創英角ｺﾞｼｯｸUB" panose="020B0900000000000000" pitchFamily="50" charset="-128"/>
              </a:rPr>
              <a:t>p1</a:t>
            </a:r>
            <a:r>
              <a:rPr lang="ja-JP" altLang="en-US" sz="2800" u="sng">
                <a:latin typeface="HGP創英角ｺﾞｼｯｸUB" panose="020B0900000000000000" pitchFamily="50" charset="-128"/>
                <a:ea typeface="HGP創英角ｺﾞｼｯｸUB" panose="020B0900000000000000" pitchFamily="50" charset="-128"/>
              </a:rPr>
              <a:t>）</a:t>
            </a:r>
            <a:endParaRPr lang="en-US" altLang="ja-JP" sz="2800" u="sng">
              <a:latin typeface="HGP創英角ｺﾞｼｯｸUB" panose="020B0900000000000000" pitchFamily="50" charset="-128"/>
              <a:ea typeface="HGP創英角ｺﾞｼｯｸUB" panose="020B0900000000000000" pitchFamily="50" charset="-128"/>
            </a:endParaRPr>
          </a:p>
        </p:txBody>
      </p:sp>
      <p:grpSp>
        <p:nvGrpSpPr>
          <p:cNvPr id="13316" name="グループ化 8">
            <a:extLst>
              <a:ext uri="{FF2B5EF4-FFF2-40B4-BE49-F238E27FC236}">
                <a16:creationId xmlns:a16="http://schemas.microsoft.com/office/drawing/2014/main" id="{20C59EF3-42B3-BCAB-BB1E-D0DA49E428AF}"/>
              </a:ext>
            </a:extLst>
          </p:cNvPr>
          <p:cNvGrpSpPr>
            <a:grpSpLocks/>
          </p:cNvGrpSpPr>
          <p:nvPr/>
        </p:nvGrpSpPr>
        <p:grpSpPr bwMode="auto">
          <a:xfrm>
            <a:off x="0" y="0"/>
            <a:ext cx="9144000" cy="757238"/>
            <a:chOff x="-406" y="0"/>
            <a:chExt cx="9144406" cy="757412"/>
          </a:xfrm>
        </p:grpSpPr>
        <p:sp>
          <p:nvSpPr>
            <p:cNvPr id="10" name="正方形/長方形 9">
              <a:extLst>
                <a:ext uri="{FF2B5EF4-FFF2-40B4-BE49-F238E27FC236}">
                  <a16:creationId xmlns:a16="http://schemas.microsoft.com/office/drawing/2014/main" id="{92DCFCDF-BD16-D297-9370-2003A9A3978A}"/>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1" name="正方形/長方形 10">
              <a:extLst>
                <a:ext uri="{FF2B5EF4-FFF2-40B4-BE49-F238E27FC236}">
                  <a16:creationId xmlns:a16="http://schemas.microsoft.com/office/drawing/2014/main" id="{01E95A6F-3696-C225-B73F-9A6EB39BB86B}"/>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13317" name="図 2" descr="テーブル&#10;&#10;自動的に生成された説明">
            <a:extLst>
              <a:ext uri="{FF2B5EF4-FFF2-40B4-BE49-F238E27FC236}">
                <a16:creationId xmlns:a16="http://schemas.microsoft.com/office/drawing/2014/main" id="{D1A91275-8DBF-EABA-0CF3-82CCAD5C2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103563"/>
            <a:ext cx="67992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7">
            <a:extLst>
              <a:ext uri="{FF2B5EF4-FFF2-40B4-BE49-F238E27FC236}">
                <a16:creationId xmlns:a16="http://schemas.microsoft.com/office/drawing/2014/main" id="{9CA67DE6-87AD-DA3B-7F0A-8102B5642DBD}"/>
              </a:ext>
            </a:extLst>
          </p:cNvPr>
          <p:cNvSpPr/>
          <p:nvPr/>
        </p:nvSpPr>
        <p:spPr>
          <a:xfrm>
            <a:off x="1854200" y="4913313"/>
            <a:ext cx="5256213" cy="935037"/>
          </a:xfrm>
          <a:prstGeom prst="roundRect">
            <a:avLst>
              <a:gd name="adj" fmla="val 1014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3319" name="テキスト ボックス 3">
            <a:extLst>
              <a:ext uri="{FF2B5EF4-FFF2-40B4-BE49-F238E27FC236}">
                <a16:creationId xmlns:a16="http://schemas.microsoft.com/office/drawing/2014/main" id="{345A1FB7-9017-8896-98E3-4CE2613D956B}"/>
              </a:ext>
            </a:extLst>
          </p:cNvPr>
          <p:cNvSpPr txBox="1">
            <a:spLocks noChangeArrowheads="1"/>
          </p:cNvSpPr>
          <p:nvPr/>
        </p:nvSpPr>
        <p:spPr bwMode="auto">
          <a:xfrm>
            <a:off x="250825" y="1590675"/>
            <a:ext cx="87137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　</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税金</a:t>
            </a:r>
            <a:r>
              <a:rPr lang="ja-JP" altLang="en-US" sz="2400">
                <a:latin typeface="HGP創英角ｺﾞｼｯｸUB" panose="020B0900000000000000" pitchFamily="50" charset="-128"/>
                <a:ea typeface="HGP創英角ｺﾞｼｯｸUB" panose="020B0900000000000000" pitchFamily="50" charset="-128"/>
              </a:rPr>
              <a:t>や</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社会保険料</a:t>
            </a:r>
            <a:r>
              <a:rPr lang="ja-JP" altLang="en-US" sz="2400">
                <a:latin typeface="HGP創英角ｺﾞｼｯｸUB" panose="020B0900000000000000" pitchFamily="50" charset="-128"/>
                <a:ea typeface="HGP創英角ｺﾞｼｯｸUB" panose="020B0900000000000000" pitchFamily="50" charset="-128"/>
              </a:rPr>
              <a:t>などのように、自分で自由に使う（消費する）ことができない支出のことを</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400">
                <a:latin typeface="HGP創英角ｺﾞｼｯｸUB" panose="020B0900000000000000" pitchFamily="50" charset="-128"/>
                <a:ea typeface="HGP創英角ｺﾞｼｯｸUB" panose="020B0900000000000000" pitchFamily="50" charset="-128"/>
              </a:rPr>
              <a:t>といいます。</a:t>
            </a:r>
            <a:endParaRPr lang="en-US" altLang="ja-JP" sz="24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400">
                <a:latin typeface="HGP創英角ｺﾞｼｯｸUB" panose="020B0900000000000000" pitchFamily="50" charset="-128"/>
                <a:ea typeface="HGP創英角ｺﾞｼｯｸUB" panose="020B0900000000000000" pitchFamily="50" charset="-128"/>
              </a:rPr>
              <a:t>収入から非消費支出を差し引いた範囲で生活にかかる支出の計画を立てます。</a:t>
            </a:r>
            <a:endParaRPr lang="en-US" altLang="ja-JP" sz="2400">
              <a:latin typeface="HGP創英角ｺﾞｼｯｸUB" panose="020B0900000000000000" pitchFamily="50" charset="-128"/>
              <a:ea typeface="HGP創英角ｺﾞｼｯｸUB" panose="020B0900000000000000"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2509EE43-D145-2113-12FF-4DE4186D0A44}"/>
              </a:ext>
            </a:extLst>
          </p:cNvPr>
          <p:cNvSpPr/>
          <p:nvPr/>
        </p:nvSpPr>
        <p:spPr>
          <a:xfrm>
            <a:off x="179388" y="1412875"/>
            <a:ext cx="8713787" cy="1800225"/>
          </a:xfrm>
          <a:prstGeom prst="roundRect">
            <a:avLst/>
          </a:prstGeom>
          <a:no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363" name="テキスト ボックス 4">
            <a:extLst>
              <a:ext uri="{FF2B5EF4-FFF2-40B4-BE49-F238E27FC236}">
                <a16:creationId xmlns:a16="http://schemas.microsoft.com/office/drawing/2014/main" id="{30862250-4A5D-FA1E-FFDC-CC53115EC2BA}"/>
              </a:ext>
            </a:extLst>
          </p:cNvPr>
          <p:cNvSpPr txBox="1">
            <a:spLocks noChangeArrowheads="1"/>
          </p:cNvSpPr>
          <p:nvPr/>
        </p:nvSpPr>
        <p:spPr bwMode="auto">
          <a:xfrm>
            <a:off x="179388" y="836613"/>
            <a:ext cx="5761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latin typeface="HGP創英角ｺﾞｼｯｸUB" panose="020B0900000000000000" pitchFamily="50" charset="-128"/>
                <a:ea typeface="HGP創英角ｺﾞｼｯｸUB" panose="020B0900000000000000" pitchFamily="50" charset="-128"/>
              </a:rPr>
              <a:t>②　「非消費支出」が決まる</a:t>
            </a:r>
            <a:endParaRPr lang="en-US" altLang="ja-JP">
              <a:latin typeface="HGP創英角ｺﾞｼｯｸUB" panose="020B0900000000000000" pitchFamily="50" charset="-128"/>
              <a:ea typeface="HGP創英角ｺﾞｼｯｸUB" panose="020B0900000000000000" pitchFamily="50" charset="-128"/>
            </a:endParaRPr>
          </a:p>
        </p:txBody>
      </p:sp>
      <p:sp>
        <p:nvSpPr>
          <p:cNvPr id="15364" name="テキスト ボックス 10">
            <a:extLst>
              <a:ext uri="{FF2B5EF4-FFF2-40B4-BE49-F238E27FC236}">
                <a16:creationId xmlns:a16="http://schemas.microsoft.com/office/drawing/2014/main" id="{F944BEB3-A67F-8C59-EABA-0E1FEBE68438}"/>
              </a:ext>
            </a:extLst>
          </p:cNvPr>
          <p:cNvSpPr txBox="1">
            <a:spLocks noChangeArrowheads="1"/>
          </p:cNvSpPr>
          <p:nvPr/>
        </p:nvSpPr>
        <p:spPr bwMode="auto">
          <a:xfrm>
            <a:off x="7956550" y="6524625"/>
            <a:ext cx="1116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200">
                <a:latin typeface="HGS創英角ｺﾞｼｯｸUB" panose="020B0900000000000000" pitchFamily="50" charset="-128"/>
                <a:ea typeface="HGS創英角ｺﾞｼｯｸUB" panose="020B0900000000000000" pitchFamily="50" charset="-128"/>
              </a:rPr>
              <a:t>8</a:t>
            </a:r>
          </a:p>
        </p:txBody>
      </p:sp>
      <p:sp>
        <p:nvSpPr>
          <p:cNvPr id="15365" name="テキスト ボックス 3">
            <a:extLst>
              <a:ext uri="{FF2B5EF4-FFF2-40B4-BE49-F238E27FC236}">
                <a16:creationId xmlns:a16="http://schemas.microsoft.com/office/drawing/2014/main" id="{168B98DD-47D5-B5ED-F78C-1FC382D5CC48}"/>
              </a:ext>
            </a:extLst>
          </p:cNvPr>
          <p:cNvSpPr txBox="1">
            <a:spLocks noChangeArrowheads="1"/>
          </p:cNvSpPr>
          <p:nvPr/>
        </p:nvSpPr>
        <p:spPr bwMode="auto">
          <a:xfrm>
            <a:off x="252413" y="1341438"/>
            <a:ext cx="8653462"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班長</a:t>
            </a:r>
            <a:r>
              <a:rPr lang="ja-JP" altLang="en-US" sz="2800">
                <a:latin typeface="HGP創英角ｺﾞｼｯｸUB" panose="020B0900000000000000" pitchFamily="50" charset="-128"/>
                <a:ea typeface="HGP創英角ｺﾞｼｯｸUB" panose="020B0900000000000000" pitchFamily="50" charset="-128"/>
              </a:rPr>
              <a:t>　⇒　資料集</a:t>
            </a:r>
            <a:r>
              <a:rPr lang="en-US" altLang="ja-JP" sz="2800">
                <a:latin typeface="HGP創英角ｺﾞｼｯｸUB" panose="020B0900000000000000" pitchFamily="50" charset="-128"/>
                <a:ea typeface="HGP創英角ｺﾞｼｯｸUB" panose="020B0900000000000000" pitchFamily="50" charset="-128"/>
              </a:rPr>
              <a:t>p2</a:t>
            </a:r>
            <a:r>
              <a:rPr lang="ja-JP" altLang="en-US" sz="2800">
                <a:latin typeface="HGP創英角ｺﾞｼｯｸUB" panose="020B0900000000000000" pitchFamily="50" charset="-128"/>
                <a:ea typeface="HGP創英角ｺﾞｼｯｸUB" panose="020B0900000000000000" pitchFamily="50" charset="-128"/>
              </a:rPr>
              <a:t>から、</a:t>
            </a:r>
            <a:r>
              <a:rPr lang="en-US" altLang="ja-JP" sz="2800">
                <a:latin typeface="HGP創英角ｺﾞｼｯｸUB" panose="020B0900000000000000" pitchFamily="50" charset="-128"/>
                <a:ea typeface="HGP創英角ｺﾞｼｯｸUB" panose="020B0900000000000000" pitchFamily="50" charset="-128"/>
              </a:rPr>
              <a:t>20</a:t>
            </a:r>
            <a:r>
              <a:rPr lang="ja-JP" altLang="en-US" sz="2800">
                <a:latin typeface="HGP創英角ｺﾞｼｯｸUB" panose="020B0900000000000000" pitchFamily="50" charset="-128"/>
                <a:ea typeface="HGP創英角ｺﾞｼｯｸUB" panose="020B0900000000000000" pitchFamily="50" charset="-128"/>
              </a:rPr>
              <a:t>歳代の</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収入に応じた</a:t>
            </a:r>
            <a:endParaRPr lang="en-US" altLang="ja-JP" sz="280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sz="2800">
                <a:solidFill>
                  <a:srgbClr val="FF0000"/>
                </a:solidFill>
                <a:latin typeface="HGP創英角ｺﾞｼｯｸUB" panose="020B0900000000000000" pitchFamily="50" charset="-128"/>
                <a:ea typeface="HGP創英角ｺﾞｼｯｸUB" panose="020B0900000000000000" pitchFamily="50" charset="-128"/>
              </a:rPr>
              <a:t>　　　　　　　非消費支出</a:t>
            </a:r>
            <a:r>
              <a:rPr lang="ja-JP" altLang="en-US" sz="2800">
                <a:latin typeface="HGP創英角ｺﾞｼｯｸUB" panose="020B0900000000000000" pitchFamily="50" charset="-128"/>
                <a:ea typeface="HGP創英角ｺﾞｼｯｸUB" panose="020B0900000000000000" pitchFamily="50" charset="-128"/>
              </a:rPr>
              <a:t>を見つけ、記録・計算係に伝える。</a:t>
            </a:r>
            <a:endParaRPr lang="en-US" altLang="ja-JP" sz="28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endParaRPr lang="en-US" altLang="ja-JP" sz="1100">
              <a:latin typeface="HGP創英角ｺﾞｼｯｸUB" panose="020B0900000000000000" pitchFamily="50" charset="-128"/>
              <a:ea typeface="HGP創英角ｺﾞｼｯｸUB" panose="020B0900000000000000" pitchFamily="50" charset="-128"/>
            </a:endParaRPr>
          </a:p>
          <a:p>
            <a:pPr eaLnBrk="1" hangingPunct="1">
              <a:spcBef>
                <a:spcPct val="0"/>
              </a:spcBef>
              <a:buFontTx/>
              <a:buNone/>
            </a:pPr>
            <a:r>
              <a:rPr lang="ja-JP" altLang="en-US" u="sng">
                <a:latin typeface="HGP創英角ｺﾞｼｯｸUB" panose="020B0900000000000000" pitchFamily="50" charset="-128"/>
                <a:ea typeface="HGP創英角ｺﾞｼｯｸUB" panose="020B0900000000000000" pitchFamily="50" charset="-128"/>
              </a:rPr>
              <a:t>記録・計算係</a:t>
            </a:r>
            <a:r>
              <a:rPr lang="ja-JP" altLang="en-US" sz="2800">
                <a:latin typeface="HGP創英角ｺﾞｼｯｸUB" panose="020B0900000000000000" pitchFamily="50" charset="-128"/>
                <a:ea typeface="HGP創英角ｺﾞｼｯｸUB" panose="020B0900000000000000" pitchFamily="50" charset="-128"/>
              </a:rPr>
              <a:t>　⇒　シートに</a:t>
            </a:r>
            <a:r>
              <a:rPr lang="ja-JP" altLang="en-US" sz="2800">
                <a:solidFill>
                  <a:srgbClr val="FF0000"/>
                </a:solidFill>
                <a:latin typeface="HGP創英角ｺﾞｼｯｸUB" panose="020B0900000000000000" pitchFamily="50" charset="-128"/>
                <a:ea typeface="HGP創英角ｺﾞｼｯｸUB" panose="020B0900000000000000" pitchFamily="50" charset="-128"/>
              </a:rPr>
              <a:t>非消費支出</a:t>
            </a:r>
            <a:r>
              <a:rPr lang="ja-JP" altLang="en-US" sz="2800">
                <a:latin typeface="HGP創英角ｺﾞｼｯｸUB" panose="020B0900000000000000" pitchFamily="50" charset="-128"/>
                <a:ea typeface="HGP創英角ｺﾞｼｯｸUB" panose="020B0900000000000000" pitchFamily="50" charset="-128"/>
              </a:rPr>
              <a:t>を書く。</a:t>
            </a:r>
            <a:endParaRPr lang="en-US" altLang="ja-JP" sz="2800">
              <a:latin typeface="HGP創英角ｺﾞｼｯｸUB" panose="020B0900000000000000" pitchFamily="50" charset="-128"/>
              <a:ea typeface="HGP創英角ｺﾞｼｯｸUB" panose="020B0900000000000000" pitchFamily="50" charset="-128"/>
            </a:endParaRPr>
          </a:p>
        </p:txBody>
      </p:sp>
      <p:grpSp>
        <p:nvGrpSpPr>
          <p:cNvPr id="15366" name="グループ化 1">
            <a:extLst>
              <a:ext uri="{FF2B5EF4-FFF2-40B4-BE49-F238E27FC236}">
                <a16:creationId xmlns:a16="http://schemas.microsoft.com/office/drawing/2014/main" id="{885A0731-F8FF-68D6-3CE6-1B1FACA14631}"/>
              </a:ext>
            </a:extLst>
          </p:cNvPr>
          <p:cNvGrpSpPr>
            <a:grpSpLocks/>
          </p:cNvGrpSpPr>
          <p:nvPr/>
        </p:nvGrpSpPr>
        <p:grpSpPr bwMode="auto">
          <a:xfrm>
            <a:off x="0" y="0"/>
            <a:ext cx="9144000" cy="757238"/>
            <a:chOff x="-406" y="0"/>
            <a:chExt cx="9144406" cy="757412"/>
          </a:xfrm>
        </p:grpSpPr>
        <p:sp>
          <p:nvSpPr>
            <p:cNvPr id="15" name="正方形/長方形 14">
              <a:extLst>
                <a:ext uri="{FF2B5EF4-FFF2-40B4-BE49-F238E27FC236}">
                  <a16:creationId xmlns:a16="http://schemas.microsoft.com/office/drawing/2014/main" id="{9EAF2445-126F-5E99-ADAD-9B6D2EC3F11A}"/>
                </a:ext>
              </a:extLst>
            </p:cNvPr>
            <p:cNvSpPr/>
            <p:nvPr/>
          </p:nvSpPr>
          <p:spPr>
            <a:xfrm>
              <a:off x="-406" y="0"/>
              <a:ext cx="9144406" cy="757412"/>
            </a:xfrm>
            <a:prstGeom prst="rect">
              <a:avLst/>
            </a:prstGeom>
            <a:pattFill prst="pct5">
              <a:fgClr>
                <a:srgbClr val="CCFF33"/>
              </a:fgClr>
              <a:bgClr>
                <a:srgbClr val="CCFF3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16" name="正方形/長方形 15">
              <a:extLst>
                <a:ext uri="{FF2B5EF4-FFF2-40B4-BE49-F238E27FC236}">
                  <a16:creationId xmlns:a16="http://schemas.microsoft.com/office/drawing/2014/main" id="{D550C20B-91CB-2C2E-F794-F4B7AC7FDA60}"/>
                </a:ext>
              </a:extLst>
            </p:cNvPr>
            <p:cNvSpPr/>
            <p:nvPr/>
          </p:nvSpPr>
          <p:spPr>
            <a:xfrm>
              <a:off x="-406" y="115915"/>
              <a:ext cx="9144406" cy="641497"/>
            </a:xfrm>
            <a:prstGeom prst="rect">
              <a:avLst/>
            </a:prstGeom>
            <a:solidFill>
              <a:srgbClr val="72A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dirty="0">
                  <a:latin typeface="HGP創英角ｺﾞｼｯｸUB" panose="020B0900000000000000" pitchFamily="50" charset="-128"/>
                  <a:ea typeface="HGP創英角ｺﾞｼｯｸUB" panose="020B0900000000000000" pitchFamily="50" charset="-128"/>
                </a:rPr>
                <a:t>生活設計・マネープランゲーム</a:t>
              </a:r>
              <a:endParaRPr lang="en-US" altLang="ja-JP" sz="2800" dirty="0">
                <a:latin typeface="HGP創英角ｺﾞｼｯｸUB" panose="020B0900000000000000" pitchFamily="50" charset="-128"/>
                <a:ea typeface="HGP創英角ｺﾞｼｯｸUB" panose="020B0900000000000000" pitchFamily="50" charset="-128"/>
              </a:endParaRPr>
            </a:p>
          </p:txBody>
        </p:sp>
      </p:grpSp>
      <p:pic>
        <p:nvPicPr>
          <p:cNvPr id="16392" name="図 5">
            <a:extLst>
              <a:ext uri="{FF2B5EF4-FFF2-40B4-BE49-F238E27FC236}">
                <a16:creationId xmlns:a16="http://schemas.microsoft.com/office/drawing/2014/main" id="{8D72DBB1-7A30-E8CF-2DEA-FC3C4EE24DDA}"/>
              </a:ext>
            </a:extLst>
          </p:cNvPr>
          <p:cNvPicPr>
            <a:picLocks noChangeAspect="1" noChangeArrowheads="1"/>
          </p:cNvPicPr>
          <p:nvPr/>
        </p:nvPicPr>
        <p:blipFill>
          <a:blip r:embed="rId2"/>
          <a:srcRect/>
          <a:stretch>
            <a:fillRect/>
          </a:stretch>
        </p:blipFill>
        <p:spPr bwMode="auto">
          <a:xfrm>
            <a:off x="5381625" y="3292475"/>
            <a:ext cx="3187700" cy="1800225"/>
          </a:xfrm>
          <a:prstGeom prst="rect">
            <a:avLst/>
          </a:prstGeom>
          <a:noFill/>
          <a:ln w="6350">
            <a:solidFill>
              <a:schemeClr val="tx1">
                <a:lumMod val="50000"/>
                <a:lumOff val="50000"/>
              </a:schemeClr>
            </a:solidFill>
            <a:miter lim="800000"/>
            <a:headEnd/>
            <a:tailEnd/>
          </a:ln>
        </p:spPr>
      </p:pic>
      <p:pic>
        <p:nvPicPr>
          <p:cNvPr id="15368" name="図 22">
            <a:extLst>
              <a:ext uri="{FF2B5EF4-FFF2-40B4-BE49-F238E27FC236}">
                <a16:creationId xmlns:a16="http://schemas.microsoft.com/office/drawing/2014/main" id="{FD5EE467-297B-1C68-E922-ED12BF1DD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911725"/>
            <a:ext cx="65436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テキスト ボックス 2">
            <a:extLst>
              <a:ext uri="{FF2B5EF4-FFF2-40B4-BE49-F238E27FC236}">
                <a16:creationId xmlns:a16="http://schemas.microsoft.com/office/drawing/2014/main" id="{DEEA234A-0E38-C4C9-D25F-623F45250ECB}"/>
              </a:ext>
            </a:extLst>
          </p:cNvPr>
          <p:cNvSpPr txBox="1">
            <a:spLocks noChangeArrowheads="1"/>
          </p:cNvSpPr>
          <p:nvPr/>
        </p:nvSpPr>
        <p:spPr bwMode="auto">
          <a:xfrm>
            <a:off x="2119313" y="568642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cxnSp>
        <p:nvCxnSpPr>
          <p:cNvPr id="12" name="直線矢印コネクタ 11">
            <a:extLst>
              <a:ext uri="{FF2B5EF4-FFF2-40B4-BE49-F238E27FC236}">
                <a16:creationId xmlns:a16="http://schemas.microsoft.com/office/drawing/2014/main" id="{951EBA41-D48D-BE8A-9BC6-E503D13BA0B3}"/>
              </a:ext>
            </a:extLst>
          </p:cNvPr>
          <p:cNvCxnSpPr>
            <a:cxnSpLocks/>
          </p:cNvCxnSpPr>
          <p:nvPr/>
        </p:nvCxnSpPr>
        <p:spPr bwMode="auto">
          <a:xfrm flipH="1">
            <a:off x="2859088" y="5003800"/>
            <a:ext cx="3748087" cy="78105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371" name="テキスト ボックス 2">
            <a:extLst>
              <a:ext uri="{FF2B5EF4-FFF2-40B4-BE49-F238E27FC236}">
                <a16:creationId xmlns:a16="http://schemas.microsoft.com/office/drawing/2014/main" id="{FEB6C130-F399-140F-F36D-340E0A2792BF}"/>
              </a:ext>
            </a:extLst>
          </p:cNvPr>
          <p:cNvSpPr txBox="1">
            <a:spLocks noChangeArrowheads="1"/>
          </p:cNvSpPr>
          <p:nvPr/>
        </p:nvSpPr>
        <p:spPr bwMode="auto">
          <a:xfrm>
            <a:off x="4924425" y="5691188"/>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HG創英角ｺﾞｼｯｸUB" panose="020B0909000000000000" pitchFamily="49" charset="-128"/>
                <a:ea typeface="HG創英角ｺﾞｼｯｸUB" panose="020B0909000000000000" pitchFamily="49" charset="-128"/>
              </a:rPr>
              <a:t>●●●</a:t>
            </a:r>
          </a:p>
        </p:txBody>
      </p:sp>
      <p:sp>
        <p:nvSpPr>
          <p:cNvPr id="13" name="角丸四角形 12">
            <a:extLst>
              <a:ext uri="{FF2B5EF4-FFF2-40B4-BE49-F238E27FC236}">
                <a16:creationId xmlns:a16="http://schemas.microsoft.com/office/drawing/2014/main" id="{F211FC0B-ABE7-DE79-DE55-6759BE7E0BAC}"/>
              </a:ext>
            </a:extLst>
          </p:cNvPr>
          <p:cNvSpPr/>
          <p:nvPr/>
        </p:nvSpPr>
        <p:spPr bwMode="auto">
          <a:xfrm>
            <a:off x="6607175" y="4456113"/>
            <a:ext cx="984250" cy="600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 name="フリーフォーム 16">
            <a:extLst>
              <a:ext uri="{FF2B5EF4-FFF2-40B4-BE49-F238E27FC236}">
                <a16:creationId xmlns:a16="http://schemas.microsoft.com/office/drawing/2014/main" id="{7EBD18D2-FEBE-7738-DBFE-D87FF2BEA155}"/>
              </a:ext>
            </a:extLst>
          </p:cNvPr>
          <p:cNvSpPr/>
          <p:nvPr/>
        </p:nvSpPr>
        <p:spPr bwMode="auto">
          <a:xfrm>
            <a:off x="2571750" y="6156325"/>
            <a:ext cx="2811463" cy="227013"/>
          </a:xfrm>
          <a:custGeom>
            <a:avLst/>
            <a:gdLst>
              <a:gd name="connsiteX0" fmla="*/ 0 w 1772816"/>
              <a:gd name="connsiteY0" fmla="*/ 0 h 410547"/>
              <a:gd name="connsiteX1" fmla="*/ 0 w 1772816"/>
              <a:gd name="connsiteY1" fmla="*/ 410547 h 410547"/>
              <a:gd name="connsiteX2" fmla="*/ 1772816 w 1772816"/>
              <a:gd name="connsiteY2" fmla="*/ 410547 h 410547"/>
              <a:gd name="connsiteX3" fmla="*/ 1772816 w 1772816"/>
              <a:gd name="connsiteY3" fmla="*/ 18662 h 410547"/>
            </a:gdLst>
            <a:ahLst/>
            <a:cxnLst>
              <a:cxn ang="0">
                <a:pos x="connsiteX0" y="connsiteY0"/>
              </a:cxn>
              <a:cxn ang="0">
                <a:pos x="connsiteX1" y="connsiteY1"/>
              </a:cxn>
              <a:cxn ang="0">
                <a:pos x="connsiteX2" y="connsiteY2"/>
              </a:cxn>
              <a:cxn ang="0">
                <a:pos x="connsiteX3" y="connsiteY3"/>
              </a:cxn>
            </a:cxnLst>
            <a:rect l="l" t="t" r="r" b="b"/>
            <a:pathLst>
              <a:path w="1772816" h="410547">
                <a:moveTo>
                  <a:pt x="0" y="0"/>
                </a:moveTo>
                <a:lnTo>
                  <a:pt x="0" y="410547"/>
                </a:lnTo>
                <a:lnTo>
                  <a:pt x="1772816" y="410547"/>
                </a:lnTo>
                <a:lnTo>
                  <a:pt x="1772816" y="18662"/>
                </a:lnTo>
              </a:path>
            </a:pathLst>
          </a:custGeom>
          <a:noFill/>
          <a:ln w="38100" cap="flat">
            <a:solidFill>
              <a:srgbClr val="FF6600"/>
            </a:solidFill>
            <a:miter lim="800000"/>
            <a:tailEnd type="arrow"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8" name="角丸四角形 17">
            <a:extLst>
              <a:ext uri="{FF2B5EF4-FFF2-40B4-BE49-F238E27FC236}">
                <a16:creationId xmlns:a16="http://schemas.microsoft.com/office/drawing/2014/main" id="{4703FB8A-52C9-EAD5-C351-6506112E1C47}"/>
              </a:ext>
            </a:extLst>
          </p:cNvPr>
          <p:cNvSpPr/>
          <p:nvPr/>
        </p:nvSpPr>
        <p:spPr bwMode="auto">
          <a:xfrm>
            <a:off x="3522663" y="6176963"/>
            <a:ext cx="1008062" cy="377825"/>
          </a:xfrm>
          <a:prstGeom prst="roundRect">
            <a:avLst/>
          </a:prstGeom>
          <a:solidFill>
            <a:srgbClr val="FFFF99"/>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dirty="0">
                <a:solidFill>
                  <a:schemeClr val="tx1"/>
                </a:solidFill>
                <a:latin typeface="HGP創英角ｺﾞｼｯｸUB" pitchFamily="50" charset="-128"/>
                <a:ea typeface="HGP創英角ｺﾞｼｯｸUB" pitchFamily="50" charset="-128"/>
              </a:rPr>
              <a:t>10</a:t>
            </a:r>
            <a:r>
              <a:rPr lang="ja-JP" altLang="en-US" dirty="0">
                <a:solidFill>
                  <a:schemeClr val="tx1"/>
                </a:solidFill>
                <a:latin typeface="HGP創英角ｺﾞｼｯｸUB" pitchFamily="50" charset="-128"/>
                <a:ea typeface="HGP創英角ｺﾞｼｯｸUB" pitchFamily="50" charset="-128"/>
              </a:rPr>
              <a:t>倍</a:t>
            </a:r>
          </a:p>
        </p:txBody>
      </p:sp>
      <p:cxnSp>
        <p:nvCxnSpPr>
          <p:cNvPr id="19" name="直線コネクタ 18">
            <a:extLst>
              <a:ext uri="{FF2B5EF4-FFF2-40B4-BE49-F238E27FC236}">
                <a16:creationId xmlns:a16="http://schemas.microsoft.com/office/drawing/2014/main" id="{CAC36E5F-500D-6106-53EE-569738CDD626}"/>
              </a:ext>
            </a:extLst>
          </p:cNvPr>
          <p:cNvCxnSpPr/>
          <p:nvPr/>
        </p:nvCxnSpPr>
        <p:spPr bwMode="auto">
          <a:xfrm>
            <a:off x="2068513" y="6115050"/>
            <a:ext cx="801687"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501D9AC-FDD1-06D0-253D-EA4BD9A27265}"/>
              </a:ext>
            </a:extLst>
          </p:cNvPr>
          <p:cNvCxnSpPr/>
          <p:nvPr/>
        </p:nvCxnSpPr>
        <p:spPr bwMode="auto">
          <a:xfrm>
            <a:off x="4924425" y="6119813"/>
            <a:ext cx="1000125" cy="0"/>
          </a:xfrm>
          <a:prstGeom prst="line">
            <a:avLst/>
          </a:prstGeom>
          <a:ln w="101600" cmpd="dbl">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16D366F717ABE4BB331B6E1BEAFF525" ma:contentTypeVersion="11" ma:contentTypeDescription="新しいドキュメントを作成します。" ma:contentTypeScope="" ma:versionID="370f21fdbd069e1025d42f6cac69ed88">
  <xsd:schema xmlns:xsd="http://www.w3.org/2001/XMLSchema" xmlns:xs="http://www.w3.org/2001/XMLSchema" xmlns:p="http://schemas.microsoft.com/office/2006/metadata/properties" xmlns:ns2="3fae6192-6fa0-4129-ba0e-59a9d4621257" xmlns:ns3="14845a59-19c0-419e-937b-3e0304f241ff" targetNamespace="http://schemas.microsoft.com/office/2006/metadata/properties" ma:root="true" ma:fieldsID="25253523c9b09fb1df750ceb13ad1ab3" ns2:_="" ns3:_="">
    <xsd:import namespace="3fae6192-6fa0-4129-ba0e-59a9d4621257"/>
    <xsd:import namespace="14845a59-19c0-419e-937b-3e0304f241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ae6192-6fa0-4129-ba0e-59a9d4621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c00dd7a2-34d6-4a01-ba1d-b393478267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845a59-19c0-419e-937b-3e0304f241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6cf48f-3e9c-4c58-8f96-0aed38d0883c}" ma:internalName="TaxCatchAll" ma:showField="CatchAllData" ma:web="14845a59-19c0-419e-937b-3e0304f241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ae6192-6fa0-4129-ba0e-59a9d4621257">
      <Terms xmlns="http://schemas.microsoft.com/office/infopath/2007/PartnerControls"/>
    </lcf76f155ced4ddcb4097134ff3c332f>
    <TaxCatchAll xmlns="14845a59-19c0-419e-937b-3e0304f241ff" xsi:nil="true"/>
  </documentManagement>
</p:properties>
</file>

<file path=customXml/itemProps1.xml><?xml version="1.0" encoding="utf-8"?>
<ds:datastoreItem xmlns:ds="http://schemas.openxmlformats.org/officeDocument/2006/customXml" ds:itemID="{384C1453-689C-463E-AA44-2AF1160C7023}"/>
</file>

<file path=customXml/itemProps2.xml><?xml version="1.0" encoding="utf-8"?>
<ds:datastoreItem xmlns:ds="http://schemas.openxmlformats.org/officeDocument/2006/customXml" ds:itemID="{D6AF3C5E-AF3E-4CC0-8BC4-0E093CCC34B3}"/>
</file>

<file path=customXml/itemProps3.xml><?xml version="1.0" encoding="utf-8"?>
<ds:datastoreItem xmlns:ds="http://schemas.openxmlformats.org/officeDocument/2006/customXml" ds:itemID="{B42FE6A3-ABF6-4C87-BDCF-4136EE12C82D}"/>
</file>

<file path=docProps/app.xml><?xml version="1.0" encoding="utf-8"?>
<Properties xmlns="http://schemas.openxmlformats.org/officeDocument/2006/extended-properties" xmlns:vt="http://schemas.openxmlformats.org/officeDocument/2006/docPropsVTypes">
  <TotalTime>0</TotalTime>
  <Words>4662</Words>
  <Application>Microsoft Office PowerPoint</Application>
  <PresentationFormat>画面に合わせる (4:3)</PresentationFormat>
  <Paragraphs>780</Paragraphs>
  <Slides>61</Slides>
  <Notes>25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61</vt:i4>
      </vt:variant>
    </vt:vector>
  </HeadingPairs>
  <TitlesOfParts>
    <vt:vector size="70" baseType="lpstr">
      <vt:lpstr>Calibri</vt:lpstr>
      <vt:lpstr>ＭＳ Ｐゴシック</vt:lpstr>
      <vt:lpstr>Arial</vt:lpstr>
      <vt:lpstr>Meiryo UI</vt:lpstr>
      <vt:lpstr>HGP創英角ｺﾞｼｯｸUB</vt:lpstr>
      <vt:lpstr>HGS創英角ｺﾞｼｯｸUB</vt:lpstr>
      <vt:lpstr>HG創英角ｺﾞｼｯｸUB</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2018-10-22T02:37:38Z</dcterms:created>
  <dcterms:modified xsi:type="dcterms:W3CDTF">2024-04-04T08:54:24Z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0x010100016D366F717ABE4BB331B6E1BEAFF525</vt:lpwstr>
  </property>
  <property fmtid="{D5CDD505-2E9C-101B-9397-08002B2CF9AE}" pid="3" name="MediaServiceImageTags">
    <vt:lpwstr/>
  </property>
</Properties>
</file>