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87" r:id="rId2"/>
    <p:sldId id="379" r:id="rId3"/>
    <p:sldId id="333" r:id="rId4"/>
    <p:sldId id="288" r:id="rId5"/>
    <p:sldId id="269" r:id="rId6"/>
    <p:sldId id="381" r:id="rId7"/>
    <p:sldId id="380" r:id="rId8"/>
    <p:sldId id="292" r:id="rId9"/>
    <p:sldId id="293" r:id="rId10"/>
    <p:sldId id="371" r:id="rId11"/>
    <p:sldId id="297" r:id="rId12"/>
    <p:sldId id="363" r:id="rId13"/>
    <p:sldId id="347" r:id="rId14"/>
    <p:sldId id="349" r:id="rId15"/>
    <p:sldId id="338" r:id="rId16"/>
    <p:sldId id="337" r:id="rId17"/>
    <p:sldId id="366" r:id="rId18"/>
    <p:sldId id="332" r:id="rId19"/>
    <p:sldId id="303" r:id="rId20"/>
    <p:sldId id="378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ikeyama@outlook.jp" initials="k" lastIdx="1" clrIdx="0">
    <p:extLst>
      <p:ext uri="{19B8F6BF-5375-455C-9EA6-DF929625EA0E}">
        <p15:presenceInfo xmlns:p15="http://schemas.microsoft.com/office/powerpoint/2012/main" userId="0abe8e95519b9c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  <a:srgbClr val="FFFF99"/>
    <a:srgbClr val="FFCCFF"/>
    <a:srgbClr val="FF0066"/>
    <a:srgbClr val="D0EBB3"/>
    <a:srgbClr val="CCFFCC"/>
    <a:srgbClr val="D7E4BD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3525" autoAdjust="0"/>
  </p:normalViewPr>
  <p:slideViewPr>
    <p:cSldViewPr>
      <p:cViewPr varScale="1">
        <p:scale>
          <a:sx n="87" d="100"/>
          <a:sy n="87" d="100"/>
        </p:scale>
        <p:origin x="113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700" y="-96"/>
      </p:cViewPr>
      <p:guideLst>
        <p:guide orient="horz" pos="3127"/>
        <p:guide pos="2141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21A5CCB-69FE-40B0-916F-C01FDEEA4DF3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986C0CE-158F-4C19-8A83-E24C595E0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1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26B0AB4-CCB9-4935-96B3-5318C3751668}" type="datetimeFigureOut">
              <a:rPr kumimoji="1" lang="ja-JP" altLang="en-US" smtClean="0"/>
              <a:pPr/>
              <a:t>2024/6/19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913E4AF-179D-4123-B86A-99F997E839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77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454-3F1C-4843-85D7-7C45C7DB6732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901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37452" indent="-283635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34542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588359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42175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495992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49809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03625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57442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633">
              <a:defRPr/>
            </a:pPr>
            <a:fld id="{CD12C874-0CE4-4653-8FC2-D07DEBE9C95A}" type="slidenum">
              <a:rPr lang="ja-JP" altLang="en-US">
                <a:solidFill>
                  <a:prstClr val="black"/>
                </a:solidFill>
              </a:rPr>
              <a:pPr defTabSz="907633">
                <a:defRPr/>
              </a:pPr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7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454-3F1C-4843-85D7-7C45C7DB6732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952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37452" indent="-283635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34542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588359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42175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495992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49809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03625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57442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7B0DB9E1-45F7-417D-B885-69752A218A0F}" type="slidenum">
              <a:rPr lang="ja-JP" altLang="en-US">
                <a:solidFill>
                  <a:prstClr val="black"/>
                </a:solidFill>
              </a:rPr>
              <a:pPr/>
              <a:t>10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0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A454-3F1C-4843-85D7-7C45C7DB6732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983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37452" indent="-283635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34542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588359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42175" indent="-226908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495992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49809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03625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57442" indent="-22690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7A8C19D9-E36B-461E-AC59-27CF897794AF}" type="slidenum">
              <a:rPr lang="ja-JP" altLang="en-US">
                <a:solidFill>
                  <a:prstClr val="black"/>
                </a:solidFill>
              </a:rPr>
              <a:pPr/>
              <a:t>17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0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18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2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6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6C0C-53DA-4ADF-B1A3-DC989B33AD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74BD-A657-4BBE-A3DA-7A9DC18968F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2527;&#12540;&#12463;&#65303;&#26032;&#29983;&#27963;&#29992;&#21697;&#12398;&#36027;&#29992;&#35336;&#31639;.xls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2527;&#12540;&#12463;&#65303;&#12377;&#12414;&#12356;&#12398;&#12524;&#12452;&#12450;&#12454;&#12488;.xls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6056" y="1052736"/>
            <a:ext cx="6192688" cy="147002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ひとり暮らしの</a:t>
            </a:r>
            <a:r>
              <a:rPr kumimoji="1" lang="en-US" altLang="ja-JP" sz="6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6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6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快適空間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1032" y="4149080"/>
            <a:ext cx="5904656" cy="1872209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sz="3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あなたの暮らしを素敵に表現</a:t>
            </a:r>
            <a:endParaRPr kumimoji="1" lang="en-US" altLang="ja-JP" sz="36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その１．物件の平面図を描こう</a:t>
            </a:r>
          </a:p>
        </p:txBody>
      </p:sp>
      <p:pic>
        <p:nvPicPr>
          <p:cNvPr id="6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620688"/>
            <a:ext cx="2808312" cy="59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670473-AC3D-4A35-BF75-CA824E4A19E7}"/>
              </a:ext>
            </a:extLst>
          </p:cNvPr>
          <p:cNvSpPr/>
          <p:nvPr/>
        </p:nvSpPr>
        <p:spPr>
          <a:xfrm>
            <a:off x="656056" y="359078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ワーク　７</a:t>
            </a:r>
          </a:p>
        </p:txBody>
      </p:sp>
    </p:spTree>
    <p:extLst>
      <p:ext uri="{BB962C8B-B14F-4D97-AF65-F5344CB8AC3E}">
        <p14:creationId xmlns:p14="http://schemas.microsoft.com/office/powerpoint/2010/main" val="25893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建築方眼ホワイトボード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-2288279"/>
            <a:ext cx="13033448" cy="91462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補正資料_物件A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492896"/>
            <a:ext cx="2699792" cy="362588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rot="5400000">
            <a:off x="1352457" y="2111047"/>
            <a:ext cx="733858" cy="1108504"/>
          </a:xfrm>
          <a:prstGeom prst="rect">
            <a:avLst/>
          </a:prstGeom>
          <a:solidFill>
            <a:schemeClr val="accent4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grpSp>
        <p:nvGrpSpPr>
          <p:cNvPr id="32" name="グループ化 21"/>
          <p:cNvGrpSpPr>
            <a:grpSpLocks/>
          </p:cNvGrpSpPr>
          <p:nvPr/>
        </p:nvGrpSpPr>
        <p:grpSpPr bwMode="auto">
          <a:xfrm rot="16200000">
            <a:off x="964168" y="251198"/>
            <a:ext cx="1490251" cy="1107861"/>
            <a:chOff x="4860032" y="2996952"/>
            <a:chExt cx="1080120" cy="7920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/>
          </p:nvSpPr>
          <p:spPr>
            <a:xfrm>
              <a:off x="4860032" y="2996952"/>
              <a:ext cx="1080120" cy="7920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5488597" y="3048191"/>
              <a:ext cx="360038" cy="6871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グループ化 19"/>
          <p:cNvGrpSpPr>
            <a:grpSpLocks/>
          </p:cNvGrpSpPr>
          <p:nvPr/>
        </p:nvGrpSpPr>
        <p:grpSpPr bwMode="auto">
          <a:xfrm flipH="1">
            <a:off x="1147789" y="1576321"/>
            <a:ext cx="1127392" cy="728175"/>
            <a:chOff x="5148064" y="1916832"/>
            <a:chExt cx="792088" cy="504056"/>
          </a:xfrm>
        </p:grpSpPr>
        <p:sp>
          <p:nvSpPr>
            <p:cNvPr id="38" name="正方形/長方形 37"/>
            <p:cNvSpPr/>
            <p:nvPr/>
          </p:nvSpPr>
          <p:spPr>
            <a:xfrm>
              <a:off x="5148064" y="1916832"/>
              <a:ext cx="792088" cy="504056"/>
            </a:xfrm>
            <a:prstGeom prst="rect">
              <a:avLst/>
            </a:prstGeom>
            <a:solidFill>
              <a:srgbClr val="CCFFFF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299497" y="2024738"/>
              <a:ext cx="489221" cy="2882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5700923" y="1989262"/>
              <a:ext cx="167799" cy="3591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2266578" y="84162"/>
            <a:ext cx="1407122" cy="764704"/>
          </a:xfrm>
          <a:prstGeom prst="rect">
            <a:avLst/>
          </a:prstGeom>
          <a:solidFill>
            <a:srgbClr val="FFFFCC">
              <a:alpha val="78824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267744" y="836712"/>
            <a:ext cx="1407122" cy="764704"/>
          </a:xfrm>
          <a:prstGeom prst="rect">
            <a:avLst/>
          </a:prstGeom>
          <a:solidFill>
            <a:srgbClr val="FFFFCC">
              <a:alpha val="76863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257425" y="2298369"/>
            <a:ext cx="1426271" cy="764704"/>
          </a:xfrm>
          <a:prstGeom prst="rect">
            <a:avLst/>
          </a:prstGeom>
          <a:solidFill>
            <a:srgbClr val="FFFFCC">
              <a:alpha val="76078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234142" y="3068542"/>
            <a:ext cx="1475924" cy="720080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 rot="5400000">
            <a:off x="1131248" y="3434183"/>
            <a:ext cx="1464603" cy="713399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228102" y="3788668"/>
            <a:ext cx="1475655" cy="720080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237076" y="4536265"/>
            <a:ext cx="1469402" cy="720080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2211359" y="5271884"/>
            <a:ext cx="1489127" cy="720080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 rot="5400000">
            <a:off x="1131983" y="4909156"/>
            <a:ext cx="1490920" cy="696879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>
            <a:off x="3757811" y="472827"/>
            <a:ext cx="1528263" cy="848953"/>
            <a:chOff x="3674546" y="426863"/>
            <a:chExt cx="1528263" cy="848953"/>
          </a:xfrm>
        </p:grpSpPr>
        <p:sp>
          <p:nvSpPr>
            <p:cNvPr id="22" name="正方形/長方形 21"/>
            <p:cNvSpPr/>
            <p:nvPr/>
          </p:nvSpPr>
          <p:spPr>
            <a:xfrm>
              <a:off x="3674546" y="426863"/>
              <a:ext cx="1528263" cy="689094"/>
            </a:xfrm>
            <a:prstGeom prst="rect">
              <a:avLst/>
            </a:prstGeom>
            <a:solidFill>
              <a:srgbClr val="D7E4BD">
                <a:alpha val="60000"/>
              </a:srgb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grpSp>
          <p:nvGrpSpPr>
            <p:cNvPr id="65" name="グループ化 64"/>
            <p:cNvGrpSpPr/>
            <p:nvPr/>
          </p:nvGrpSpPr>
          <p:grpSpPr>
            <a:xfrm>
              <a:off x="4566601" y="437875"/>
              <a:ext cx="617274" cy="837941"/>
              <a:chOff x="4572000" y="404664"/>
              <a:chExt cx="617274" cy="837941"/>
            </a:xfrm>
            <a:solidFill>
              <a:srgbClr val="D7E4BD"/>
            </a:solidFill>
          </p:grpSpPr>
          <p:sp>
            <p:nvSpPr>
              <p:cNvPr id="27" name="正方形/長方形 26"/>
              <p:cNvSpPr/>
              <p:nvPr/>
            </p:nvSpPr>
            <p:spPr>
              <a:xfrm>
                <a:off x="4572000" y="404664"/>
                <a:ext cx="617274" cy="837941"/>
              </a:xfrm>
              <a:prstGeom prst="rect">
                <a:avLst/>
              </a:prstGeom>
              <a:solidFill>
                <a:srgbClr val="C3D69B">
                  <a:alpha val="74118"/>
                </a:srgb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>
                    <a:solidFill>
                      <a:prstClr val="black"/>
                    </a:solidFill>
                  </a:rPr>
                  <a:t>玄</a:t>
                </a:r>
              </a:p>
            </p:txBody>
          </p:sp>
          <p:cxnSp>
            <p:nvCxnSpPr>
              <p:cNvPr id="29" name="直線コネクタ 28"/>
              <p:cNvCxnSpPr/>
              <p:nvPr/>
            </p:nvCxnSpPr>
            <p:spPr>
              <a:xfrm>
                <a:off x="4572000" y="1124744"/>
                <a:ext cx="617274" cy="0"/>
              </a:xfrm>
              <a:prstGeom prst="line">
                <a:avLst/>
              </a:prstGeom>
              <a:grpFill/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正方形/長方形 24"/>
          <p:cNvSpPr/>
          <p:nvPr/>
        </p:nvSpPr>
        <p:spPr>
          <a:xfrm>
            <a:off x="6588224" y="3429000"/>
            <a:ext cx="576064" cy="360040"/>
          </a:xfrm>
          <a:prstGeom prst="rect">
            <a:avLst/>
          </a:prstGeom>
          <a:solidFill>
            <a:srgbClr val="9FE5E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69495" y="260648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トイレ　　  </a:t>
            </a:r>
            <a:r>
              <a:rPr lang="en-US" altLang="ja-JP" sz="2400" dirty="0">
                <a:solidFill>
                  <a:prstClr val="black"/>
                </a:solidFill>
              </a:rPr>
              <a:t>90×145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588224" y="2564904"/>
            <a:ext cx="576064" cy="792088"/>
          </a:xfrm>
          <a:prstGeom prst="rect">
            <a:avLst/>
          </a:prstGeom>
          <a:solidFill>
            <a:srgbClr val="4F81BD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28184" y="620688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風呂　　  </a:t>
            </a:r>
            <a:r>
              <a:rPr lang="en-US" altLang="ja-JP" sz="2400" dirty="0">
                <a:solidFill>
                  <a:prstClr val="black"/>
                </a:solidFill>
              </a:rPr>
              <a:t>180×145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588224" y="3789040"/>
            <a:ext cx="576064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28184" y="980728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ｸﾛｰｾﾞｯﾄ　</a:t>
            </a:r>
            <a:r>
              <a:rPr lang="en-US" altLang="ja-JP" sz="2400" dirty="0">
                <a:solidFill>
                  <a:prstClr val="black"/>
                </a:solidFill>
              </a:rPr>
              <a:t>90×145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4" name="直線コネクタ 3"/>
          <p:cNvCxnSpPr>
            <a:stCxn id="35" idx="0"/>
            <a:endCxn id="35" idx="2"/>
          </p:cNvCxnSpPr>
          <p:nvPr/>
        </p:nvCxnSpPr>
        <p:spPr>
          <a:xfrm>
            <a:off x="1155363" y="805128"/>
            <a:ext cx="1107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779912" y="64533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4644008" y="5229200"/>
            <a:ext cx="1080120" cy="42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</a:rPr>
              <a:t>１５．５畳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7164288" y="2579450"/>
            <a:ext cx="819517" cy="1569630"/>
          </a:xfrm>
          <a:prstGeom prst="rect">
            <a:avLst/>
          </a:prstGeom>
          <a:solidFill>
            <a:srgbClr val="FFFFCC">
              <a:alpha val="6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300192" y="1340768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キッチン　　４畳　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6588224" y="4221088"/>
            <a:ext cx="1368152" cy="1800200"/>
          </a:xfrm>
          <a:prstGeom prst="rect">
            <a:avLst/>
          </a:prstGeom>
          <a:solidFill>
            <a:schemeClr val="accent6">
              <a:lumMod val="40000"/>
              <a:lumOff val="60000"/>
              <a:alpha val="4902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300192" y="1700808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洋間　　　７</a:t>
            </a:r>
            <a:r>
              <a:rPr lang="en-US" altLang="ja-JP" sz="2400" dirty="0">
                <a:solidFill>
                  <a:prstClr val="black"/>
                </a:solidFill>
              </a:rPr>
              <a:t>.</a:t>
            </a:r>
            <a:r>
              <a:rPr lang="ja-JP" altLang="en-US" sz="2400" dirty="0">
                <a:solidFill>
                  <a:prstClr val="black"/>
                </a:solidFill>
              </a:rPr>
              <a:t>８畳　</a:t>
            </a:r>
          </a:p>
        </p:txBody>
      </p:sp>
      <p:sp>
        <p:nvSpPr>
          <p:cNvPr id="62" name="正方形/長方形 61"/>
          <p:cNvSpPr/>
          <p:nvPr/>
        </p:nvSpPr>
        <p:spPr>
          <a:xfrm rot="5400000">
            <a:off x="-136316" y="3582560"/>
            <a:ext cx="1446201" cy="402283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 rot="5400000">
            <a:off x="245624" y="3605923"/>
            <a:ext cx="1440162" cy="355558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043561" y="6030813"/>
            <a:ext cx="1475655" cy="350937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050673" y="6397826"/>
            <a:ext cx="1077241" cy="309506"/>
          </a:xfrm>
          <a:prstGeom prst="rect">
            <a:avLst/>
          </a:prstGeom>
          <a:solidFill>
            <a:schemeClr val="accent6">
              <a:lumMod val="20000"/>
              <a:lumOff val="80000"/>
              <a:alpha val="8902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8028384" y="2780928"/>
            <a:ext cx="720080" cy="360040"/>
          </a:xfrm>
          <a:prstGeom prst="rect">
            <a:avLst/>
          </a:prstGeom>
          <a:solidFill>
            <a:srgbClr val="D7E4BD">
              <a:alpha val="4588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287230" y="1580880"/>
            <a:ext cx="1361280" cy="758481"/>
          </a:xfrm>
          <a:prstGeom prst="rect">
            <a:avLst/>
          </a:prstGeom>
          <a:solidFill>
            <a:srgbClr val="FFFFCC">
              <a:alpha val="76078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273639" y="42023"/>
            <a:ext cx="1454636" cy="2969207"/>
          </a:xfrm>
          <a:prstGeom prst="rect">
            <a:avLst/>
          </a:prstGeom>
          <a:solidFill>
            <a:srgbClr val="FFFF99">
              <a:alpha val="54902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prstClr val="black"/>
                </a:solidFill>
              </a:rPr>
              <a:t>Ｋ４畳　　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1185510" y="3079140"/>
            <a:ext cx="2592288" cy="3312368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洋室</a:t>
            </a:r>
            <a:r>
              <a:rPr lang="en-US" altLang="ja-JP" sz="2400" dirty="0" smtClean="0">
                <a:solidFill>
                  <a:prstClr val="black"/>
                </a:solidFill>
              </a:rPr>
              <a:t>7.8</a:t>
            </a:r>
            <a:r>
              <a:rPr lang="ja-JP" altLang="en-US" sz="2400" dirty="0" smtClean="0">
                <a:solidFill>
                  <a:prstClr val="black"/>
                </a:solidFill>
              </a:rPr>
              <a:t>畳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2873627" y="110743"/>
            <a:ext cx="835924" cy="365760"/>
            <a:chOff x="2771800" y="-482138"/>
            <a:chExt cx="835924" cy="365760"/>
          </a:xfrm>
        </p:grpSpPr>
        <p:sp>
          <p:nvSpPr>
            <p:cNvPr id="74" name="角丸四角形 73"/>
            <p:cNvSpPr/>
            <p:nvPr/>
          </p:nvSpPr>
          <p:spPr>
            <a:xfrm>
              <a:off x="2771800" y="-482138"/>
              <a:ext cx="835924" cy="3657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881924" y="-448420"/>
              <a:ext cx="648072" cy="3154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グループ化 54"/>
          <p:cNvGrpSpPr>
            <a:grpSpLocks/>
          </p:cNvGrpSpPr>
          <p:nvPr/>
        </p:nvGrpSpPr>
        <p:grpSpPr bwMode="auto">
          <a:xfrm rot="5400000">
            <a:off x="2737302" y="1490911"/>
            <a:ext cx="1391143" cy="567942"/>
            <a:chOff x="2869849" y="891732"/>
            <a:chExt cx="1016843" cy="357190"/>
          </a:xfrm>
        </p:grpSpPr>
        <p:sp>
          <p:nvSpPr>
            <p:cNvPr id="18" name="角丸四角形 17"/>
            <p:cNvSpPr/>
            <p:nvPr/>
          </p:nvSpPr>
          <p:spPr>
            <a:xfrm>
              <a:off x="2869849" y="891732"/>
              <a:ext cx="1016843" cy="357190"/>
            </a:xfrm>
            <a:prstGeom prst="roundRect">
              <a:avLst/>
            </a:prstGeom>
            <a:solidFill>
              <a:srgbClr val="CCFFFF">
                <a:alpha val="7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046503" y="963947"/>
              <a:ext cx="315698" cy="215816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 flipH="1" flipV="1">
              <a:off x="3719946" y="1063074"/>
              <a:ext cx="33418" cy="337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3141609" y="2484912"/>
            <a:ext cx="567942" cy="523448"/>
            <a:chOff x="5868144" y="6001896"/>
            <a:chExt cx="567942" cy="523448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5868144" y="6021288"/>
              <a:ext cx="567942" cy="504056"/>
              <a:chOff x="2555776" y="2924944"/>
              <a:chExt cx="567942" cy="504056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2555776" y="2924944"/>
                <a:ext cx="56794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>
                <a:off x="2555776" y="2924944"/>
                <a:ext cx="537498" cy="495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直線コネクタ 53"/>
            <p:cNvCxnSpPr/>
            <p:nvPr/>
          </p:nvCxnSpPr>
          <p:spPr>
            <a:xfrm flipV="1">
              <a:off x="5891296" y="6001896"/>
              <a:ext cx="504056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/>
          <p:cNvSpPr/>
          <p:nvPr/>
        </p:nvSpPr>
        <p:spPr>
          <a:xfrm>
            <a:off x="2383524" y="109592"/>
            <a:ext cx="43204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洗</a:t>
            </a:r>
          </a:p>
        </p:txBody>
      </p:sp>
      <p:sp>
        <p:nvSpPr>
          <p:cNvPr id="3" name="部分円 2">
            <a:extLst>
              <a:ext uri="{FF2B5EF4-FFF2-40B4-BE49-F238E27FC236}">
                <a16:creationId xmlns:a16="http://schemas.microsoft.com/office/drawing/2014/main" id="{EDD0C726-0181-4443-B04E-F01DD5B971ED}"/>
              </a:ext>
            </a:extLst>
          </p:cNvPr>
          <p:cNvSpPr/>
          <p:nvPr/>
        </p:nvSpPr>
        <p:spPr>
          <a:xfrm flipV="1">
            <a:off x="4635110" y="504444"/>
            <a:ext cx="1336978" cy="1336978"/>
          </a:xfrm>
          <a:prstGeom prst="pie">
            <a:avLst>
              <a:gd name="adj1" fmla="val 0"/>
              <a:gd name="adj2" fmla="val 540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部分円 109">
            <a:extLst>
              <a:ext uri="{FF2B5EF4-FFF2-40B4-BE49-F238E27FC236}">
                <a16:creationId xmlns:a16="http://schemas.microsoft.com/office/drawing/2014/main" id="{F4D42F6D-DADA-4C28-A7A7-C165A9832D9D}"/>
              </a:ext>
            </a:extLst>
          </p:cNvPr>
          <p:cNvSpPr/>
          <p:nvPr/>
        </p:nvSpPr>
        <p:spPr>
          <a:xfrm>
            <a:off x="1675114" y="2407093"/>
            <a:ext cx="1336978" cy="1336978"/>
          </a:xfrm>
          <a:prstGeom prst="pie">
            <a:avLst>
              <a:gd name="adj1" fmla="val 0"/>
              <a:gd name="adj2" fmla="val 540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3" name="部分円 112">
            <a:extLst>
              <a:ext uri="{FF2B5EF4-FFF2-40B4-BE49-F238E27FC236}">
                <a16:creationId xmlns:a16="http://schemas.microsoft.com/office/drawing/2014/main" id="{34E29047-F835-4181-8646-7D54F42ADE54}"/>
              </a:ext>
            </a:extLst>
          </p:cNvPr>
          <p:cNvSpPr/>
          <p:nvPr/>
        </p:nvSpPr>
        <p:spPr>
          <a:xfrm flipV="1">
            <a:off x="1630987" y="1611908"/>
            <a:ext cx="1300881" cy="1300881"/>
          </a:xfrm>
          <a:prstGeom prst="pie">
            <a:avLst>
              <a:gd name="adj1" fmla="val 0"/>
              <a:gd name="adj2" fmla="val 540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21360" y="-23749"/>
            <a:ext cx="4161259" cy="6442773"/>
            <a:chOff x="1121360" y="-23749"/>
            <a:chExt cx="4161259" cy="6442773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1121360" y="-23749"/>
              <a:ext cx="4161259" cy="6410325"/>
              <a:chOff x="1130821" y="-19050"/>
              <a:chExt cx="4161259" cy="6410325"/>
            </a:xfrm>
          </p:grpSpPr>
          <p:cxnSp>
            <p:nvCxnSpPr>
              <p:cNvPr id="91" name="直線コネクタ 90"/>
              <p:cNvCxnSpPr/>
              <p:nvPr/>
            </p:nvCxnSpPr>
            <p:spPr>
              <a:xfrm>
                <a:off x="1162050" y="6821"/>
                <a:ext cx="28121" cy="379592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>
                <a:off x="1181100" y="4524772"/>
                <a:ext cx="6524" cy="18565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V="1">
                <a:off x="1152525" y="6381750"/>
                <a:ext cx="742950" cy="952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V="1">
                <a:off x="3319463" y="6381750"/>
                <a:ext cx="495300" cy="476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3779912" y="1196752"/>
                <a:ext cx="0" cy="518457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3743325" y="1190625"/>
                <a:ext cx="900683" cy="612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>
                <a:off x="4638675" y="1157288"/>
                <a:ext cx="9525" cy="22383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4644008" y="1340768"/>
                <a:ext cx="64807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 flipH="1">
                <a:off x="5267325" y="1196752"/>
                <a:ext cx="5705" cy="1796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>
              <a:xfrm>
                <a:off x="3059832" y="3068960"/>
                <a:ext cx="72008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>
                <a:off x="1130821" y="9525"/>
                <a:ext cx="26642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H="1">
                <a:off x="3779913" y="-19050"/>
                <a:ext cx="6275" cy="49572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>
                <a:off x="3743325" y="476250"/>
                <a:ext cx="1548755" cy="42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>
                <a:off x="2267744" y="0"/>
                <a:ext cx="0" cy="83671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>
                <a:off x="1187624" y="1556792"/>
                <a:ext cx="1069801" cy="530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 flipV="1">
                <a:off x="1187624" y="2338388"/>
                <a:ext cx="1107901" cy="1049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>
                <a:off x="2267744" y="2348880"/>
                <a:ext cx="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図 8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26737" y="4123059"/>
              <a:ext cx="1103472" cy="72000"/>
            </a:xfrm>
            <a:prstGeom prst="rect">
              <a:avLst/>
            </a:prstGeom>
          </p:spPr>
        </p:pic>
        <p:pic>
          <p:nvPicPr>
            <p:cNvPr id="82" name="図 8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1506849" y="6346076"/>
              <a:ext cx="2163191" cy="72948"/>
            </a:xfrm>
            <a:prstGeom prst="rect">
              <a:avLst/>
            </a:prstGeom>
          </p:spPr>
        </p:pic>
      </p:grpSp>
      <p:sp>
        <p:nvSpPr>
          <p:cNvPr id="84" name="円/楕円 20">
            <a:extLst>
              <a:ext uri="{FF2B5EF4-FFF2-40B4-BE49-F238E27FC236}">
                <a16:creationId xmlns:a16="http://schemas.microsoft.com/office/drawing/2014/main" id="{47583A1F-EED9-4152-BE06-44DFD185D9F7}"/>
              </a:ext>
            </a:extLst>
          </p:cNvPr>
          <p:cNvSpPr/>
          <p:nvPr/>
        </p:nvSpPr>
        <p:spPr bwMode="auto">
          <a:xfrm rot="5400000" flipH="1" flipV="1">
            <a:off x="3393930" y="2043042"/>
            <a:ext cx="45719" cy="53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0.04218 0.0009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49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L 0.08125 0.21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35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7.51445E-7 L -0.31702 -0.0027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35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4.07407E-6 L -0.15521 -0.0527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4" grpId="1" animBg="1"/>
      <p:bldP spid="49" grpId="0" animBg="1"/>
      <p:bldP spid="49" grpId="1" animBg="1"/>
      <p:bldP spid="51" grpId="0" animBg="1"/>
      <p:bldP spid="5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25" grpId="0" animBg="1"/>
      <p:bldP spid="30" grpId="0" animBg="1"/>
      <p:bldP spid="33" grpId="0" animBg="1"/>
      <p:bldP spid="58" grpId="0" animBg="1"/>
      <p:bldP spid="57" grpId="0" animBg="1"/>
      <p:bldP spid="55" grpId="0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7" grpId="0" animBg="1"/>
      <p:bldP spid="67" grpId="1" animBg="1"/>
      <p:bldP spid="67" grpId="2" animBg="1"/>
      <p:bldP spid="69" grpId="0" animBg="1"/>
      <p:bldP spid="69" grpId="1" animBg="1"/>
      <p:bldP spid="69" grpId="2" animBg="1"/>
      <p:bldP spid="71" grpId="0" animBg="1"/>
      <p:bldP spid="50" grpId="0" animBg="1"/>
      <p:bldP spid="50" grpId="1" animBg="1"/>
      <p:bldP spid="66" grpId="0" animBg="1"/>
      <p:bldP spid="70" grpId="0" animBg="1"/>
      <p:bldP spid="24" grpId="0" animBg="1"/>
      <p:bldP spid="3" grpId="0" animBg="1"/>
      <p:bldP spid="110" grpId="0" animBg="1"/>
      <p:bldP spid="11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形吹き出し 2"/>
          <p:cNvSpPr/>
          <p:nvPr/>
        </p:nvSpPr>
        <p:spPr>
          <a:xfrm>
            <a:off x="2987824" y="161569"/>
            <a:ext cx="4320480" cy="1440160"/>
          </a:xfrm>
          <a:prstGeom prst="wedgeEllipseCallout">
            <a:avLst>
              <a:gd name="adj1" fmla="val -61402"/>
              <a:gd name="adj2" fmla="val 5536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0" lang="ja-JP" altLang="en-US" sz="28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おおよその図面が理解できましたね</a:t>
            </a:r>
          </a:p>
        </p:txBody>
      </p:sp>
      <p:pic>
        <p:nvPicPr>
          <p:cNvPr id="2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58" y="881649"/>
            <a:ext cx="2611026" cy="59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3373470" y="1772816"/>
            <a:ext cx="4536504" cy="1368152"/>
          </a:xfrm>
          <a:prstGeom prst="wedgeEllipseCallout">
            <a:avLst>
              <a:gd name="adj1" fmla="val -63439"/>
              <a:gd name="adj2" fmla="val -43613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0" lang="ja-JP" altLang="en-US" sz="2800" b="1" kern="0" dirty="0">
                <a:latin typeface="Trebuchet MS"/>
                <a:ea typeface="HG丸ｺﾞｼｯｸM-PRO"/>
              </a:rPr>
              <a:t>畳の枚数がほぼあっていれば合格</a:t>
            </a:r>
            <a:endParaRPr kumimoji="0" lang="en-US" altLang="ja-JP" sz="2800" b="1" kern="0" dirty="0">
              <a:latin typeface="Trebuchet MS"/>
              <a:ea typeface="HG丸ｺﾞｼｯｸM-PRO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2653390" y="3287852"/>
            <a:ext cx="5976664" cy="1728191"/>
          </a:xfrm>
          <a:prstGeom prst="wedgeEllipseCallout">
            <a:avLst>
              <a:gd name="adj1" fmla="val -48828"/>
              <a:gd name="adj2" fmla="val -77791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0" lang="ja-JP" altLang="en-US" sz="28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窓の位置・壁やドアに</a:t>
            </a:r>
            <a:endParaRPr kumimoji="0" lang="en-US" altLang="ja-JP" sz="2800" kern="0" dirty="0">
              <a:solidFill>
                <a:prstClr val="black"/>
              </a:solidFill>
              <a:latin typeface="Trebuchet MS"/>
              <a:ea typeface="HG丸ｺﾞｼｯｸM-PRO"/>
            </a:endParaRPr>
          </a:p>
          <a:p>
            <a:pPr algn="ctr"/>
            <a:r>
              <a:rPr kumimoji="0" lang="ja-JP" altLang="en-US" sz="28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注意して描きましょう</a:t>
            </a:r>
            <a:endParaRPr kumimoji="0" lang="en-US" altLang="ja-JP" sz="2800" kern="0" dirty="0">
              <a:solidFill>
                <a:prstClr val="black"/>
              </a:solidFill>
              <a:latin typeface="Trebuchet MS"/>
              <a:ea typeface="HG丸ｺﾞｼｯｸM-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55697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3707904" y="5517232"/>
            <a:ext cx="2804574" cy="792088"/>
          </a:xfrm>
          <a:prstGeom prst="wedgeRoundRectCallout">
            <a:avLst>
              <a:gd name="adj1" fmla="val 60097"/>
              <a:gd name="adj2" fmla="val 86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　方位も忘れずに</a:t>
            </a:r>
            <a:endParaRPr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Ikeyama\Desktop\物件Ａ間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80" y="969388"/>
            <a:ext cx="6517625" cy="4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2483374" cy="565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2727388" y="5991906"/>
            <a:ext cx="3515589" cy="627621"/>
          </a:xfrm>
          <a:prstGeom prst="wedgeRoundRectCallout">
            <a:avLst>
              <a:gd name="adj1" fmla="val 60097"/>
              <a:gd name="adj2" fmla="val 86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prstClr val="black"/>
                </a:solidFill>
              </a:rPr>
              <a:t>ワークの縮尺は１／５０だから簡単に描けるよ</a:t>
            </a:r>
          </a:p>
        </p:txBody>
      </p:sp>
      <p:sp>
        <p:nvSpPr>
          <p:cNvPr id="2" name="円/楕円 1"/>
          <p:cNvSpPr/>
          <p:nvPr/>
        </p:nvSpPr>
        <p:spPr>
          <a:xfrm>
            <a:off x="3469446" y="1235312"/>
            <a:ext cx="1829023" cy="10081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27" y="1720625"/>
            <a:ext cx="509909" cy="32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四角形吹き出し 11"/>
          <p:cNvSpPr/>
          <p:nvPr/>
        </p:nvSpPr>
        <p:spPr>
          <a:xfrm>
            <a:off x="3696218" y="2443208"/>
            <a:ext cx="1092922" cy="283924"/>
          </a:xfrm>
          <a:prstGeom prst="wedgeRectCallout">
            <a:avLst>
              <a:gd name="adj1" fmla="val -4739"/>
              <a:gd name="adj2" fmla="val -25312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</a:rPr>
              <a:t>畳数を記入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18" y="5761958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四角形吹き出し 12"/>
          <p:cNvSpPr/>
          <p:nvPr/>
        </p:nvSpPr>
        <p:spPr>
          <a:xfrm>
            <a:off x="4963049" y="1062728"/>
            <a:ext cx="1331444" cy="283924"/>
          </a:xfrm>
          <a:prstGeom prst="wedgeRectCallout">
            <a:avLst>
              <a:gd name="adj1" fmla="val -59479"/>
              <a:gd name="adj2" fmla="val 1398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</a:rPr>
              <a:t>物件情報貼付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674340" y="258517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285996" y="6169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04381" y="33498"/>
            <a:ext cx="6131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en-US" sz="28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ワークに選んだ物件情報を貼り、</a:t>
            </a:r>
            <a:endParaRPr kumimoji="0" lang="en-US" altLang="ja-JP" sz="2800" kern="0" dirty="0">
              <a:solidFill>
                <a:prstClr val="black"/>
              </a:solidFill>
              <a:latin typeface="Trebuchet MS"/>
              <a:ea typeface="HG丸ｺﾞｼｯｸM-PRO"/>
            </a:endParaRPr>
          </a:p>
          <a:p>
            <a:r>
              <a:rPr kumimoji="0" lang="ja-JP" altLang="en-US" sz="28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　下書きした平面図を描きましょう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円/楕円 1">
            <a:extLst>
              <a:ext uri="{FF2B5EF4-FFF2-40B4-BE49-F238E27FC236}">
                <a16:creationId xmlns:a16="http://schemas.microsoft.com/office/drawing/2014/main" id="{B9CCDDAC-9855-4233-A3E2-973F8E843F7B}"/>
              </a:ext>
            </a:extLst>
          </p:cNvPr>
          <p:cNvSpPr/>
          <p:nvPr/>
        </p:nvSpPr>
        <p:spPr>
          <a:xfrm>
            <a:off x="6987752" y="4127738"/>
            <a:ext cx="1147181" cy="8967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四角形吹き出し 11">
            <a:extLst>
              <a:ext uri="{FF2B5EF4-FFF2-40B4-BE49-F238E27FC236}">
                <a16:creationId xmlns:a16="http://schemas.microsoft.com/office/drawing/2014/main" id="{A9D12F8C-543F-4586-9269-2CF098865730}"/>
              </a:ext>
            </a:extLst>
          </p:cNvPr>
          <p:cNvSpPr/>
          <p:nvPr/>
        </p:nvSpPr>
        <p:spPr>
          <a:xfrm>
            <a:off x="7452319" y="5218881"/>
            <a:ext cx="1147181" cy="257747"/>
          </a:xfrm>
          <a:prstGeom prst="wedgeRectCallout">
            <a:avLst>
              <a:gd name="adj1" fmla="val -45024"/>
              <a:gd name="adj2" fmla="val -11279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</a:rPr>
              <a:t>方位を記入</a:t>
            </a:r>
          </a:p>
        </p:txBody>
      </p:sp>
    </p:spTree>
    <p:extLst>
      <p:ext uri="{BB962C8B-B14F-4D97-AF65-F5344CB8AC3E}">
        <p14:creationId xmlns:p14="http://schemas.microsoft.com/office/powerpoint/2010/main" val="28134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3627952"/>
            <a:ext cx="5472608" cy="64807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accent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あなたの暮らしを素敵に表現</a:t>
            </a:r>
            <a:endParaRPr kumimoji="1" lang="en-US" altLang="ja-JP" dirty="0">
              <a:solidFill>
                <a:schemeClr val="accent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Picture 4" descr="C:\Users\Ikeyama\Desktop\金広\イラスト抜粋（生徒用）\P1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188639"/>
            <a:ext cx="2952328" cy="65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611560" y="4869160"/>
            <a:ext cx="59046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その２．新生活用品はいくら？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10005D4-D827-493A-86BC-635DC02C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707340"/>
            <a:ext cx="6192688" cy="1749363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ひとり暮らしの</a:t>
            </a:r>
            <a:r>
              <a:rPr kumimoji="1" lang="en-US" altLang="ja-JP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快適空間</a:t>
            </a:r>
          </a:p>
        </p:txBody>
      </p:sp>
    </p:spTree>
    <p:extLst>
      <p:ext uri="{BB962C8B-B14F-4D97-AF65-F5344CB8AC3E}">
        <p14:creationId xmlns:p14="http://schemas.microsoft.com/office/powerpoint/2010/main" val="41479257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76" y="476672"/>
            <a:ext cx="2611026" cy="59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5275544"/>
            <a:ext cx="1785812" cy="110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吹き出し 9"/>
          <p:cNvSpPr/>
          <p:nvPr/>
        </p:nvSpPr>
        <p:spPr>
          <a:xfrm>
            <a:off x="2483768" y="5257191"/>
            <a:ext cx="4680520" cy="1142490"/>
          </a:xfrm>
          <a:prstGeom prst="wedgeRoundRectCallout">
            <a:avLst>
              <a:gd name="adj1" fmla="val 60097"/>
              <a:gd name="adj2" fmla="val 86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0" lang="en-US" altLang="ja-JP" sz="2000" kern="0" dirty="0">
              <a:solidFill>
                <a:prstClr val="black"/>
              </a:solidFill>
              <a:latin typeface="Trebuchet MS"/>
              <a:ea typeface="HG丸ｺﾞｼｯｸM-PRO"/>
            </a:endParaRPr>
          </a:p>
          <a:p>
            <a:r>
              <a:rPr kumimoji="0" lang="ja-JP" altLang="en-US" sz="24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広告は、値段やサイズの分かるものを切り取るのが大事だよ</a:t>
            </a:r>
          </a:p>
          <a:p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53342" y="245225"/>
            <a:ext cx="595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800" kern="0" dirty="0">
                <a:solidFill>
                  <a:srgbClr val="FF0066"/>
                </a:solidFill>
                <a:latin typeface="Trebuchet MS"/>
                <a:ea typeface="HG丸ｺﾞｼｯｸM-PRO"/>
              </a:rPr>
              <a:t>　</a:t>
            </a:r>
            <a:r>
              <a:rPr kumimoji="0" lang="ja-JP" altLang="en-US" sz="4000" b="1" kern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広告・チラシ</a:t>
            </a:r>
            <a:r>
              <a:rPr kumimoji="0" lang="ja-JP" altLang="en-US" sz="4000" b="1" kern="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を集めよう</a:t>
            </a:r>
            <a:r>
              <a:rPr kumimoji="0" lang="ja-JP" altLang="en-US" sz="3200" b="1" kern="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endParaRPr kumimoji="0" lang="ja-JP" altLang="en-US" sz="3200" b="1" kern="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3FE4CBC-4CA9-472B-9CB6-3314D2149A24}"/>
              </a:ext>
            </a:extLst>
          </p:cNvPr>
          <p:cNvSpPr/>
          <p:nvPr/>
        </p:nvSpPr>
        <p:spPr>
          <a:xfrm>
            <a:off x="3851920" y="105392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en-US" sz="2800" b="1" kern="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住宅情報誌は進路室に予約</a:t>
            </a:r>
            <a:endParaRPr lang="ja-JP" altLang="en-US" sz="2800" dirty="0">
              <a:solidFill>
                <a:srgbClr val="00B05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635896" y="1932037"/>
            <a:ext cx="4146550" cy="3036268"/>
            <a:chOff x="0" y="0"/>
            <a:chExt cx="4131431" cy="2999415"/>
          </a:xfrm>
        </p:grpSpPr>
        <p:pic>
          <p:nvPicPr>
            <p:cNvPr id="12" name="Picture 2" descr="C:\Users\Ikeyama\Desktop\金広\イラスト抜粋（生徒用）\P20_01.png">
              <a:extLst>
                <a:ext uri="{FF2B5EF4-FFF2-40B4-BE49-F238E27FC236}">
                  <a16:creationId xmlns:a16="http://schemas.microsoft.com/office/drawing/2014/main" id="{00000000-0008-0000-0000-00001D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31431" cy="299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1734887" y="1152743"/>
              <a:ext cx="25200" cy="394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0000000-0008-0000-0200-0000F3030000}"/>
                </a:ext>
              </a:extLst>
            </p:cNvPr>
            <p:cNvGrpSpPr/>
            <p:nvPr/>
          </p:nvGrpSpPr>
          <p:grpSpPr>
            <a:xfrm rot="5400000">
              <a:off x="1444297" y="1333124"/>
              <a:ext cx="612061" cy="35999"/>
              <a:chOff x="1444283" y="1333121"/>
              <a:chExt cx="1095864" cy="108000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00000000-0008-0000-0200-0000F4030000}"/>
                  </a:ext>
                </a:extLst>
              </p:cNvPr>
              <p:cNvGrpSpPr/>
              <p:nvPr/>
            </p:nvGrpSpPr>
            <p:grpSpPr>
              <a:xfrm>
                <a:off x="1632095" y="1333121"/>
                <a:ext cx="719606" cy="108000"/>
                <a:chOff x="1632095" y="1333121"/>
                <a:chExt cx="719606" cy="108000"/>
              </a:xfrm>
            </p:grpSpPr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00000000-0008-0000-0200-0000F7030000}"/>
                    </a:ext>
                  </a:extLst>
                </p:cNvPr>
                <p:cNvGrpSpPr/>
                <p:nvPr/>
              </p:nvGrpSpPr>
              <p:grpSpPr>
                <a:xfrm>
                  <a:off x="1632095" y="1368804"/>
                  <a:ext cx="719606" cy="36634"/>
                  <a:chOff x="1632095" y="1368804"/>
                  <a:chExt cx="719606" cy="36634"/>
                </a:xfrm>
              </p:grpSpPr>
              <p:cxnSp>
                <p:nvCxnSpPr>
                  <p:cNvPr id="20" name="直線コネクタ 19">
                    <a:extLst>
                      <a:ext uri="{FF2B5EF4-FFF2-40B4-BE49-F238E27FC236}">
                        <a16:creationId xmlns:a16="http://schemas.microsoft.com/office/drawing/2014/main" id="{00000000-0008-0000-0200-0000F9030000}"/>
                      </a:ext>
                    </a:extLst>
                  </p:cNvPr>
                  <p:cNvCxnSpPr/>
                  <p:nvPr/>
                </p:nvCxnSpPr>
                <p:spPr>
                  <a:xfrm>
                    <a:off x="1632095" y="1368804"/>
                    <a:ext cx="396000" cy="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>
                    <a:extLst>
                      <a:ext uri="{FF2B5EF4-FFF2-40B4-BE49-F238E27FC236}">
                        <a16:creationId xmlns:a16="http://schemas.microsoft.com/office/drawing/2014/main" id="{00000000-0008-0000-0200-0000FA030000}"/>
                      </a:ext>
                    </a:extLst>
                  </p:cNvPr>
                  <p:cNvCxnSpPr/>
                  <p:nvPr/>
                </p:nvCxnSpPr>
                <p:spPr>
                  <a:xfrm>
                    <a:off x="1955701" y="1405438"/>
                    <a:ext cx="396000" cy="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00000000-0008-0000-0200-0000F8030000}"/>
                    </a:ext>
                  </a:extLst>
                </p:cNvPr>
                <p:cNvCxnSpPr/>
                <p:nvPr/>
              </p:nvCxnSpPr>
              <p:spPr>
                <a:xfrm rot="5400000">
                  <a:off x="1937898" y="1387121"/>
                  <a:ext cx="108000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0000000-0008-0000-0200-0000F50300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0147" y="1369121"/>
                <a:ext cx="180000" cy="36000"/>
              </a:xfrm>
              <a:prstGeom prst="rect">
                <a:avLst/>
              </a:prstGeom>
              <a:ln w="63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0000000-0008-0000-0200-0000F60300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44283" y="1369121"/>
                <a:ext cx="180000" cy="36000"/>
              </a:xfrm>
              <a:prstGeom prst="rect">
                <a:avLst/>
              </a:prstGeom>
              <a:ln w="63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44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">
            <a:hlinkClick r:id="rId2" action="ppaction://hlinkfile"/>
          </p:cNvPr>
          <p:cNvSpPr/>
          <p:nvPr/>
        </p:nvSpPr>
        <p:spPr>
          <a:xfrm>
            <a:off x="1653952" y="2564903"/>
            <a:ext cx="2952328" cy="1008112"/>
          </a:xfrm>
          <a:prstGeom prst="wedgeRoundRectCallout">
            <a:avLst>
              <a:gd name="adj1" fmla="val 48696"/>
              <a:gd name="adj2" fmla="val 17148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新生活用品の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費用計算</a:t>
            </a:r>
          </a:p>
        </p:txBody>
      </p:sp>
      <p:pic>
        <p:nvPicPr>
          <p:cNvPr id="3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88359"/>
            <a:ext cx="2664296" cy="53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1">
            <a:hlinkClick r:id="rId4" action="ppaction://hlinkfile"/>
            <a:extLst>
              <a:ext uri="{FF2B5EF4-FFF2-40B4-BE49-F238E27FC236}">
                <a16:creationId xmlns:a16="http://schemas.microsoft.com/office/drawing/2014/main" id="{BF94F6E1-C7AF-4F7B-937D-59A8EA00D427}"/>
              </a:ext>
            </a:extLst>
          </p:cNvPr>
          <p:cNvSpPr/>
          <p:nvPr/>
        </p:nvSpPr>
        <p:spPr>
          <a:xfrm>
            <a:off x="1657603" y="4365104"/>
            <a:ext cx="2952328" cy="1008112"/>
          </a:xfrm>
          <a:prstGeom prst="wedgeRoundRectCallout">
            <a:avLst>
              <a:gd name="adj1" fmla="val 49013"/>
              <a:gd name="adj2" fmla="val -22651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すまい</a:t>
            </a:r>
            <a:r>
              <a:rPr kumimoji="1" lang="ja-JP" altLang="en-US" sz="2800" dirty="0">
                <a:solidFill>
                  <a:schemeClr val="bg1"/>
                </a:solidFill>
              </a:rPr>
              <a:t>の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レイアウト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AD5FE33-92B8-43AC-8CC2-FB8FF02E0C17}"/>
              </a:ext>
            </a:extLst>
          </p:cNvPr>
          <p:cNvSpPr/>
          <p:nvPr/>
        </p:nvSpPr>
        <p:spPr>
          <a:xfrm>
            <a:off x="827584" y="358480"/>
            <a:ext cx="4176464" cy="1800200"/>
          </a:xfrm>
          <a:prstGeom prst="wedgeRoundRectCallout">
            <a:avLst>
              <a:gd name="adj1" fmla="val 67637"/>
              <a:gd name="adj2" fmla="val 14297"/>
              <a:gd name="adj3" fmla="val 16667"/>
            </a:avLst>
          </a:prstGeom>
          <a:solidFill>
            <a:schemeClr val="bg1"/>
          </a:solidFill>
          <a:ln w="63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D51A9-168D-45B5-9406-60DAE4B2061A}"/>
              </a:ext>
            </a:extLst>
          </p:cNvPr>
          <p:cNvSpPr txBox="1"/>
          <p:nvPr/>
        </p:nvSpPr>
        <p:spPr>
          <a:xfrm>
            <a:off x="1187624" y="620688"/>
            <a:ext cx="3783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Excel</a:t>
            </a:r>
            <a:r>
              <a:rPr kumimoji="1" lang="ja-JP" altLang="en-US" sz="2800" dirty="0"/>
              <a:t>で</a:t>
            </a:r>
            <a:r>
              <a:rPr lang="ja-JP" altLang="en-US" sz="2800" dirty="0"/>
              <a:t>新生活用品の</a:t>
            </a:r>
            <a:endParaRPr kumimoji="1" lang="en-US" altLang="ja-JP" sz="2800" dirty="0"/>
          </a:p>
          <a:p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</a:rPr>
              <a:t>費用計算</a:t>
            </a:r>
            <a:r>
              <a:rPr kumimoji="1" lang="ja-JP" altLang="en-US" sz="2800" dirty="0"/>
              <a:t>や</a:t>
            </a:r>
            <a:r>
              <a:rPr kumimoji="1" lang="ja-JP" altLang="en-US" sz="2800" dirty="0">
                <a:solidFill>
                  <a:srgbClr val="00B050"/>
                </a:solidFill>
              </a:rPr>
              <a:t>レイアウト</a:t>
            </a:r>
            <a:r>
              <a:rPr kumimoji="1" lang="ja-JP" altLang="en-US" sz="2800" dirty="0"/>
              <a:t>を</a:t>
            </a:r>
            <a:endParaRPr kumimoji="1" lang="en-US" altLang="ja-JP" sz="2800" dirty="0"/>
          </a:p>
          <a:p>
            <a:r>
              <a:rPr kumimoji="1" lang="ja-JP" altLang="en-US" sz="2800" dirty="0"/>
              <a:t>したいときは</a:t>
            </a:r>
            <a:r>
              <a:rPr lang="ja-JP" altLang="en-US" sz="2800" dirty="0"/>
              <a:t>クリック！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800" dirty="0"/>
              <a:t>あなたが</a:t>
            </a:r>
            <a:r>
              <a:rPr kumimoji="1" lang="ja-JP" altLang="en-US" sz="2800" dirty="0">
                <a:solidFill>
                  <a:srgbClr val="FF0066"/>
                </a:solidFill>
              </a:rPr>
              <a:t>必要</a:t>
            </a:r>
            <a:r>
              <a:rPr kumimoji="1" lang="ja-JP" altLang="en-US" sz="2800" dirty="0"/>
              <a:t>だと思う</a:t>
            </a:r>
            <a:r>
              <a:rPr kumimoji="1" lang="en-US" altLang="ja-JP" sz="2800" dirty="0"/>
              <a:t/>
            </a:r>
            <a:br>
              <a:rPr kumimoji="1" lang="en-US" altLang="ja-JP" sz="2800" dirty="0"/>
            </a:br>
            <a:r>
              <a:rPr kumimoji="1" lang="ja-JP" altLang="en-US" sz="2800" dirty="0"/>
              <a:t>　　　　新生活用品をリストアップしてみよう</a:t>
            </a:r>
          </a:p>
        </p:txBody>
      </p:sp>
      <p:pic>
        <p:nvPicPr>
          <p:cNvPr id="3" name="Picture 2" descr="C:\Users\Ikeyama\Desktop\金広\イラスト抜粋（生徒用）\P19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86" y="1393097"/>
            <a:ext cx="1440160" cy="3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51520" y="908715"/>
          <a:ext cx="6192687" cy="5949285"/>
        </p:xfrm>
        <a:graphic>
          <a:graphicData uri="http://schemas.openxmlformats.org/drawingml/2006/table">
            <a:tbl>
              <a:tblPr/>
              <a:tblGrid>
                <a:gridCol w="335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7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1" i="0" u="none" strike="noStrike" dirty="0">
                          <a:solidFill>
                            <a:srgbClr val="376091"/>
                          </a:solidFill>
                          <a:latin typeface="ＭＳ Ｐゴシック"/>
                        </a:rPr>
                        <a:t>家電・家財道具リスト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物品名</a:t>
                      </a:r>
                      <a:endParaRPr lang="ja-JP" altLang="en-US" sz="1000" b="0" i="0" u="none" strike="noStrike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値段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必要度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9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50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15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合計金額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62778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22048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ＭＳ Ｐゴシック"/>
              </a:rPr>
              <a:t>冷凍冷蔵庫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79776" y="214942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ＭＳ Ｐゴシック"/>
              </a:rPr>
              <a:t>１７，８００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672" y="256490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ノートパソコン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2682" y="256490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１２６，５００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299695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電子レンジ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32834" y="34398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洗濯機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3688" y="38610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ベッド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3688" y="42930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79776" y="3018971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２３，９００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9952" y="342145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３３，９００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91680" y="472514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テレビ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79776" y="473204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２４，８００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14922" y="216262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14922" y="26120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4922" y="343988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07709" y="300389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Ｂ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11716" y="387556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Ｃ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11716" y="429280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Ｃ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15724" y="470857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Ｅ</a:t>
            </a:r>
          </a:p>
        </p:txBody>
      </p:sp>
      <p:sp>
        <p:nvSpPr>
          <p:cNvPr id="28" name="角丸四角形吹き出し 27"/>
          <p:cNvSpPr/>
          <p:nvPr/>
        </p:nvSpPr>
        <p:spPr>
          <a:xfrm>
            <a:off x="6975491" y="476672"/>
            <a:ext cx="1872208" cy="936104"/>
          </a:xfrm>
          <a:prstGeom prst="wedgeRoundRectCallout">
            <a:avLst>
              <a:gd name="adj1" fmla="val -9980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使える予算は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どのくらい？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5436096" y="1196752"/>
            <a:ext cx="1224136" cy="432048"/>
          </a:xfrm>
          <a:prstGeom prst="wedgeRoundRectCallout">
            <a:avLst>
              <a:gd name="adj1" fmla="val -20833"/>
              <a:gd name="adj2" fmla="val 86016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あなたの</a:t>
            </a:r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82174"/>
              </p:ext>
            </p:extLst>
          </p:nvPr>
        </p:nvGraphicFramePr>
        <p:xfrm>
          <a:off x="6651963" y="4797152"/>
          <a:ext cx="2195736" cy="1952111"/>
        </p:xfrm>
        <a:graphic>
          <a:graphicData uri="http://schemas.openxmlformats.org/drawingml/2006/table">
            <a:tbl>
              <a:tblPr/>
              <a:tblGrid>
                <a:gridCol w="109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必要度記号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Ａ：必ずいるので買う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Ｂ：余裕があれば買う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Ｃ：あるから買わない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Ｄ：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もらう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Ｅ：ほしいが無理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Ｆ：やっぱりいらない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4139952" y="342145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３３，９００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G:\DCIM\101CANON\IMG_0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08" y="1441970"/>
            <a:ext cx="6774676" cy="508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2814110" y="4930769"/>
            <a:ext cx="1890145" cy="443303"/>
          </a:xfrm>
          <a:prstGeom prst="wedgeRectCallout">
            <a:avLst>
              <a:gd name="adj1" fmla="val -62764"/>
              <a:gd name="adj2" fmla="val 8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ワーク３にも記入</a:t>
            </a:r>
          </a:p>
        </p:txBody>
      </p:sp>
      <p:sp>
        <p:nvSpPr>
          <p:cNvPr id="4" name="円/楕円 3"/>
          <p:cNvSpPr/>
          <p:nvPr/>
        </p:nvSpPr>
        <p:spPr>
          <a:xfrm>
            <a:off x="2105865" y="3231794"/>
            <a:ext cx="930574" cy="31683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5" y="2845543"/>
            <a:ext cx="1562868" cy="355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9F8B8C-BE34-47BF-AB3D-C1742F3420A7}"/>
              </a:ext>
            </a:extLst>
          </p:cNvPr>
          <p:cNvSpPr txBox="1"/>
          <p:nvPr/>
        </p:nvSpPr>
        <p:spPr>
          <a:xfrm>
            <a:off x="257598" y="260648"/>
            <a:ext cx="7554762" cy="1200329"/>
          </a:xfrm>
          <a:prstGeom prst="rect">
            <a:avLst/>
          </a:prstGeom>
          <a:solidFill>
            <a:srgbClr val="D0EBB3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広告やカタログから選んだ</a:t>
            </a:r>
            <a:endParaRPr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/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新生活</a:t>
            </a: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用品</a:t>
            </a: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貼り付け</a:t>
            </a: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吹き出し 27">
            <a:extLst>
              <a:ext uri="{FF2B5EF4-FFF2-40B4-BE49-F238E27FC236}">
                <a16:creationId xmlns:a16="http://schemas.microsoft.com/office/drawing/2014/main" id="{990AC6DF-C5BF-439D-B3CD-E85C218D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9" y="1704791"/>
            <a:ext cx="1825915" cy="963873"/>
          </a:xfrm>
          <a:prstGeom prst="wedgeRoundRectCallout">
            <a:avLst>
              <a:gd name="adj1" fmla="val -9980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2000" dirty="0"/>
              <a:t>位置や寸法をよく考えてね</a:t>
            </a:r>
          </a:p>
        </p:txBody>
      </p:sp>
    </p:spTree>
    <p:extLst>
      <p:ext uri="{BB962C8B-B14F-4D97-AF65-F5344CB8AC3E}">
        <p14:creationId xmlns:p14="http://schemas.microsoft.com/office/powerpoint/2010/main" val="39892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62875" y="87391"/>
            <a:ext cx="6624736" cy="119786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選んだお部屋に　　　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843808" y="1008365"/>
            <a:ext cx="6400800" cy="1008112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仮想居住</a:t>
            </a:r>
            <a:r>
              <a:rPr lang="ja-JP" altLang="en-US" sz="5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してみよう</a:t>
            </a:r>
            <a:endParaRPr kumimoji="1" lang="ja-JP" altLang="en-US" sz="5400" dirty="0"/>
          </a:p>
        </p:txBody>
      </p:sp>
      <p:pic>
        <p:nvPicPr>
          <p:cNvPr id="6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258" y="403225"/>
            <a:ext cx="2611026" cy="59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083C575-62A9-4D63-9A89-4B1C29073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31" y="5237971"/>
            <a:ext cx="1740769" cy="107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角丸四角形吹き出し 9">
            <a:extLst>
              <a:ext uri="{FF2B5EF4-FFF2-40B4-BE49-F238E27FC236}">
                <a16:creationId xmlns:a16="http://schemas.microsoft.com/office/drawing/2014/main" id="{9AF51D14-E5B1-46A3-8A6D-9EB0347F08CB}"/>
              </a:ext>
            </a:extLst>
          </p:cNvPr>
          <p:cNvSpPr/>
          <p:nvPr/>
        </p:nvSpPr>
        <p:spPr>
          <a:xfrm>
            <a:off x="2431739" y="5312285"/>
            <a:ext cx="4680520" cy="1142490"/>
          </a:xfrm>
          <a:prstGeom prst="wedgeRoundRectCallout">
            <a:avLst>
              <a:gd name="adj1" fmla="val 59673"/>
              <a:gd name="adj2" fmla="val 34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0" lang="en-US" altLang="ja-JP" sz="2000" kern="0" dirty="0">
              <a:solidFill>
                <a:prstClr val="black"/>
              </a:solidFill>
              <a:latin typeface="Trebuchet MS"/>
              <a:ea typeface="HG丸ｺﾞｼｯｸM-PRO"/>
            </a:endParaRPr>
          </a:p>
          <a:p>
            <a:r>
              <a:rPr kumimoji="0" lang="ja-JP" altLang="en-US" sz="24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できる人は</a:t>
            </a:r>
            <a:r>
              <a:rPr kumimoji="0" lang="ja-JP" altLang="en-US" sz="2400" kern="0" dirty="0">
                <a:solidFill>
                  <a:srgbClr val="FF0000"/>
                </a:solidFill>
                <a:latin typeface="Trebuchet MS"/>
                <a:ea typeface="HG丸ｺﾞｼｯｸM-PRO"/>
              </a:rPr>
              <a:t>鳥瞰図</a:t>
            </a:r>
            <a:r>
              <a:rPr kumimoji="0" lang="ja-JP" altLang="en-US" sz="24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を書いてみるといろいろ気が付いて面白いよ</a:t>
            </a:r>
          </a:p>
          <a:p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05F1AD1-8D03-4AF6-B0F7-B7449942E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2048323"/>
            <a:ext cx="4903210" cy="31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7014"/>
            <a:ext cx="5562600" cy="691009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鳥瞰図にするには</a:t>
            </a:r>
            <a:endParaRPr kumimoji="1" lang="ja-JP" altLang="en-US" dirty="0"/>
          </a:p>
        </p:txBody>
      </p:sp>
      <p:pic>
        <p:nvPicPr>
          <p:cNvPr id="7" name="図 6" descr="指導書P35_資料3の間取り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584" y="1132790"/>
            <a:ext cx="3130665" cy="1948391"/>
          </a:xfrm>
          <a:prstGeom prst="rect">
            <a:avLst/>
          </a:prstGeom>
        </p:spPr>
      </p:pic>
      <p:pic>
        <p:nvPicPr>
          <p:cNvPr id="8" name="図 7" descr="指導書P35_鳥瞰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6497" y="793611"/>
            <a:ext cx="3355103" cy="2287570"/>
          </a:xfrm>
          <a:prstGeom prst="rect">
            <a:avLst/>
          </a:prstGeom>
        </p:spPr>
      </p:pic>
      <p:pic>
        <p:nvPicPr>
          <p:cNvPr id="9" name="Picture 3" descr="鳥瞰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5834" y="3215975"/>
            <a:ext cx="5715766" cy="34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矢印 12"/>
          <p:cNvSpPr/>
          <p:nvPr/>
        </p:nvSpPr>
        <p:spPr>
          <a:xfrm>
            <a:off x="4922138" y="1397205"/>
            <a:ext cx="47622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 descr="C:\Users\Ikeyama\Desktop\金広\イラスト抜粋（生徒用）\P21_01.png">
            <a:extLst>
              <a:ext uri="{FF2B5EF4-FFF2-40B4-BE49-F238E27FC236}">
                <a16:creationId xmlns:a16="http://schemas.microsoft.com/office/drawing/2014/main" id="{8C99AC7D-7070-4BD8-9189-F3F4583BA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719" y="2276872"/>
            <a:ext cx="1891865" cy="40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角丸四角形吹き出し 27">
            <a:extLst>
              <a:ext uri="{FF2B5EF4-FFF2-40B4-BE49-F238E27FC236}">
                <a16:creationId xmlns:a16="http://schemas.microsoft.com/office/drawing/2014/main" id="{CE39DAE5-817B-496E-B4BB-4ABC86E309E7}"/>
              </a:ext>
            </a:extLst>
          </p:cNvPr>
          <p:cNvSpPr txBox="1">
            <a:spLocks/>
          </p:cNvSpPr>
          <p:nvPr/>
        </p:nvSpPr>
        <p:spPr>
          <a:xfrm>
            <a:off x="129583" y="1025420"/>
            <a:ext cx="1850130" cy="963873"/>
          </a:xfrm>
          <a:prstGeom prst="wedgeRoundRectCallout">
            <a:avLst>
              <a:gd name="adj1" fmla="val -9980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図の中心にチェックポイントをとるのがコツよ</a:t>
            </a:r>
          </a:p>
        </p:txBody>
      </p:sp>
    </p:spTree>
    <p:extLst>
      <p:ext uri="{BB962C8B-B14F-4D97-AF65-F5344CB8AC3E}">
        <p14:creationId xmlns:p14="http://schemas.microsoft.com/office/powerpoint/2010/main" val="31499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6723"/>
            <a:ext cx="5256584" cy="114300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広さ</a:t>
            </a:r>
            <a:r>
              <a:rPr lang="ja-JP" altLang="en-US" dirty="0"/>
              <a:t>と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長さ</a:t>
            </a:r>
            <a:r>
              <a:rPr kumimoji="1" lang="ja-JP" altLang="en-US" dirty="0"/>
              <a:t>の基本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4572000" y="1988840"/>
            <a:ext cx="0" cy="42484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411760" y="1988840"/>
            <a:ext cx="2160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2411760" y="6237312"/>
            <a:ext cx="2160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2411760" y="1988840"/>
            <a:ext cx="0" cy="42484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059832" y="350100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一畳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411760" y="1988840"/>
            <a:ext cx="2160240" cy="424847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411760" y="1772816"/>
            <a:ext cx="2160240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195736" y="1988840"/>
            <a:ext cx="0" cy="4248472"/>
          </a:xfrm>
          <a:prstGeom prst="straightConnector1">
            <a:avLst/>
          </a:prstGeom>
          <a:ln w="25400"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275856" y="141277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 rot="16200000">
            <a:off x="1740959" y="35957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180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5220072" y="1988840"/>
            <a:ext cx="2160240" cy="4248472"/>
            <a:chOff x="5220072" y="1988840"/>
            <a:chExt cx="2160240" cy="4248472"/>
          </a:xfrm>
        </p:grpSpPr>
        <p:cxnSp>
          <p:nvCxnSpPr>
            <p:cNvPr id="36" name="直線コネクタ 35"/>
            <p:cNvCxnSpPr/>
            <p:nvPr/>
          </p:nvCxnSpPr>
          <p:spPr>
            <a:xfrm>
              <a:off x="5220072" y="1988840"/>
              <a:ext cx="21602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5220072" y="6237312"/>
              <a:ext cx="21602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5220072" y="1988840"/>
              <a:ext cx="0" cy="424847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5868144" y="350100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一畳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5220072" y="1988840"/>
              <a:ext cx="2160240" cy="424847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7380312" y="1988840"/>
              <a:ext cx="0" cy="424847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線コネクタ 48"/>
          <p:cNvCxnSpPr/>
          <p:nvPr/>
        </p:nvCxnSpPr>
        <p:spPr>
          <a:xfrm>
            <a:off x="2411760" y="1988840"/>
            <a:ext cx="4320480" cy="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732240" y="1988840"/>
            <a:ext cx="0" cy="4248472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2411760" y="6237312"/>
            <a:ext cx="4320480" cy="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2390274" y="1976083"/>
            <a:ext cx="0" cy="4248472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411760" y="1700808"/>
            <a:ext cx="432048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355976" y="134076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180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4" name="直線矢印コネクタ 63"/>
          <p:cNvCxnSpPr>
            <a:cxnSpLocks/>
          </p:cNvCxnSpPr>
          <p:nvPr/>
        </p:nvCxnSpPr>
        <p:spPr>
          <a:xfrm>
            <a:off x="2123728" y="1988840"/>
            <a:ext cx="0" cy="424847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3995936" y="414908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一坪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938622" y="820537"/>
                <a:ext cx="7953858" cy="5411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一般に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一坪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1.8×1.8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≒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3.3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㎡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）は畳２枚分と考えて進めます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22" y="820537"/>
                <a:ext cx="7953858" cy="541164"/>
              </a:xfrm>
              <a:prstGeom prst="rect">
                <a:avLst/>
              </a:prstGeom>
              <a:blipFill>
                <a:blip r:embed="rId2"/>
                <a:stretch>
                  <a:fillRect t="-9091" b="-306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30" y="5570984"/>
            <a:ext cx="1648270" cy="101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2843807" y="6224555"/>
            <a:ext cx="4613683" cy="633445"/>
            <a:chOff x="2843807" y="6224555"/>
            <a:chExt cx="4613683" cy="633445"/>
          </a:xfrm>
        </p:grpSpPr>
        <p:sp>
          <p:nvSpPr>
            <p:cNvPr id="33" name="角丸四角形吹き出し 32"/>
            <p:cNvSpPr/>
            <p:nvPr/>
          </p:nvSpPr>
          <p:spPr>
            <a:xfrm>
              <a:off x="2843807" y="6224555"/>
              <a:ext cx="4613683" cy="633445"/>
            </a:xfrm>
            <a:prstGeom prst="wedgeRoundRectCallout">
              <a:avLst>
                <a:gd name="adj1" fmla="val 55694"/>
                <a:gd name="adj2" fmla="val -3333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９０㎝を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半間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、１８０㎝を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一間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というんだよ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699776" y="6268553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/>
                <a:t>はんげん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364210" y="6250069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/>
                <a:t>いっけん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7236296" y="1597442"/>
            <a:ext cx="1036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単位：</a:t>
            </a:r>
            <a:r>
              <a:rPr kumimoji="1" lang="en-US" altLang="ja-JP" sz="1200" dirty="0" smtClean="0"/>
              <a:t>cm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48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4.85549E-6 L -0.06962 -0.0009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1" grpId="0"/>
      <p:bldP spid="31" grpId="1"/>
      <p:bldP spid="32" grpId="0"/>
      <p:bldP spid="62" grpId="0"/>
      <p:bldP spid="65" grpId="0"/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6C24B-8784-4953-92B2-8F267BA208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7" y="5308551"/>
            <a:ext cx="1670449" cy="10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3FBB3-C269-4828-AF6D-EE112E6A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74" y="5649889"/>
            <a:ext cx="38655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Ikeyama\Desktop\金広\イラスト抜粋（生徒用）\P21_01.png">
            <a:extLst>
              <a:ext uri="{FF2B5EF4-FFF2-40B4-BE49-F238E27FC236}">
                <a16:creationId xmlns:a16="http://schemas.microsoft.com/office/drawing/2014/main" id="{A7E9A845-FF10-4A66-9901-EFA706EF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141" y="2146846"/>
            <a:ext cx="21933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DECAA9F8-1E30-4733-BB49-FB7410A86676}"/>
              </a:ext>
            </a:extLst>
          </p:cNvPr>
          <p:cNvSpPr/>
          <p:nvPr/>
        </p:nvSpPr>
        <p:spPr>
          <a:xfrm>
            <a:off x="2051720" y="395901"/>
            <a:ext cx="7092280" cy="2938110"/>
          </a:xfrm>
          <a:prstGeom prst="cloudCallout">
            <a:avLst>
              <a:gd name="adj1" fmla="val -40312"/>
              <a:gd name="adj2" fmla="val 489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black"/>
                </a:solidFill>
              </a:rPr>
              <a:t>あなたの新生活</a:t>
            </a:r>
            <a:endParaRPr lang="en-US" altLang="ja-JP" sz="4000" dirty="0">
              <a:solidFill>
                <a:prstClr val="black"/>
              </a:solidFill>
            </a:endParaRPr>
          </a:p>
          <a:p>
            <a:pPr algn="ctr"/>
            <a:r>
              <a:rPr lang="ja-JP" altLang="en-US" sz="4000" dirty="0">
                <a:solidFill>
                  <a:prstClr val="black"/>
                </a:solidFill>
              </a:rPr>
              <a:t>イメージできましたか</a:t>
            </a:r>
            <a:endParaRPr lang="ja-JP" altLang="en-US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B741CC-4981-46B8-A282-BF035E52EAAA}"/>
              </a:ext>
            </a:extLst>
          </p:cNvPr>
          <p:cNvSpPr txBox="1"/>
          <p:nvPr/>
        </p:nvSpPr>
        <p:spPr>
          <a:xfrm>
            <a:off x="4060164" y="38281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お</a:t>
            </a:r>
            <a:r>
              <a:rPr kumimoji="1" lang="ja-JP" altLang="en-US" sz="5400" dirty="0"/>
              <a:t>し</a:t>
            </a:r>
            <a:r>
              <a:rPr kumimoji="1" lang="ja-JP" altLang="en-US" sz="5400" dirty="0">
                <a:solidFill>
                  <a:srgbClr val="00B050"/>
                </a:solidFill>
              </a:rPr>
              <a:t>ま</a:t>
            </a:r>
            <a:r>
              <a:rPr kumimoji="1" lang="ja-JP" altLang="en-US" sz="5400" dirty="0">
                <a:solidFill>
                  <a:srgbClr val="00B0F0"/>
                </a:solidFill>
              </a:rPr>
              <a:t>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22020" y="6353083"/>
            <a:ext cx="2714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©</a:t>
            </a:r>
            <a:r>
              <a:rPr kumimoji="1" lang="ja-JP" altLang="en-US" sz="1100" dirty="0" smtClean="0"/>
              <a:t>金融経済教育推進機構</a:t>
            </a:r>
            <a:r>
              <a:rPr kumimoji="1" lang="en-US" altLang="ja-JP" sz="1100" dirty="0" smtClean="0"/>
              <a:t>2024</a:t>
            </a:r>
          </a:p>
          <a:p>
            <a:r>
              <a:rPr lang="ja-JP" altLang="en-US" sz="1100" dirty="0" smtClean="0"/>
              <a:t>授業での使用を除き、無断転載を禁じます。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097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 rot="16200000">
            <a:off x="5559022" y="2094759"/>
            <a:ext cx="3414811" cy="1561920"/>
          </a:xfrm>
          <a:prstGeom prst="rect">
            <a:avLst/>
          </a:prstGeom>
          <a:solidFill>
            <a:schemeClr val="accent3">
              <a:alpha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団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地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間</a:t>
            </a:r>
          </a:p>
        </p:txBody>
      </p:sp>
      <p:sp>
        <p:nvSpPr>
          <p:cNvPr id="8" name="正方形/長方形 7"/>
          <p:cNvSpPr/>
          <p:nvPr/>
        </p:nvSpPr>
        <p:spPr>
          <a:xfrm rot="16200000">
            <a:off x="3711335" y="1979026"/>
            <a:ext cx="3538424" cy="1685844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江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戸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間</a:t>
            </a:r>
          </a:p>
        </p:txBody>
      </p:sp>
      <p:sp>
        <p:nvSpPr>
          <p:cNvPr id="9" name="正方形/長方形 8"/>
          <p:cNvSpPr/>
          <p:nvPr/>
        </p:nvSpPr>
        <p:spPr>
          <a:xfrm rot="16200000">
            <a:off x="1741387" y="1856920"/>
            <a:ext cx="3710627" cy="1757852"/>
          </a:xfrm>
          <a:prstGeom prst="rect">
            <a:avLst/>
          </a:prstGeom>
          <a:solidFill>
            <a:srgbClr val="FF99FF">
              <a:alpha val="40784"/>
            </a:srgb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中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京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間</a:t>
            </a:r>
          </a:p>
        </p:txBody>
      </p:sp>
      <p:sp>
        <p:nvSpPr>
          <p:cNvPr id="10" name="正方形/長方形 9"/>
          <p:cNvSpPr/>
          <p:nvPr/>
        </p:nvSpPr>
        <p:spPr>
          <a:xfrm rot="16200000">
            <a:off x="-415660" y="1647910"/>
            <a:ext cx="3926650" cy="2016225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京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間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・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本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間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33382" y="481263"/>
            <a:ext cx="2016224" cy="0"/>
          </a:xfrm>
          <a:prstGeom prst="straightConnector1">
            <a:avLst/>
          </a:prstGeom>
          <a:ln w="25400"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682661" y="689811"/>
            <a:ext cx="1817331" cy="2885"/>
          </a:xfrm>
          <a:prstGeom prst="straightConnector1">
            <a:avLst/>
          </a:prstGeom>
          <a:ln w="25400">
            <a:solidFill>
              <a:srgbClr val="FF0066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4644008" y="836712"/>
            <a:ext cx="1728192" cy="0"/>
          </a:xfrm>
          <a:prstGeom prst="straightConnector1">
            <a:avLst/>
          </a:prstGeom>
          <a:ln w="25400">
            <a:solidFill>
              <a:srgbClr val="FF33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444208" y="980728"/>
            <a:ext cx="1584176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59632" y="26064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95.5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9872" y="4046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91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20072" y="5486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88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20272" y="69269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85</a:t>
            </a:r>
            <a:endParaRPr kumimoji="1" lang="ja-JP" altLang="en-US" sz="24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95536" y="692696"/>
            <a:ext cx="0" cy="3960440"/>
          </a:xfrm>
          <a:prstGeom prst="straightConnector1">
            <a:avLst/>
          </a:prstGeom>
          <a:ln w="25400"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987824" y="908720"/>
            <a:ext cx="0" cy="3600400"/>
          </a:xfrm>
          <a:prstGeom prst="straightConnector1">
            <a:avLst/>
          </a:prstGeom>
          <a:ln w="25400">
            <a:solidFill>
              <a:srgbClr val="EF17E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932040" y="1052736"/>
            <a:ext cx="0" cy="3528392"/>
          </a:xfrm>
          <a:prstGeom prst="straightConnector1">
            <a:avLst/>
          </a:prstGeom>
          <a:ln w="25400">
            <a:solidFill>
              <a:srgbClr val="FF33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8244408" y="1196752"/>
            <a:ext cx="0" cy="3384376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 rot="16200000">
            <a:off x="-94736" y="244819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191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2587397" y="244361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182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4621279" y="251562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176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7933647" y="251562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170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99792" y="5301208"/>
            <a:ext cx="3332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畳のいろいろ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66427" y="4797152"/>
            <a:ext cx="1036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単位：</a:t>
            </a:r>
            <a:r>
              <a:rPr kumimoji="1" lang="en-US" altLang="ja-JP" sz="1200" dirty="0" smtClean="0"/>
              <a:t>cm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/>
      <p:bldP spid="15" grpId="0"/>
      <p:bldP spid="16" grpId="0"/>
      <p:bldP spid="18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形吹き出し 4"/>
          <p:cNvSpPr/>
          <p:nvPr/>
        </p:nvSpPr>
        <p:spPr>
          <a:xfrm>
            <a:off x="2843808" y="201057"/>
            <a:ext cx="5976664" cy="1512168"/>
          </a:xfrm>
          <a:prstGeom prst="wedgeEllipseCallout">
            <a:avLst>
              <a:gd name="adj1" fmla="val -64319"/>
              <a:gd name="adj2" fmla="val 373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まずは</a:t>
            </a:r>
            <a:r>
              <a:rPr kumimoji="1" lang="ja-JP" altLang="en-US" sz="2800" dirty="0">
                <a:solidFill>
                  <a:srgbClr val="FF0000"/>
                </a:solidFill>
              </a:rPr>
              <a:t>和室タイプ</a:t>
            </a:r>
            <a:r>
              <a:rPr kumimoji="1" lang="ja-JP" altLang="en-US" sz="2800" dirty="0">
                <a:solidFill>
                  <a:schemeClr val="tx1"/>
                </a:solidFill>
              </a:rPr>
              <a:t>の物件Ｃから描いてみましょう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16376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1259632" y="1569672"/>
            <a:ext cx="6889077" cy="4523624"/>
            <a:chOff x="1259632" y="1569672"/>
            <a:chExt cx="6889077" cy="452362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C3B34B0-2319-4711-A622-06A927173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32" y="1569672"/>
              <a:ext cx="6889077" cy="4523624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 rot="1422880">
              <a:off x="6792227" y="2606455"/>
              <a:ext cx="259458" cy="25164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/>
                <a:t>N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98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47864" y="5871560"/>
            <a:ext cx="5073335" cy="718946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dirty="0">
                <a:solidFill>
                  <a:prstClr val="black"/>
                </a:solidFill>
              </a:rPr>
              <a:t>22</a:t>
            </a:r>
            <a:r>
              <a:rPr lang="ja-JP" altLang="en-US" sz="3200" dirty="0">
                <a:solidFill>
                  <a:prstClr val="black"/>
                </a:solidFill>
              </a:rPr>
              <a:t> ㎡ </a:t>
            </a:r>
            <a:r>
              <a:rPr lang="en-US" altLang="ja-JP" sz="3200" dirty="0">
                <a:solidFill>
                  <a:prstClr val="black"/>
                </a:solidFill>
              </a:rPr>
              <a:t>÷ </a:t>
            </a:r>
            <a:r>
              <a:rPr lang="en-US" altLang="ja-JP" sz="3600" dirty="0">
                <a:solidFill>
                  <a:prstClr val="black"/>
                </a:solidFill>
              </a:rPr>
              <a:t>3.3</a:t>
            </a:r>
            <a:r>
              <a:rPr lang="en-US" altLang="ja-JP" sz="3200" dirty="0">
                <a:solidFill>
                  <a:prstClr val="black"/>
                </a:solidFill>
              </a:rPr>
              <a:t> × </a:t>
            </a:r>
            <a:r>
              <a:rPr lang="en-US" altLang="ja-JP" sz="36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 ≒</a:t>
            </a:r>
            <a:r>
              <a:rPr lang="ja-JP" altLang="en-US" sz="3200" dirty="0">
                <a:solidFill>
                  <a:prstClr val="black"/>
                </a:solidFill>
              </a:rPr>
              <a:t> </a:t>
            </a:r>
            <a:r>
              <a:rPr lang="en-US" altLang="ja-JP" sz="3600" dirty="0">
                <a:solidFill>
                  <a:prstClr val="black"/>
                </a:solidFill>
              </a:rPr>
              <a:t>13.3</a:t>
            </a:r>
            <a:r>
              <a:rPr lang="ja-JP" altLang="en-US" sz="3600" dirty="0">
                <a:solidFill>
                  <a:prstClr val="black"/>
                </a:solidFill>
              </a:rPr>
              <a:t>枚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Ikeyama\Desktop\金広\イラスト抜粋（生徒用）\P19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51847" b="16334"/>
          <a:stretch>
            <a:fillRect/>
          </a:stretch>
        </p:blipFill>
        <p:spPr bwMode="auto">
          <a:xfrm>
            <a:off x="3779912" y="1124744"/>
            <a:ext cx="5002233" cy="439248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27584" y="260648"/>
            <a:ext cx="675056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kumimoji="0" lang="ja-JP" altLang="en-US" sz="32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専有面積から畳の枚数を計算します</a:t>
            </a:r>
          </a:p>
          <a:p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707904" y="3861048"/>
            <a:ext cx="1872208" cy="648072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C:\Users\Ikeyama\Desktop\金広\イラスト抜粋（生徒用）\P3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844824"/>
            <a:ext cx="2792777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矢印コネクタ 14"/>
          <p:cNvCxnSpPr>
            <a:stCxn id="12" idx="3"/>
          </p:cNvCxnSpPr>
          <p:nvPr/>
        </p:nvCxnSpPr>
        <p:spPr>
          <a:xfrm flipH="1">
            <a:off x="3707904" y="4414212"/>
            <a:ext cx="274179" cy="16070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吹き出し 16"/>
          <p:cNvSpPr/>
          <p:nvPr/>
        </p:nvSpPr>
        <p:spPr>
          <a:xfrm>
            <a:off x="395536" y="980728"/>
            <a:ext cx="3168352" cy="792088"/>
          </a:xfrm>
          <a:prstGeom prst="wedgeRoundRectCallout">
            <a:avLst>
              <a:gd name="adj1" fmla="val -20833"/>
              <a:gd name="adj2" fmla="val 787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</a:rPr>
              <a:t>１坪≒畳２枚≒３．３㎡</a:t>
            </a:r>
            <a:endParaRPr lang="en-US" altLang="ja-JP" sz="2400" b="1" dirty="0">
              <a:solidFill>
                <a:schemeClr val="accent2"/>
              </a:solidFill>
            </a:endParaRPr>
          </a:p>
          <a:p>
            <a:pPr algn="ctr"/>
            <a:r>
              <a:rPr lang="ja-JP" altLang="en-US" b="1" dirty="0">
                <a:solidFill>
                  <a:schemeClr val="accent2"/>
                </a:solidFill>
              </a:rPr>
              <a:t>ですから・・・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3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建築方眼ホワイトボード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99392"/>
            <a:ext cx="11017224" cy="75528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2411"/>
            <a:ext cx="2448272" cy="553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228184" y="5589240"/>
            <a:ext cx="112693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建築方眼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9512" y="46855"/>
            <a:ext cx="43924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ja-JP" altLang="en-US" sz="3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/>
                <a:ea typeface="HG丸ｺﾞｼｯｸM-PRO"/>
              </a:rPr>
              <a:t>まずは６畳間から</a:t>
            </a:r>
            <a:endParaRPr kumimoji="0" lang="en-US" altLang="ja-JP" sz="36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rebuchet MS"/>
              <a:ea typeface="HG丸ｺﾞｼｯｸM-PRO"/>
            </a:endParaRPr>
          </a:p>
          <a:p>
            <a:pPr lvl="0" algn="ctr"/>
            <a:r>
              <a:rPr kumimoji="0" lang="ja-JP" altLang="en-US" sz="3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/>
                <a:ea typeface="HG丸ｺﾞｼｯｸM-PRO"/>
              </a:rPr>
              <a:t>描くと簡単です</a:t>
            </a:r>
            <a:r>
              <a:rPr kumimoji="0" lang="ja-JP" altLang="en-US" sz="4000" kern="0" dirty="0">
                <a:latin typeface="Trebuchet MS"/>
                <a:ea typeface="HG丸ｺﾞｼｯｸM-PRO"/>
              </a:rPr>
              <a:t>。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2483768" y="4077072"/>
            <a:ext cx="1944216" cy="1080120"/>
          </a:xfrm>
          <a:prstGeom prst="wedgeRoundRectCallout">
            <a:avLst>
              <a:gd name="adj1" fmla="val -30735"/>
              <a:gd name="adj2" fmla="val -681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ja-JP" altLang="en-US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こんな</a:t>
            </a:r>
            <a:endParaRPr kumimoji="0" lang="en-US" altLang="ja-JP" kern="0" dirty="0">
              <a:solidFill>
                <a:prstClr val="black"/>
              </a:solidFill>
              <a:latin typeface="Trebuchet MS"/>
              <a:ea typeface="HG丸ｺﾞｼｯｸM-PRO"/>
            </a:endParaRPr>
          </a:p>
          <a:p>
            <a:pPr algn="ctr"/>
            <a:r>
              <a:rPr kumimoji="0" lang="ja-JP" altLang="en-US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建築方眼に下書きすると便利よ。</a:t>
            </a:r>
            <a:endParaRPr kumimoji="0" lang="en-US" altLang="ja-JP" kern="0" dirty="0">
              <a:solidFill>
                <a:prstClr val="black"/>
              </a:solidFill>
              <a:latin typeface="Trebuchet MS"/>
              <a:ea typeface="HG丸ｺﾞｼｯｸM-PRO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0D07920-55FA-4DDE-B065-3E61DE9A8C4F}"/>
              </a:ext>
            </a:extLst>
          </p:cNvPr>
          <p:cNvSpPr/>
          <p:nvPr/>
        </p:nvSpPr>
        <p:spPr>
          <a:xfrm>
            <a:off x="5898906" y="1124744"/>
            <a:ext cx="1224136" cy="864096"/>
          </a:xfrm>
          <a:prstGeom prst="wedgeRoundRectCallout">
            <a:avLst>
              <a:gd name="adj1" fmla="val -72895"/>
              <a:gd name="adj2" fmla="val 3577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２マスで畳１枚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0F1436-F279-4F6D-A59E-EBFD40442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75" y="1844824"/>
            <a:ext cx="59337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8455 -0.0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建築方眼ホワイトボード用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78" y="-67439"/>
            <a:ext cx="9936357" cy="676749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 rot="10800000">
            <a:off x="6677151" y="1168124"/>
            <a:ext cx="1055688" cy="514350"/>
          </a:xfrm>
          <a:prstGeom prst="rect">
            <a:avLst/>
          </a:prstGeom>
          <a:solidFill>
            <a:srgbClr val="9DFA90">
              <a:alpha val="6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56811" y="1136371"/>
            <a:ext cx="1099470" cy="504056"/>
          </a:xfrm>
          <a:prstGeom prst="rect">
            <a:avLst/>
          </a:prstGeom>
          <a:solidFill>
            <a:srgbClr val="9DFA90">
              <a:alpha val="6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 rot="16200000">
            <a:off x="6408561" y="312423"/>
            <a:ext cx="1055688" cy="550862"/>
          </a:xfrm>
          <a:prstGeom prst="rect">
            <a:avLst/>
          </a:prstGeom>
          <a:solidFill>
            <a:srgbClr val="9DFA90">
              <a:alpha val="6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 rot="16200000">
            <a:off x="6942755" y="328385"/>
            <a:ext cx="1054100" cy="515937"/>
          </a:xfrm>
          <a:prstGeom prst="rect">
            <a:avLst/>
          </a:prstGeom>
          <a:solidFill>
            <a:srgbClr val="9DFA90">
              <a:alpha val="6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88793" y="601509"/>
            <a:ext cx="1071563" cy="534344"/>
          </a:xfrm>
          <a:prstGeom prst="rect">
            <a:avLst/>
          </a:prstGeom>
          <a:solidFill>
            <a:srgbClr val="9DFA90">
              <a:alpha val="6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88049" y="55843"/>
            <a:ext cx="1055688" cy="515937"/>
          </a:xfrm>
          <a:prstGeom prst="rect">
            <a:avLst/>
          </a:prstGeom>
          <a:solidFill>
            <a:srgbClr val="9DFA90">
              <a:alpha val="68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938708" y="809965"/>
            <a:ext cx="216024" cy="1084276"/>
          </a:xfrm>
          <a:prstGeom prst="rect">
            <a:avLst/>
          </a:prstGeom>
          <a:solidFill>
            <a:srgbClr val="FFC000">
              <a:alpha val="6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24"/>
          <p:cNvGrpSpPr/>
          <p:nvPr/>
        </p:nvGrpSpPr>
        <p:grpSpPr>
          <a:xfrm>
            <a:off x="8054543" y="2204863"/>
            <a:ext cx="1089457" cy="540000"/>
            <a:chOff x="5796134" y="3629674"/>
            <a:chExt cx="1080122" cy="459138"/>
          </a:xfrm>
          <a:solidFill>
            <a:srgbClr val="CC6600">
              <a:alpha val="61000"/>
            </a:srgbClr>
          </a:solidFill>
        </p:grpSpPr>
        <p:sp>
          <p:nvSpPr>
            <p:cNvPr id="26" name="正方形/長方形 25"/>
            <p:cNvSpPr/>
            <p:nvPr/>
          </p:nvSpPr>
          <p:spPr>
            <a:xfrm>
              <a:off x="5796136" y="3629674"/>
              <a:ext cx="1054988" cy="45913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5796136" y="3642143"/>
              <a:ext cx="1080120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cxnSpLocks/>
            </p:cNvCxnSpPr>
            <p:nvPr/>
          </p:nvCxnSpPr>
          <p:spPr>
            <a:xfrm>
              <a:off x="5796134" y="3799646"/>
              <a:ext cx="1080120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5796136" y="3884090"/>
              <a:ext cx="1080120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5796136" y="4005064"/>
              <a:ext cx="1080120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30"/>
          <p:cNvGrpSpPr/>
          <p:nvPr/>
        </p:nvGrpSpPr>
        <p:grpSpPr>
          <a:xfrm>
            <a:off x="8008826" y="3378540"/>
            <a:ext cx="1080000" cy="540000"/>
            <a:chOff x="4644008" y="3429000"/>
            <a:chExt cx="1054988" cy="515796"/>
          </a:xfrm>
          <a:solidFill>
            <a:srgbClr val="00B050"/>
          </a:solidFill>
        </p:grpSpPr>
        <p:sp>
          <p:nvSpPr>
            <p:cNvPr id="32" name="正方形/長方形 31"/>
            <p:cNvSpPr/>
            <p:nvPr/>
          </p:nvSpPr>
          <p:spPr>
            <a:xfrm>
              <a:off x="4644008" y="3429000"/>
              <a:ext cx="1054988" cy="515796"/>
            </a:xfrm>
            <a:prstGeom prst="rect">
              <a:avLst/>
            </a:prstGeom>
            <a:solidFill>
              <a:srgbClr val="00B050">
                <a:alpha val="7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3" name="直線コネクタ 32"/>
            <p:cNvCxnSpPr>
              <a:cxnSpLocks/>
            </p:cNvCxnSpPr>
            <p:nvPr/>
          </p:nvCxnSpPr>
          <p:spPr>
            <a:xfrm>
              <a:off x="4644008" y="3429000"/>
              <a:ext cx="1044404" cy="48400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cxnSpLocks/>
            </p:cNvCxnSpPr>
            <p:nvPr/>
          </p:nvCxnSpPr>
          <p:spPr>
            <a:xfrm flipH="1">
              <a:off x="4644009" y="3465394"/>
              <a:ext cx="1044404" cy="46766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41"/>
          <p:cNvGrpSpPr>
            <a:grpSpLocks/>
          </p:cNvGrpSpPr>
          <p:nvPr/>
        </p:nvGrpSpPr>
        <p:grpSpPr bwMode="auto">
          <a:xfrm>
            <a:off x="8107594" y="4384923"/>
            <a:ext cx="785813" cy="523875"/>
            <a:chOff x="3143240" y="2833352"/>
            <a:chExt cx="785818" cy="524210"/>
          </a:xfrm>
        </p:grpSpPr>
        <p:sp>
          <p:nvSpPr>
            <p:cNvPr id="37" name="正方形/長方形 36"/>
            <p:cNvSpPr/>
            <p:nvPr/>
          </p:nvSpPr>
          <p:spPr>
            <a:xfrm>
              <a:off x="3143240" y="2833352"/>
              <a:ext cx="785818" cy="524210"/>
            </a:xfrm>
            <a:prstGeom prst="rect">
              <a:avLst/>
            </a:prstGeom>
            <a:solidFill>
              <a:srgbClr val="CCFFFF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3214678" y="2928663"/>
              <a:ext cx="571504" cy="285933"/>
            </a:xfrm>
            <a:prstGeom prst="ellipse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 rot="5400000">
              <a:off x="3286025" y="3071629"/>
              <a:ext cx="2859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45"/>
          <p:cNvGrpSpPr>
            <a:grpSpLocks/>
          </p:cNvGrpSpPr>
          <p:nvPr/>
        </p:nvGrpSpPr>
        <p:grpSpPr bwMode="auto">
          <a:xfrm>
            <a:off x="8100392" y="5482572"/>
            <a:ext cx="875657" cy="1071563"/>
            <a:chOff x="2357422" y="2285992"/>
            <a:chExt cx="785818" cy="1071570"/>
          </a:xfrm>
        </p:grpSpPr>
        <p:sp>
          <p:nvSpPr>
            <p:cNvPr id="43" name="正方形/長方形 42"/>
            <p:cNvSpPr/>
            <p:nvPr/>
          </p:nvSpPr>
          <p:spPr>
            <a:xfrm>
              <a:off x="2357422" y="2285992"/>
              <a:ext cx="785818" cy="107157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浴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角丸四角形 43"/>
            <p:cNvSpPr/>
            <p:nvPr/>
          </p:nvSpPr>
          <p:spPr>
            <a:xfrm>
              <a:off x="2643174" y="2786058"/>
              <a:ext cx="428628" cy="500065"/>
            </a:xfrm>
            <a:prstGeom prst="roundRect">
              <a:avLst/>
            </a:prstGeom>
            <a:solidFill>
              <a:schemeClr val="accent1">
                <a:alpha val="67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2428860" y="2786058"/>
              <a:ext cx="142876" cy="500065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2" name="グループ化 49"/>
          <p:cNvGrpSpPr>
            <a:grpSpLocks/>
          </p:cNvGrpSpPr>
          <p:nvPr/>
        </p:nvGrpSpPr>
        <p:grpSpPr bwMode="auto">
          <a:xfrm>
            <a:off x="0" y="1826057"/>
            <a:ext cx="1080000" cy="1980084"/>
            <a:chOff x="2857488" y="785795"/>
            <a:chExt cx="1071570" cy="200034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8" name="正方形/長方形 47"/>
            <p:cNvSpPr/>
            <p:nvPr/>
          </p:nvSpPr>
          <p:spPr>
            <a:xfrm>
              <a:off x="2857488" y="785795"/>
              <a:ext cx="1071570" cy="1444395"/>
            </a:xfrm>
            <a:prstGeom prst="rect">
              <a:avLst/>
            </a:prstGeom>
            <a:grpFill/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Ｋ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194135" y="2230190"/>
              <a:ext cx="733469" cy="555954"/>
            </a:xfrm>
            <a:prstGeom prst="rect">
              <a:avLst/>
            </a:prstGeom>
            <a:grpFill/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3" name="グループ化 54"/>
          <p:cNvGrpSpPr>
            <a:grpSpLocks/>
          </p:cNvGrpSpPr>
          <p:nvPr/>
        </p:nvGrpSpPr>
        <p:grpSpPr bwMode="auto">
          <a:xfrm>
            <a:off x="626934" y="-21954"/>
            <a:ext cx="1017588" cy="357187"/>
            <a:chOff x="2896331" y="808952"/>
            <a:chExt cx="1016843" cy="357190"/>
          </a:xfrm>
          <a:solidFill>
            <a:srgbClr val="66FFFF">
              <a:alpha val="87843"/>
            </a:srgbClr>
          </a:solidFill>
        </p:grpSpPr>
        <p:sp>
          <p:nvSpPr>
            <p:cNvPr id="51" name="角丸四角形 50"/>
            <p:cNvSpPr/>
            <p:nvPr/>
          </p:nvSpPr>
          <p:spPr>
            <a:xfrm>
              <a:off x="2896331" y="808952"/>
              <a:ext cx="1016843" cy="357190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960350" y="901226"/>
              <a:ext cx="306809" cy="172641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3572111" y="928015"/>
              <a:ext cx="71386" cy="7143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714881" y="928015"/>
              <a:ext cx="71386" cy="7143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0" y="128035"/>
            <a:ext cx="539552" cy="1442682"/>
          </a:xfrm>
          <a:prstGeom prst="rect">
            <a:avLst/>
          </a:prstGeom>
          <a:solidFill>
            <a:schemeClr val="bg1">
              <a:lumMod val="75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14081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25" y="2687914"/>
            <a:ext cx="12128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7884368" y="33265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６畳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100392" y="29249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押入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036004" y="17008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床の間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028384" y="400506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トイレ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100392" y="50131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浴室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0" y="1772816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キッチン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316416" y="1052736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出窓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51520" y="404664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流し台</a:t>
            </a:r>
          </a:p>
        </p:txBody>
      </p:sp>
      <p:graphicFrame>
        <p:nvGraphicFramePr>
          <p:cNvPr id="83" name="表 82"/>
          <p:cNvGraphicFramePr>
            <a:graphicFrameLocks noGrp="1"/>
          </p:cNvGraphicFramePr>
          <p:nvPr/>
        </p:nvGraphicFramePr>
        <p:xfrm>
          <a:off x="4427984" y="4221088"/>
          <a:ext cx="309634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トイレ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90×135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風呂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180×135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玄関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入口幅</a:t>
                      </a:r>
                      <a:r>
                        <a:rPr kumimoji="1" lang="en-US" altLang="ja-JP" dirty="0"/>
                        <a:t>90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押し入れ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奥行</a:t>
                      </a:r>
                      <a:r>
                        <a:rPr kumimoji="1" lang="en-US" altLang="ja-JP" dirty="0"/>
                        <a:t>90×180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クローゼット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奥行</a:t>
                      </a:r>
                      <a:r>
                        <a:rPr kumimoji="1" lang="en-US" altLang="ja-JP" dirty="0"/>
                        <a:t>60×</a:t>
                      </a:r>
                      <a:r>
                        <a:rPr kumimoji="1" lang="ja-JP" altLang="en-US" dirty="0"/>
                        <a:t>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流し台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奥行</a:t>
                      </a:r>
                      <a:r>
                        <a:rPr kumimoji="1" lang="en-US" altLang="ja-JP" dirty="0"/>
                        <a:t>60×</a:t>
                      </a:r>
                      <a:r>
                        <a:rPr kumimoji="1" lang="ja-JP" altLang="en-US" dirty="0"/>
                        <a:t>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B1F2DED-3BC9-4FCB-91E6-E834506B5638}"/>
              </a:ext>
            </a:extLst>
          </p:cNvPr>
          <p:cNvGrpSpPr/>
          <p:nvPr/>
        </p:nvGrpSpPr>
        <p:grpSpPr>
          <a:xfrm>
            <a:off x="2312042" y="244741"/>
            <a:ext cx="3840426" cy="3067953"/>
            <a:chOff x="2292448" y="220620"/>
            <a:chExt cx="3840426" cy="3067953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AD27ED9A-5F1A-4192-8CD8-CC2867CDC304}"/>
                </a:ext>
              </a:extLst>
            </p:cNvPr>
            <p:cNvGrpSpPr/>
            <p:nvPr/>
          </p:nvGrpSpPr>
          <p:grpSpPr>
            <a:xfrm>
              <a:off x="2292448" y="691745"/>
              <a:ext cx="3840426" cy="2596828"/>
              <a:chOff x="2292448" y="691745"/>
              <a:chExt cx="3840426" cy="2596828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2292448" y="703789"/>
                <a:ext cx="3840426" cy="2584784"/>
                <a:chOff x="2284149" y="800100"/>
                <a:chExt cx="3840426" cy="2584784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 flipH="1">
                  <a:off x="2310063" y="800100"/>
                  <a:ext cx="14037" cy="258478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284149" y="3368842"/>
                  <a:ext cx="381642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>
                  <a:off x="3923928" y="836712"/>
                  <a:ext cx="372" cy="39201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>
                  <a:off x="3923928" y="1196752"/>
                  <a:ext cx="571872" cy="129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2843808" y="836712"/>
                  <a:ext cx="0" cy="36004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>
                  <a:off x="5580112" y="1196752"/>
                  <a:ext cx="544463" cy="33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6105525" y="1190625"/>
                  <a:ext cx="483" cy="53182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6084168" y="2780928"/>
                  <a:ext cx="0" cy="5760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5004048" y="2780928"/>
                  <a:ext cx="0" cy="5760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>
                  <a:off x="3923928" y="2276872"/>
                  <a:ext cx="0" cy="108012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2339752" y="2276872"/>
                  <a:ext cx="79208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>
                  <a:cxnSpLocks/>
                </p:cNvCxnSpPr>
                <p:nvPr/>
              </p:nvCxnSpPr>
              <p:spPr>
                <a:xfrm>
                  <a:off x="3116474" y="3226106"/>
                  <a:ext cx="0" cy="13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>
                  <a:cxnSpLocks/>
                </p:cNvCxnSpPr>
                <p:nvPr/>
              </p:nvCxnSpPr>
              <p:spPr>
                <a:xfrm flipV="1">
                  <a:off x="3134444" y="2809875"/>
                  <a:ext cx="369958" cy="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グループ化 124"/>
                <p:cNvGrpSpPr/>
                <p:nvPr/>
              </p:nvGrpSpPr>
              <p:grpSpPr>
                <a:xfrm>
                  <a:off x="2411760" y="1916832"/>
                  <a:ext cx="360040" cy="288032"/>
                  <a:chOff x="2411760" y="1916832"/>
                  <a:chExt cx="360040" cy="288032"/>
                </a:xfrm>
              </p:grpSpPr>
              <p:sp>
                <p:nvSpPr>
                  <p:cNvPr id="77" name="正方形/長方形 76"/>
                  <p:cNvSpPr/>
                  <p:nvPr/>
                </p:nvSpPr>
                <p:spPr>
                  <a:xfrm>
                    <a:off x="2411760" y="1916832"/>
                    <a:ext cx="360040" cy="288032"/>
                  </a:xfrm>
                  <a:prstGeom prst="rect">
                    <a:avLst/>
                  </a:prstGeom>
                  <a:noFill/>
                  <a:ln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78" name="直線コネクタ 77"/>
                  <p:cNvCxnSpPr/>
                  <p:nvPr/>
                </p:nvCxnSpPr>
                <p:spPr>
                  <a:xfrm>
                    <a:off x="2411760" y="1916832"/>
                    <a:ext cx="360040" cy="288032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78"/>
                  <p:cNvCxnSpPr/>
                  <p:nvPr/>
                </p:nvCxnSpPr>
                <p:spPr>
                  <a:xfrm flipH="1">
                    <a:off x="2411760" y="1916832"/>
                    <a:ext cx="360040" cy="288032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4384" y="1073676"/>
                <a:ext cx="1582180" cy="69931"/>
              </a:xfrm>
              <a:prstGeom prst="rect">
                <a:avLst/>
              </a:prstGeom>
            </p:spPr>
          </p:pic>
          <p:pic>
            <p:nvPicPr>
              <p:cNvPr id="75" name="図 74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8973" y="691745"/>
                <a:ext cx="1117998" cy="61402"/>
              </a:xfrm>
              <a:prstGeom prst="rect">
                <a:avLst/>
              </a:prstGeom>
            </p:spPr>
          </p:pic>
          <p:pic>
            <p:nvPicPr>
              <p:cNvPr id="80" name="図 79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5403259" y="2185375"/>
                <a:ext cx="1411224" cy="45719"/>
              </a:xfrm>
              <a:prstGeom prst="rect">
                <a:avLst/>
              </a:prstGeom>
            </p:spPr>
          </p:pic>
        </p:grpSp>
        <p:sp>
          <p:nvSpPr>
            <p:cNvPr id="22" name="パイ 21"/>
            <p:cNvSpPr/>
            <p:nvPr/>
          </p:nvSpPr>
          <p:spPr>
            <a:xfrm>
              <a:off x="2343071" y="220620"/>
              <a:ext cx="958727" cy="966338"/>
            </a:xfrm>
            <a:prstGeom prst="pie">
              <a:avLst>
                <a:gd name="adj1" fmla="val 10800000"/>
                <a:gd name="adj2" fmla="val 162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8885F849-5686-4D8C-9F3C-7020F7E60320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3111454" y="1666912"/>
              <a:ext cx="1628632" cy="45719"/>
            </a:xfrm>
            <a:prstGeom prst="rect">
              <a:avLst/>
            </a:prstGeom>
          </p:spPr>
        </p:pic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FDA1D992-4BB5-4513-BA4C-0E5091C0D2A4}"/>
                </a:ext>
              </a:extLst>
            </p:cNvPr>
            <p:cNvCxnSpPr/>
            <p:nvPr/>
          </p:nvCxnSpPr>
          <p:spPr>
            <a:xfrm>
              <a:off x="3147211" y="2690400"/>
              <a:ext cx="0" cy="45013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DA094967-5ABF-4E7D-8ACA-3C21E557F317}"/>
                </a:ext>
              </a:extLst>
            </p:cNvPr>
            <p:cNvCxnSpPr/>
            <p:nvPr/>
          </p:nvCxnSpPr>
          <p:spPr>
            <a:xfrm>
              <a:off x="3100808" y="2679659"/>
              <a:ext cx="0" cy="45013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FA66B2B3-B128-4E18-9D62-D23EC5C77BDD}"/>
                </a:ext>
              </a:extLst>
            </p:cNvPr>
            <p:cNvGrpSpPr/>
            <p:nvPr/>
          </p:nvGrpSpPr>
          <p:grpSpPr>
            <a:xfrm>
              <a:off x="3124157" y="2204864"/>
              <a:ext cx="616" cy="943243"/>
              <a:chOff x="3124157" y="2204864"/>
              <a:chExt cx="616" cy="943243"/>
            </a:xfrm>
          </p:grpSpPr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CF172003-40C1-4F2E-81AC-40CDB2909E0F}"/>
                  </a:ext>
                </a:extLst>
              </p:cNvPr>
              <p:cNvCxnSpPr/>
              <p:nvPr/>
            </p:nvCxnSpPr>
            <p:spPr>
              <a:xfrm>
                <a:off x="3124157" y="2204864"/>
                <a:ext cx="0" cy="45013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8E12AA14-DB1F-46D5-9A2A-A47A60315574}"/>
                  </a:ext>
                </a:extLst>
              </p:cNvPr>
              <p:cNvCxnSpPr/>
              <p:nvPr/>
            </p:nvCxnSpPr>
            <p:spPr>
              <a:xfrm>
                <a:off x="3124773" y="2697971"/>
                <a:ext cx="0" cy="450136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部分円 24">
              <a:extLst>
                <a:ext uri="{FF2B5EF4-FFF2-40B4-BE49-F238E27FC236}">
                  <a16:creationId xmlns:a16="http://schemas.microsoft.com/office/drawing/2014/main" id="{0A4525BC-0B83-4D2B-880B-75C13873F770}"/>
                </a:ext>
              </a:extLst>
            </p:cNvPr>
            <p:cNvSpPr/>
            <p:nvPr/>
          </p:nvSpPr>
          <p:spPr>
            <a:xfrm>
              <a:off x="3530578" y="2268902"/>
              <a:ext cx="836309" cy="828847"/>
            </a:xfrm>
            <a:prstGeom prst="pie">
              <a:avLst>
                <a:gd name="adj1" fmla="val 10761735"/>
                <a:gd name="adj2" fmla="val 16200000"/>
              </a:avLst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4" name="円/楕円 13"/>
          <p:cNvSpPr/>
          <p:nvPr/>
        </p:nvSpPr>
        <p:spPr>
          <a:xfrm>
            <a:off x="323528" y="5589240"/>
            <a:ext cx="576064" cy="2552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1825" y="4054711"/>
            <a:ext cx="4185932" cy="2752343"/>
            <a:chOff x="51825" y="4054711"/>
            <a:chExt cx="4185932" cy="2752343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A8AB5E5-97AF-4CE1-A8C5-BFD1040E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25" y="4054711"/>
              <a:ext cx="4185932" cy="2752343"/>
            </a:xfrm>
            <a:prstGeom prst="rect">
              <a:avLst/>
            </a:prstGeom>
          </p:spPr>
        </p:pic>
        <p:sp>
          <p:nvSpPr>
            <p:cNvPr id="87" name="テキスト ボックス 5"/>
            <p:cNvSpPr txBox="1"/>
            <p:nvPr/>
          </p:nvSpPr>
          <p:spPr>
            <a:xfrm rot="1422880">
              <a:off x="3371738" y="4647517"/>
              <a:ext cx="266700" cy="1981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900"/>
                <a:t>N</a:t>
              </a:r>
              <a:endParaRPr kumimoji="1" lang="ja-JP" altLang="en-US" sz="1000"/>
            </a:p>
          </p:txBody>
        </p:sp>
      </p:grpSp>
      <p:sp>
        <p:nvSpPr>
          <p:cNvPr id="86" name="楕円 85">
            <a:extLst>
              <a:ext uri="{FF2B5EF4-FFF2-40B4-BE49-F238E27FC236}">
                <a16:creationId xmlns:a16="http://schemas.microsoft.com/office/drawing/2014/main" id="{A6C1884B-E378-47F7-9B0D-4134E5C5ED06}"/>
              </a:ext>
            </a:extLst>
          </p:cNvPr>
          <p:cNvSpPr/>
          <p:nvPr/>
        </p:nvSpPr>
        <p:spPr>
          <a:xfrm>
            <a:off x="3615835" y="3543697"/>
            <a:ext cx="1786437" cy="1395424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団地間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3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1.85185E-6 L -0.29948 0.157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17882 0.160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1191 0.15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12066 0.1585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7865 0.155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-0.01337 -0.02013 -0.0283 -0.03101 -0.0441 -0.03657 C -0.07396 -0.03402 -0.08021 -0.03217 -0.10556 -0.01342 C -0.11181 -0.00856 -0.1184 -0.00462 -0.12465 -4.81481E-6 C -0.12761 0.00232 -0.13351 0.00672 -0.13351 0.00695 C -0.1382 0.01436 -0.14271 0.01575 -0.14809 0.01991 C -0.1533 0.02801 -0.15729 0.03843 -0.16268 0.04676 C -0.16458 0.05232 -0.16684 0.05718 -0.16858 0.06366 C -0.16927 0.06667 -0.16927 0.07061 -0.16997 0.07338 C -0.17083 0.07709 -0.17188 0.0801 -0.17309 0.08334 C -0.17604 0.11227 -0.17726 0.12825 -0.17726 0.16042 " pathEditMode="relative" rAng="0" ptsTypes="AAAAAAAAA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44444E-6 L -0.44566 -0.0907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3.7037E-7 L -0.33021 0.083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3.7037E-6 L -0.54461 -0.2335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3.7037E-6 L -0.63229 -0.472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5" y="-2363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59259E-6 L 0.25382 0.0939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1.85185E-6 L 0.30972 -0.1537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768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4.81481E-6 L 0.24653 0.120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604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7.40741E-7 L -0.20086 0.1307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652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8" grpId="0" animBg="1"/>
      <p:bldP spid="18" grpId="1" animBg="1"/>
      <p:bldP spid="58" grpId="0" animBg="1"/>
      <p:bldP spid="58" grpId="1" animBg="1"/>
      <p:bldP spid="42" grpId="0"/>
      <p:bldP spid="42" grpId="1"/>
      <p:bldP spid="46" grpId="0"/>
      <p:bldP spid="46" grpId="1"/>
      <p:bldP spid="47" grpId="0" build="allAtOnce"/>
      <p:bldP spid="50" grpId="0"/>
      <p:bldP spid="50" grpId="1"/>
      <p:bldP spid="55" grpId="0"/>
      <p:bldP spid="55" grpId="1"/>
      <p:bldP spid="56" grpId="0"/>
      <p:bldP spid="56" grpId="1"/>
      <p:bldP spid="57" grpId="0" build="allAtOnce"/>
      <p:bldP spid="59" grpId="0"/>
      <p:bldP spid="59" grpId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次は</a:t>
            </a:r>
            <a:r>
              <a:rPr lang="ja-JP" altLang="en-US" dirty="0">
                <a:solidFill>
                  <a:srgbClr val="FF0000"/>
                </a:solidFill>
              </a:rPr>
              <a:t>洋室タイプ</a:t>
            </a:r>
            <a:r>
              <a:rPr lang="ja-JP" altLang="en-US" dirty="0">
                <a:solidFill>
                  <a:prstClr val="black"/>
                </a:solidFill>
              </a:rPr>
              <a:t>の物件</a:t>
            </a:r>
            <a:r>
              <a:rPr lang="en-US" altLang="ja-JP" dirty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を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ja-JP" altLang="en-US" dirty="0">
                <a:solidFill>
                  <a:prstClr val="black"/>
                </a:solidFill>
              </a:rPr>
              <a:t>描いてみましょう</a:t>
            </a:r>
            <a:endParaRPr kumimoji="1" lang="ja-JP" altLang="en-US" dirty="0"/>
          </a:p>
        </p:txBody>
      </p:sp>
      <p:pic>
        <p:nvPicPr>
          <p:cNvPr id="6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836712"/>
            <a:ext cx="2513818" cy="57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keyama\Desktop\金広\イラスト抜粋（生徒用）\補正資料_物件A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80700"/>
            <a:ext cx="3672408" cy="49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62424"/>
            <a:ext cx="16462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6460338" y="3686724"/>
            <a:ext cx="2304256" cy="966412"/>
          </a:xfrm>
          <a:prstGeom prst="wedgeEllipseCallout">
            <a:avLst>
              <a:gd name="adj1" fmla="val -9495"/>
              <a:gd name="adj2" fmla="val 756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</a:rPr>
              <a:t>うーん</a:t>
            </a:r>
            <a:r>
              <a:rPr kumimoji="1" lang="ja-JP" altLang="en-US" b="1" dirty="0"/>
              <a:t>から</a:t>
            </a:r>
            <a:endParaRPr kumimoji="1" lang="en-US" altLang="ja-JP" b="1" dirty="0"/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どこから描けば　　　　　　いいのかな？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664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38" y="3457870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195736" y="5805264"/>
            <a:ext cx="6696744" cy="85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prstClr val="black"/>
                </a:solidFill>
              </a:rPr>
              <a:t>２５．６３㎡</a:t>
            </a:r>
            <a:r>
              <a:rPr lang="en-US" altLang="ja-JP" sz="3600" dirty="0">
                <a:solidFill>
                  <a:prstClr val="black"/>
                </a:solidFill>
              </a:rPr>
              <a:t>÷</a:t>
            </a:r>
            <a:r>
              <a:rPr lang="ja-JP" altLang="en-US" sz="3600" dirty="0">
                <a:solidFill>
                  <a:prstClr val="black"/>
                </a:solidFill>
              </a:rPr>
              <a:t>３．３</a:t>
            </a:r>
            <a:r>
              <a:rPr lang="en-US" altLang="ja-JP" sz="3600" dirty="0">
                <a:solidFill>
                  <a:prstClr val="black"/>
                </a:solidFill>
              </a:rPr>
              <a:t>×</a:t>
            </a:r>
            <a:r>
              <a:rPr lang="ja-JP" altLang="en-US" sz="3600" dirty="0">
                <a:solidFill>
                  <a:prstClr val="black"/>
                </a:solidFill>
              </a:rPr>
              <a:t>２≒１５．５枚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ja-JP" altLang="en-US" sz="3200" kern="0" dirty="0">
                <a:solidFill>
                  <a:prstClr val="black"/>
                </a:solidFill>
                <a:latin typeface="Trebuchet MS"/>
                <a:ea typeface="HG丸ｺﾞｼｯｸM-PRO"/>
              </a:rPr>
              <a:t>まずは専有面積から畳の枚数を計算します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395536" y="836712"/>
            <a:ext cx="3168352" cy="792088"/>
          </a:xfrm>
          <a:prstGeom prst="wedgeRoundRectCallout">
            <a:avLst>
              <a:gd name="adj1" fmla="val 10651"/>
              <a:gd name="adj2" fmla="val 808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</a:rPr>
              <a:t>１坪≒畳２枚≒３．３㎡</a:t>
            </a:r>
            <a:endParaRPr lang="en-US" altLang="ja-JP" sz="2400" b="1" dirty="0">
              <a:solidFill>
                <a:schemeClr val="accent2"/>
              </a:solidFill>
            </a:endParaRPr>
          </a:p>
          <a:p>
            <a:pPr algn="ctr"/>
            <a:r>
              <a:rPr lang="ja-JP" altLang="en-US" b="1" dirty="0">
                <a:solidFill>
                  <a:schemeClr val="accent2"/>
                </a:solidFill>
              </a:rPr>
              <a:t>ですから・・・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5" idx="3"/>
          </p:cNvCxnSpPr>
          <p:nvPr/>
        </p:nvCxnSpPr>
        <p:spPr>
          <a:xfrm flipH="1">
            <a:off x="2733709" y="4713056"/>
            <a:ext cx="1559777" cy="12644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Ikeyama\Desktop\金広\イラスト抜粋（生徒用）\P3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844824"/>
            <a:ext cx="2792777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3851920" y="949079"/>
            <a:ext cx="4752528" cy="4752528"/>
            <a:chOff x="3851920" y="949079"/>
            <a:chExt cx="4752528" cy="4752528"/>
          </a:xfrm>
        </p:grpSpPr>
        <p:pic>
          <p:nvPicPr>
            <p:cNvPr id="3075" name="Picture 3" descr="C:\Users\Ikeyama\Desktop\金広\イラスト抜粋（生徒用）\補正資料_物件A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3" r="53848" b="12733"/>
            <a:stretch>
              <a:fillRect/>
            </a:stretch>
          </p:blipFill>
          <p:spPr bwMode="auto">
            <a:xfrm>
              <a:off x="3851920" y="949079"/>
              <a:ext cx="4752528" cy="4752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7"/>
            <a:srcRect l="9706" t="1189" r="1" b="-1189"/>
            <a:stretch/>
          </p:blipFill>
          <p:spPr>
            <a:xfrm>
              <a:off x="4716016" y="4190644"/>
              <a:ext cx="3118237" cy="491012"/>
            </a:xfrm>
            <a:prstGeom prst="rect">
              <a:avLst/>
            </a:prstGeom>
          </p:spPr>
        </p:pic>
      </p:grpSp>
      <p:sp>
        <p:nvSpPr>
          <p:cNvPr id="5" name="円/楕円 4"/>
          <p:cNvSpPr/>
          <p:nvPr/>
        </p:nvSpPr>
        <p:spPr>
          <a:xfrm>
            <a:off x="4029853" y="4105290"/>
            <a:ext cx="1800200" cy="71204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3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4.4|4.8|2.6|2.9|4.3|15|3.7|1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D366F717ABE4BB331B6E1BEAFF525" ma:contentTypeVersion="12" ma:contentTypeDescription="新しいドキュメントを作成します。" ma:contentTypeScope="" ma:versionID="2ffd8be8ed1ebbd66b54fed383370b4e">
  <xsd:schema xmlns:xsd="http://www.w3.org/2001/XMLSchema" xmlns:xs="http://www.w3.org/2001/XMLSchema" xmlns:p="http://schemas.microsoft.com/office/2006/metadata/properties" xmlns:ns2="3fae6192-6fa0-4129-ba0e-59a9d4621257" xmlns:ns3="14845a59-19c0-419e-937b-3e0304f241ff" targetNamespace="http://schemas.microsoft.com/office/2006/metadata/properties" ma:root="true" ma:fieldsID="2a7bdebdb69e6b1be9c83a931016e115" ns2:_="" ns3:_="">
    <xsd:import namespace="3fae6192-6fa0-4129-ba0e-59a9d4621257"/>
    <xsd:import namespace="14845a59-19c0-419e-937b-3e0304f24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6192-6fa0-4129-ba0e-59a9d4621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00dd7a2-34d6-4a01-ba1d-b39347826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45a59-19c0-419e-937b-3e0304f241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cf48f-3e9c-4c58-8f96-0aed38d0883c}" ma:internalName="TaxCatchAll" ma:showField="CatchAllData" ma:web="14845a59-19c0-419e-937b-3e0304f2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ae6192-6fa0-4129-ba0e-59a9d4621257">
      <Terms xmlns="http://schemas.microsoft.com/office/infopath/2007/PartnerControls"/>
    </lcf76f155ced4ddcb4097134ff3c332f>
    <TaxCatchAll xmlns="14845a59-19c0-419e-937b-3e0304f241ff" xsi:nil="true"/>
  </documentManagement>
</p:properties>
</file>

<file path=customXml/itemProps1.xml><?xml version="1.0" encoding="utf-8"?>
<ds:datastoreItem xmlns:ds="http://schemas.openxmlformats.org/officeDocument/2006/customXml" ds:itemID="{AEBA9D69-F063-4586-8AE6-DE7EC3FE0E11}"/>
</file>

<file path=customXml/itemProps2.xml><?xml version="1.0" encoding="utf-8"?>
<ds:datastoreItem xmlns:ds="http://schemas.openxmlformats.org/officeDocument/2006/customXml" ds:itemID="{AA43097D-3FE8-46DC-8D8E-E4BC75DA5C88}"/>
</file>

<file path=customXml/itemProps3.xml><?xml version="1.0" encoding="utf-8"?>
<ds:datastoreItem xmlns:ds="http://schemas.openxmlformats.org/officeDocument/2006/customXml" ds:itemID="{B1EEA1C7-3DFD-4702-84F1-60DCD48E8A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20322</TotalTime>
  <Words>668</Words>
  <Application>Microsoft Office PowerPoint</Application>
  <PresentationFormat>画面に合わせる (4:3)</PresentationFormat>
  <Paragraphs>213</Paragraphs>
  <Slides>20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HGPｺﾞｼｯｸE</vt:lpstr>
      <vt:lpstr>HGP創英角ﾎﾟｯﾌﾟ体</vt:lpstr>
      <vt:lpstr>HG丸ｺﾞｼｯｸM-PRO</vt:lpstr>
      <vt:lpstr>ＭＳ Ｐゴシック</vt:lpstr>
      <vt:lpstr>Arial</vt:lpstr>
      <vt:lpstr>Calibri</vt:lpstr>
      <vt:lpstr>Cambria Math</vt:lpstr>
      <vt:lpstr>Trebuchet MS</vt:lpstr>
      <vt:lpstr>Office テーマ</vt:lpstr>
      <vt:lpstr>ひとり暮らしの 　　　　　快適空間</vt:lpstr>
      <vt:lpstr>広さと長さの基本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次は洋室タイプの物件Aを 描いてみましょう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ひとり暮らしの 　　　　快適空間</vt:lpstr>
      <vt:lpstr>PowerPoint プレゼンテーション</vt:lpstr>
      <vt:lpstr>PowerPoint プレゼンテーション</vt:lpstr>
      <vt:lpstr>あなたが必要だと思う 　　　　新生活用品をリストアップしてみよう</vt:lpstr>
      <vt:lpstr>PowerPoint プレゼンテーション</vt:lpstr>
      <vt:lpstr>選んだお部屋に　　　</vt:lpstr>
      <vt:lpstr>鳥瞰図にするには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ワーク７</dc:title>
  <dc:creator>金融広報中央委員会</dc:creator>
  <cp:lastModifiedBy>2016</cp:lastModifiedBy>
  <cp:revision>292</cp:revision>
  <cp:lastPrinted>2017-08-27T22:14:39Z</cp:lastPrinted>
  <dcterms:created xsi:type="dcterms:W3CDTF">2016-10-05T20:39:23Z</dcterms:created>
  <dcterms:modified xsi:type="dcterms:W3CDTF">2024-06-19T04:05:17Z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0x010100016D366F717ABE4BB331B6E1BEAFF525</vt:lpwstr>
  </property>
</Properties>
</file>