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7" r:id="rId2"/>
    <p:sldId id="315" r:id="rId3"/>
    <p:sldId id="373" r:id="rId4"/>
    <p:sldId id="347" r:id="rId5"/>
    <p:sldId id="318" r:id="rId6"/>
    <p:sldId id="348" r:id="rId7"/>
    <p:sldId id="389" r:id="rId8"/>
    <p:sldId id="349" r:id="rId9"/>
    <p:sldId id="401" r:id="rId10"/>
    <p:sldId id="370" r:id="rId11"/>
    <p:sldId id="406" r:id="rId12"/>
    <p:sldId id="371" r:id="rId13"/>
    <p:sldId id="408" r:id="rId14"/>
    <p:sldId id="313" r:id="rId15"/>
    <p:sldId id="354" r:id="rId16"/>
    <p:sldId id="352" r:id="rId17"/>
    <p:sldId id="375" r:id="rId18"/>
    <p:sldId id="307" r:id="rId19"/>
    <p:sldId id="394" r:id="rId20"/>
    <p:sldId id="410" r:id="rId21"/>
    <p:sldId id="374" r:id="rId22"/>
    <p:sldId id="391" r:id="rId23"/>
    <p:sldId id="405" r:id="rId24"/>
    <p:sldId id="411" r:id="rId25"/>
    <p:sldId id="398" r:id="rId26"/>
    <p:sldId id="409" r:id="rId27"/>
    <p:sldId id="327" r:id="rId28"/>
    <p:sldId id="328" r:id="rId2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05B"/>
    <a:srgbClr val="BC874C"/>
    <a:srgbClr val="FF66CC"/>
    <a:srgbClr val="C79B6B"/>
    <a:srgbClr val="BE8B52"/>
    <a:srgbClr val="9D7033"/>
    <a:srgbClr val="C5924F"/>
    <a:srgbClr val="C28D46"/>
    <a:srgbClr val="CCB060"/>
    <a:srgbClr val="D09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1018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8"/>
    </p:cViewPr>
  </p:sorterViewPr>
  <p:notesViewPr>
    <p:cSldViewPr>
      <p:cViewPr varScale="1">
        <p:scale>
          <a:sx n="85" d="100"/>
          <a:sy n="85" d="100"/>
        </p:scale>
        <p:origin x="-2700" y="-96"/>
      </p:cViewPr>
      <p:guideLst>
        <p:guide orient="horz" pos="2880"/>
        <p:guide pos="216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762E-5988-49A5-AF65-105A64F9CC96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4584-5BD8-4A47-BA89-0701A71EBA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68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B0AB4-CCB9-4935-96B3-5318C3751668}" type="datetimeFigureOut">
              <a:rPr kumimoji="1" lang="ja-JP" altLang="en-US" smtClean="0"/>
              <a:pPr/>
              <a:t>2024/5/31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E4AF-179D-4123-B86A-99F997E839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77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88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42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3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4AF-179D-4123-B86A-99F997E83974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14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D453-1611-4CB6-B25E-59D2440F5C8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FFC3-63DF-4B14-9A80-81B2EE9F653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776E-7F5C-44B8-B875-AD500886F76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F5A-DE56-4469-872E-D2BDE8AEEA5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92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9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DA5B-0324-47AF-BE73-764168B76AD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A151-4D0E-46C8-AAFA-6C8FB2DD245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2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E4C7-1FFF-484C-91BD-47889BC27AE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51DC-0DA6-462A-AF44-CC19D4A0EA7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4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CFF7-499C-4B0F-93F3-1F9FF062963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F116-964E-4314-9646-602B4F37B80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7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0B5F-99DD-4BC0-8D23-7E1E8074E80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509D-A8DB-48CA-90B7-BF51F07134D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2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9CB5-31BF-4969-8D34-87FA8DA8920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ACB5-AD5B-4F85-AC35-AEF0A11A53F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6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946D9-195B-4935-9743-64FF93F7086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6300-246E-403C-BDE7-65F05230129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6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46101-FEF6-4B87-96C9-E0B12DCD3BB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1EC1-C5E2-4B66-8BE6-322DE4B9F88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04EF-0D1F-457A-912D-E0E5B41DA47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08E9-F4FC-4C5A-9A1F-F8F14861661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8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C99B-A8AC-4B2D-894D-D95935733DF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9A27-DA56-44D8-8ADC-A4D8FA4F32D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9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41F582-253D-48EA-A4BE-C5427083E71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2024/5/31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5393E7-A57C-4031-A9C3-BD219DAEEED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2527;&#12540;&#12463;&#65302;(Excel&#29256;&#65289;.xls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6192688" cy="1749363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ひとり暮らしの</a:t>
            </a:r>
            <a:r>
              <a:rPr kumimoji="1" lang="en-US" altLang="ja-JP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6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部屋探し</a:t>
            </a:r>
          </a:p>
        </p:txBody>
      </p:sp>
      <p:pic>
        <p:nvPicPr>
          <p:cNvPr id="6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620688"/>
            <a:ext cx="2808312" cy="5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755576" y="4149080"/>
            <a:ext cx="5760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sz="4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初めての大きな契約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4921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ワーク　６</a:t>
            </a:r>
          </a:p>
        </p:txBody>
      </p:sp>
    </p:spTree>
    <p:extLst>
      <p:ext uri="{BB962C8B-B14F-4D97-AF65-F5344CB8AC3E}">
        <p14:creationId xmlns:p14="http://schemas.microsoft.com/office/powerpoint/2010/main" val="25893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6652" y="980728"/>
            <a:ext cx="239488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068040" y="140252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敷金</a:t>
            </a:r>
            <a:r>
              <a:rPr lang="ja-JP" altLang="en-US" sz="40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sz="40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貸主に払う保証金のこと</a:t>
            </a:r>
            <a:endParaRPr lang="en-US" altLang="ja-JP" sz="40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18" y="4434555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142216" y="5815075"/>
            <a:ext cx="6116571" cy="553999"/>
          </a:xfrm>
          <a:prstGeom prst="wedgeRoundRectCallout">
            <a:avLst>
              <a:gd name="adj1" fmla="val 45602"/>
              <a:gd name="adj2" fmla="val -943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敷金はきれいに使ったら戻ってくるの？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2342" y="2663450"/>
            <a:ext cx="65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</a:rPr>
              <a:t>退去時には必ず精算</a:t>
            </a:r>
            <a:r>
              <a:rPr lang="ja-JP" altLang="en-US" sz="2800" dirty="0">
                <a:solidFill>
                  <a:prstClr val="black"/>
                </a:solidFill>
              </a:rPr>
              <a:t>してもらう事が大切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76193" y="3503240"/>
            <a:ext cx="6116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礼金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は貸主に払うもの</a:t>
            </a:r>
            <a:endParaRPr lang="en-US" altLang="ja-JP" sz="4000" dirty="0"/>
          </a:p>
        </p:txBody>
      </p:sp>
      <p:sp>
        <p:nvSpPr>
          <p:cNvPr id="9" name="正方形/長方形 8"/>
          <p:cNvSpPr/>
          <p:nvPr/>
        </p:nvSpPr>
        <p:spPr>
          <a:xfrm>
            <a:off x="2112731" y="4320970"/>
            <a:ext cx="5308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800" dirty="0">
                <a:solidFill>
                  <a:prstClr val="black"/>
                </a:solidFill>
              </a:rPr>
              <a:t>最近は礼金なしの物件も多い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909836" y="4810879"/>
            <a:ext cx="5121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</a:rPr>
              <a:t>　退去</a:t>
            </a:r>
            <a:r>
              <a:rPr lang="ja-JP" altLang="en-US" sz="3000" dirty="0">
                <a:solidFill>
                  <a:prstClr val="black"/>
                </a:solidFill>
              </a:rPr>
              <a:t>時に</a:t>
            </a:r>
            <a:r>
              <a:rPr lang="ja-JP" altLang="en-US" sz="2800" dirty="0">
                <a:solidFill>
                  <a:prstClr val="black"/>
                </a:solidFill>
              </a:rPr>
              <a:t>は</a:t>
            </a:r>
            <a:r>
              <a:rPr lang="ja-JP" altLang="en-US" sz="2800" dirty="0">
                <a:solidFill>
                  <a:srgbClr val="FF0000"/>
                </a:solidFill>
              </a:rPr>
              <a:t>返還されない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76193" y="115224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/>
          </a:p>
          <a:p>
            <a:r>
              <a:rPr kumimoji="1" lang="ja-JP" altLang="en-US" sz="2800" dirty="0"/>
              <a:t>家賃の不払い等の債務の</a:t>
            </a:r>
            <a:r>
              <a:rPr kumimoji="1" lang="ja-JP" altLang="en-US" sz="2800" dirty="0">
                <a:solidFill>
                  <a:srgbClr val="00B050"/>
                </a:solidFill>
              </a:rPr>
              <a:t>担保</a:t>
            </a:r>
            <a:endParaRPr lang="en-US" altLang="ja-JP" sz="2800" dirty="0">
              <a:solidFill>
                <a:srgbClr val="00B050"/>
              </a:solidFill>
            </a:endParaRPr>
          </a:p>
          <a:p>
            <a:r>
              <a:rPr kumimoji="1" lang="ja-JP" altLang="en-US" sz="2800" dirty="0"/>
              <a:t>不注意による設備等の破損等に対する</a:t>
            </a:r>
            <a:r>
              <a:rPr kumimoji="1" lang="ja-JP" altLang="en-US" sz="2800" dirty="0">
                <a:solidFill>
                  <a:srgbClr val="00B050"/>
                </a:solidFill>
              </a:rPr>
              <a:t>修繕費</a:t>
            </a:r>
          </a:p>
        </p:txBody>
      </p:sp>
    </p:spTree>
    <p:extLst>
      <p:ext uri="{BB962C8B-B14F-4D97-AF65-F5344CB8AC3E}">
        <p14:creationId xmlns:p14="http://schemas.microsoft.com/office/powerpoint/2010/main" val="17809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11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AD62445-FD65-4F58-95B5-6323E7704A7C}"/>
              </a:ext>
            </a:extLst>
          </p:cNvPr>
          <p:cNvGrpSpPr/>
          <p:nvPr/>
        </p:nvGrpSpPr>
        <p:grpSpPr>
          <a:xfrm>
            <a:off x="348715" y="332656"/>
            <a:ext cx="4714744" cy="4098994"/>
            <a:chOff x="1441432" y="914182"/>
            <a:chExt cx="6261135" cy="502963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2DDD1DA1-31C3-4C33-AF12-9B12B21E1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1432" y="914182"/>
              <a:ext cx="6261135" cy="5029636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7A90F40-8A5A-4AC0-A8E9-202D2BEEB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1" t="17585" r="11476" b="11188"/>
            <a:stretch/>
          </p:blipFill>
          <p:spPr>
            <a:xfrm>
              <a:off x="1547665" y="1504939"/>
              <a:ext cx="5958242" cy="3508237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1C6849E-E85E-49FF-B2D3-C21F9679325C}"/>
              </a:ext>
            </a:extLst>
          </p:cNvPr>
          <p:cNvSpPr/>
          <p:nvPr/>
        </p:nvSpPr>
        <p:spPr>
          <a:xfrm>
            <a:off x="5076056" y="178164"/>
            <a:ext cx="3826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重要事項説明書 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EDC52EF-9415-4EA5-A3E5-8EA2BF1774D0}"/>
              </a:ext>
            </a:extLst>
          </p:cNvPr>
          <p:cNvSpPr/>
          <p:nvPr/>
        </p:nvSpPr>
        <p:spPr>
          <a:xfrm>
            <a:off x="899592" y="512748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契約時に必要な費用、賃料の発生日と入居可能日、禁止事項、解約条件等を確認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契約前に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宅地建物取引</a:t>
            </a:r>
            <a:r>
              <a:rPr lang="ja-JP" altLang="en-US" sz="2400" b="1" dirty="0">
                <a:solidFill>
                  <a:srgbClr val="00B050"/>
                </a:solidFill>
                <a:latin typeface="Calibri"/>
                <a:ea typeface="ＭＳ Ｐゴシック" panose="020B0600070205080204" pitchFamily="50" charset="-128"/>
              </a:rPr>
              <a:t>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が説明し交付することが法律で義務付けられて</a:t>
            </a:r>
            <a:r>
              <a:rPr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いる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886A3A40-7736-421E-9987-F6417A0D8622}"/>
              </a:ext>
            </a:extLst>
          </p:cNvPr>
          <p:cNvSpPr/>
          <p:nvPr/>
        </p:nvSpPr>
        <p:spPr>
          <a:xfrm>
            <a:off x="141481" y="814104"/>
            <a:ext cx="2239297" cy="1524428"/>
          </a:xfrm>
          <a:prstGeom prst="wedgeRoundRectCallout">
            <a:avLst>
              <a:gd name="adj1" fmla="val 49481"/>
              <a:gd name="adj2" fmla="val 6973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この物件は、特約事項に、“ペットやピアノの持ち込みができない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”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と書いてありますよ････。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0BE25FC-1CF0-48D8-9863-8BF3780A210F}"/>
              </a:ext>
            </a:extLst>
          </p:cNvPr>
          <p:cNvGrpSpPr/>
          <p:nvPr/>
        </p:nvGrpSpPr>
        <p:grpSpPr>
          <a:xfrm>
            <a:off x="3820182" y="852886"/>
            <a:ext cx="5280490" cy="4233825"/>
            <a:chOff x="28575" y="0"/>
            <a:chExt cx="9115425" cy="6867526"/>
          </a:xfrm>
        </p:grpSpPr>
        <p:pic>
          <p:nvPicPr>
            <p:cNvPr id="16" name="Picture 3" descr="C:\Users\Ikeyama\Desktop\金広\イラスト抜粋（生徒用）\P18_03.png">
              <a:extLst>
                <a:ext uri="{FF2B5EF4-FFF2-40B4-BE49-F238E27FC236}">
                  <a16:creationId xmlns:a16="http://schemas.microsoft.com/office/drawing/2014/main" id="{8B632AED-B828-428E-B55F-92DEE963A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0"/>
              <a:ext cx="9115425" cy="686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角丸四角形 6">
              <a:extLst>
                <a:ext uri="{FF2B5EF4-FFF2-40B4-BE49-F238E27FC236}">
                  <a16:creationId xmlns:a16="http://schemas.microsoft.com/office/drawing/2014/main" id="{F0FBD388-6EFE-422B-A501-05DBFE2D9770}"/>
                </a:ext>
              </a:extLst>
            </p:cNvPr>
            <p:cNvSpPr/>
            <p:nvPr/>
          </p:nvSpPr>
          <p:spPr>
            <a:xfrm>
              <a:off x="611560" y="2564904"/>
              <a:ext cx="2520280" cy="28083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角丸四角形 8">
              <a:extLst>
                <a:ext uri="{FF2B5EF4-FFF2-40B4-BE49-F238E27FC236}">
                  <a16:creationId xmlns:a16="http://schemas.microsoft.com/office/drawing/2014/main" id="{65D41499-E770-4C8D-BF26-D73416090384}"/>
                </a:ext>
              </a:extLst>
            </p:cNvPr>
            <p:cNvSpPr/>
            <p:nvPr/>
          </p:nvSpPr>
          <p:spPr>
            <a:xfrm rot="21223286">
              <a:off x="161431" y="5028367"/>
              <a:ext cx="3121843" cy="563719"/>
            </a:xfrm>
            <a:prstGeom prst="roundRect">
              <a:avLst/>
            </a:prstGeom>
            <a:solidFill>
              <a:srgbClr val="BE8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形吹き出し 9">
              <a:extLst>
                <a:ext uri="{FF2B5EF4-FFF2-40B4-BE49-F238E27FC236}">
                  <a16:creationId xmlns:a16="http://schemas.microsoft.com/office/drawing/2014/main" id="{FCF60800-7557-4FA9-9DF2-EF93F9B5DA59}"/>
                </a:ext>
              </a:extLst>
            </p:cNvPr>
            <p:cNvSpPr/>
            <p:nvPr/>
          </p:nvSpPr>
          <p:spPr>
            <a:xfrm>
              <a:off x="5580112" y="1988840"/>
              <a:ext cx="2304256" cy="2376264"/>
            </a:xfrm>
            <a:prstGeom prst="wedgeEllipseCallout">
              <a:avLst>
                <a:gd name="adj1" fmla="val 13301"/>
                <a:gd name="adj2" fmla="val 5144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2" name="角丸四角形吹き出し 2">
            <a:extLst>
              <a:ext uri="{FF2B5EF4-FFF2-40B4-BE49-F238E27FC236}">
                <a16:creationId xmlns:a16="http://schemas.microsoft.com/office/drawing/2014/main" id="{ED271137-A6A3-4372-A3F1-6ECB3266C8AE}"/>
              </a:ext>
            </a:extLst>
          </p:cNvPr>
          <p:cNvSpPr/>
          <p:nvPr/>
        </p:nvSpPr>
        <p:spPr>
          <a:xfrm>
            <a:off x="3419872" y="2924944"/>
            <a:ext cx="2074622" cy="1382796"/>
          </a:xfrm>
          <a:prstGeom prst="wedgeRoundRectCallout">
            <a:avLst>
              <a:gd name="adj1" fmla="val 46002"/>
              <a:gd name="adj2" fmla="val -679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この他にも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仲介手数料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を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0.5</a:t>
            </a:r>
            <a:r>
              <a:rPr lang="ja-JP" altLang="en-US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カ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月分お願い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します。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形吹き出し 3">
            <a:extLst>
              <a:ext uri="{FF2B5EF4-FFF2-40B4-BE49-F238E27FC236}">
                <a16:creationId xmlns:a16="http://schemas.microsoft.com/office/drawing/2014/main" id="{0ADA8E9D-B01D-4ADA-B9A2-1327EFE0DB8B}"/>
              </a:ext>
            </a:extLst>
          </p:cNvPr>
          <p:cNvSpPr/>
          <p:nvPr/>
        </p:nvSpPr>
        <p:spPr>
          <a:xfrm>
            <a:off x="7020272" y="1700807"/>
            <a:ext cx="1794965" cy="1469279"/>
          </a:xfrm>
          <a:prstGeom prst="wedgeEllipseCallout">
            <a:avLst>
              <a:gd name="adj1" fmla="val 3082"/>
              <a:gd name="adj2" fmla="val 640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契約更新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について教えてください。</a:t>
            </a:r>
          </a:p>
        </p:txBody>
      </p:sp>
      <p:sp>
        <p:nvSpPr>
          <p:cNvPr id="8" name="円/楕円 7"/>
          <p:cNvSpPr/>
          <p:nvPr/>
        </p:nvSpPr>
        <p:spPr>
          <a:xfrm>
            <a:off x="5896563" y="4581128"/>
            <a:ext cx="112772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6636" y="980728"/>
            <a:ext cx="2320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123726" y="442119"/>
            <a:ext cx="6334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仲介手数料</a:t>
            </a:r>
            <a:r>
              <a:rPr lang="ja-JP" altLang="en-US" sz="40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は不動産会社に</a:t>
            </a:r>
            <a:endParaRPr lang="en-US" altLang="ja-JP" sz="40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払うもの　　</a:t>
            </a:r>
            <a:endParaRPr lang="en-US" altLang="ja-JP" sz="40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84" y="5085184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411760" y="5229200"/>
            <a:ext cx="3888432" cy="936104"/>
          </a:xfrm>
          <a:prstGeom prst="wedgeRoundRectCallout">
            <a:avLst>
              <a:gd name="adj1" fmla="val 60097"/>
              <a:gd name="adj2" fmla="val 86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 smtClean="0">
                <a:solidFill>
                  <a:prstClr val="black"/>
                </a:solidFill>
                <a:latin typeface="+mj-ea"/>
                <a:ea typeface="+mj-ea"/>
              </a:rPr>
              <a:t>領収書</a:t>
            </a:r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を必ずもらおう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11760" y="1916832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契約更新時には</a:t>
            </a:r>
            <a:endParaRPr lang="en-US" altLang="ja-JP" sz="32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3200" dirty="0">
                <a:solidFill>
                  <a:srgbClr val="00B050"/>
                </a:solidFill>
                <a:latin typeface="+mj-ea"/>
                <a:ea typeface="+mj-ea"/>
              </a:rPr>
              <a:t>更新手数料</a:t>
            </a:r>
            <a:r>
              <a:rPr lang="ja-JP" altLang="en-US" sz="3200" dirty="0">
                <a:latin typeface="+mj-ea"/>
                <a:ea typeface="+mj-ea"/>
              </a:rPr>
              <a:t>として</a:t>
            </a:r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再度必要になる</a:t>
            </a:r>
            <a:endParaRPr lang="en-US" altLang="ja-JP" sz="32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3200" dirty="0">
                <a:solidFill>
                  <a:prstClr val="black"/>
                </a:solidFill>
                <a:latin typeface="+mj-ea"/>
                <a:ea typeface="+mj-ea"/>
              </a:rPr>
              <a:t>ことがあります</a:t>
            </a:r>
            <a:endParaRPr lang="en-US" altLang="ja-JP" sz="3200" dirty="0">
              <a:solidFill>
                <a:prstClr val="black"/>
              </a:solidFill>
              <a:latin typeface="+mj-ea"/>
              <a:ea typeface="+mj-ea"/>
            </a:endParaRPr>
          </a:p>
          <a:p>
            <a:endParaRPr lang="ja-JP" altLang="en-US" sz="3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3710282"/>
            <a:ext cx="6094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j-ea"/>
                <a:ea typeface="+mj-ea"/>
              </a:rPr>
              <a:t>仲介手数料の上限は貸主と借主から</a:t>
            </a:r>
            <a:endParaRPr kumimoji="1" lang="en-US" altLang="ja-JP" sz="2800" dirty="0">
              <a:latin typeface="+mj-ea"/>
              <a:ea typeface="+mj-ea"/>
            </a:endParaRPr>
          </a:p>
          <a:p>
            <a:r>
              <a:rPr kumimoji="1" lang="ja-JP" altLang="en-US" sz="2800" dirty="0">
                <a:solidFill>
                  <a:srgbClr val="00B050"/>
                </a:solidFill>
                <a:latin typeface="+mj-ea"/>
                <a:ea typeface="+mj-ea"/>
              </a:rPr>
              <a:t>合計で賃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料の１</a:t>
            </a:r>
            <a:r>
              <a:rPr kumimoji="1" lang="en-US" altLang="ja-JP" sz="2800" dirty="0" smtClean="0">
                <a:solidFill>
                  <a:srgbClr val="00B050"/>
                </a:solidFill>
                <a:latin typeface="+mj-ea"/>
                <a:ea typeface="+mj-ea"/>
              </a:rPr>
              <a:t>.1</a:t>
            </a:r>
            <a:r>
              <a:rPr kumimoji="1" lang="ja-JP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カ月（税込み）以内</a:t>
            </a:r>
            <a:r>
              <a:rPr lang="ja-JP" altLang="en-US" sz="2800" dirty="0" smtClean="0">
                <a:latin typeface="+mj-ea"/>
                <a:ea typeface="+mj-ea"/>
              </a:rPr>
              <a:t>と</a:t>
            </a:r>
            <a:r>
              <a:rPr lang="ja-JP" altLang="en-US" sz="2800" dirty="0">
                <a:latin typeface="+mj-ea"/>
                <a:ea typeface="+mj-ea"/>
              </a:rPr>
              <a:t>されている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05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EDE553-586E-46AE-8E71-83F571657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4" y="685562"/>
            <a:ext cx="7285351" cy="5486875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D96ED80B-E3C8-4F88-8FEB-115D3AC71803}"/>
              </a:ext>
            </a:extLst>
          </p:cNvPr>
          <p:cNvSpPr/>
          <p:nvPr/>
        </p:nvSpPr>
        <p:spPr>
          <a:xfrm>
            <a:off x="5796136" y="3933056"/>
            <a:ext cx="2232248" cy="1368152"/>
          </a:xfrm>
          <a:prstGeom prst="wedgeRoundRectCallout">
            <a:avLst>
              <a:gd name="adj1" fmla="val 5350"/>
              <a:gd name="adj2" fmla="val -100798"/>
              <a:gd name="adj3" fmla="val 16667"/>
            </a:avLst>
          </a:prstGeom>
          <a:solidFill>
            <a:schemeClr val="bg1"/>
          </a:solidFill>
          <a:ln w="127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この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損害保険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は、必ず入らなければならないんですか？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A21DD9-0692-4637-9A94-66C0BB28B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4" y="685562"/>
            <a:ext cx="7285351" cy="54868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A2A69B-61F8-4D5F-9CBC-ABD6F38B9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4" y="685562"/>
            <a:ext cx="7285351" cy="5486875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3E5DD336-1252-4263-B1D6-6230A2BCC934}"/>
              </a:ext>
            </a:extLst>
          </p:cNvPr>
          <p:cNvSpPr/>
          <p:nvPr/>
        </p:nvSpPr>
        <p:spPr>
          <a:xfrm>
            <a:off x="5889282" y="3934568"/>
            <a:ext cx="2232248" cy="1368152"/>
          </a:xfrm>
          <a:prstGeom prst="wedgeRoundRectCallout">
            <a:avLst>
              <a:gd name="adj1" fmla="val 5350"/>
              <a:gd name="adj2" fmla="val -100798"/>
              <a:gd name="adj3" fmla="val 16667"/>
            </a:avLst>
          </a:prstGeom>
          <a:solidFill>
            <a:schemeClr val="bg1"/>
          </a:solidFill>
          <a:ln w="127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この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損害保険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は、必ず入らなければならないんですか？</a:t>
            </a:r>
          </a:p>
        </p:txBody>
      </p:sp>
    </p:spTree>
    <p:extLst>
      <p:ext uri="{BB962C8B-B14F-4D97-AF65-F5344CB8AC3E}">
        <p14:creationId xmlns:p14="http://schemas.microsoft.com/office/powerpoint/2010/main" val="20331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399" y="380423"/>
            <a:ext cx="2348963" cy="55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555776" y="588985"/>
            <a:ext cx="6710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不動産会社で加入を求められる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損害保険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は主に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火災保険</a:t>
            </a:r>
            <a:endParaRPr lang="en-US" altLang="ja-JP" sz="3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であることが多い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67" y="4700100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393720" y="5157192"/>
            <a:ext cx="4439468" cy="1077218"/>
          </a:xfrm>
          <a:prstGeom prst="wedgeRoundRectCallout">
            <a:avLst>
              <a:gd name="adj1" fmla="val 59937"/>
              <a:gd name="adj2" fmla="val -253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保険の補償内容についても確認しよう！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393720" y="325550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 　一般に入居時に加入を求められ</a:t>
            </a:r>
            <a:endParaRPr lang="en-US" altLang="ja-JP" sz="3200" dirty="0"/>
          </a:p>
          <a:p>
            <a:r>
              <a:rPr lang="ja-JP" altLang="en-US" sz="3200" dirty="0"/>
              <a:t>　  </a:t>
            </a:r>
            <a:r>
              <a:rPr lang="ja-JP" altLang="en-US" sz="3200" dirty="0">
                <a:solidFill>
                  <a:srgbClr val="FF0000"/>
                </a:solidFill>
              </a:rPr>
              <a:t>２</a:t>
            </a:r>
            <a:r>
              <a:rPr lang="ja-JP" altLang="en-US" sz="3200" dirty="0"/>
              <a:t>年単位のことが多い</a:t>
            </a:r>
          </a:p>
        </p:txBody>
      </p:sp>
      <p:sp>
        <p:nvSpPr>
          <p:cNvPr id="4" name="動作設定ボタン : 戻る/前へ 3">
            <a:hlinkClick r:id="rId4" action="ppaction://hlinksldjump" highlightClick="1"/>
          </p:cNvPr>
          <p:cNvSpPr/>
          <p:nvPr/>
        </p:nvSpPr>
        <p:spPr>
          <a:xfrm>
            <a:off x="971600" y="5888545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6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736" y="110629"/>
            <a:ext cx="3600400" cy="864096"/>
          </a:xfrm>
        </p:spPr>
        <p:txBody>
          <a:bodyPr/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ｽﾃｯﾌﾟ４　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契　　約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37964" y="1052736"/>
            <a:ext cx="8068072" cy="447558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契約はよく考えて慎重に</a:t>
            </a:r>
            <a:endParaRPr lang="en-US" altLang="ja-JP" sz="44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prstClr val="black"/>
                </a:solidFill>
              </a:rPr>
              <a:t>　　　　・不動産会社または貸主の立ち会いで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2800" dirty="0"/>
              <a:t>　　　　　キズ、汚れ、シミ</a:t>
            </a:r>
            <a:r>
              <a:rPr lang="ja-JP" altLang="en-US" sz="2800"/>
              <a:t>、カビ等の</a:t>
            </a:r>
            <a:r>
              <a:rPr lang="ja-JP" altLang="en-US" sz="2800" dirty="0"/>
              <a:t>確認をする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・</a:t>
            </a:r>
            <a:r>
              <a:rPr lang="ja-JP" altLang="en-US" sz="2800" dirty="0">
                <a:solidFill>
                  <a:srgbClr val="00B050"/>
                </a:solidFill>
              </a:rPr>
              <a:t>原状の日付入り写真</a:t>
            </a:r>
            <a:r>
              <a:rPr lang="ja-JP" altLang="en-US" sz="2800" dirty="0"/>
              <a:t>を撮っておく</a:t>
            </a: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　契約に必要なもの</a:t>
            </a: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 </a:t>
            </a:r>
            <a:r>
              <a:rPr lang="ja-JP" altLang="en-US" sz="2800" dirty="0"/>
              <a:t>①住民票　　　②印鑑 　   ③保証人承諾書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　　　　　④印鑑証明    </a:t>
            </a:r>
            <a:r>
              <a:rPr lang="ja-JP" altLang="en-US" sz="2800" dirty="0"/>
              <a:t>⑤給料証明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sz="4800" dirty="0">
              <a:solidFill>
                <a:schemeClr val="accent2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835696" y="5606330"/>
            <a:ext cx="4950382" cy="749702"/>
          </a:xfrm>
          <a:prstGeom prst="wedgeRoundRectCallout">
            <a:avLst>
              <a:gd name="adj1" fmla="val 60016"/>
              <a:gd name="adj2" fmla="val 221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 いろんな書類が必要なんだね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24" y="5157192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動作設定ボタン : 戻る/前へ 2">
            <a:hlinkClick r:id="rId4" action="ppaction://hlinksldjump" highlightClick="1"/>
          </p:cNvPr>
          <p:cNvSpPr/>
          <p:nvPr/>
        </p:nvSpPr>
        <p:spPr>
          <a:xfrm>
            <a:off x="532036" y="5696127"/>
            <a:ext cx="648072" cy="5211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6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7784" y="-48240"/>
            <a:ext cx="3466728" cy="1143000"/>
          </a:xfrm>
        </p:spPr>
        <p:txBody>
          <a:bodyPr/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ｽﾃｯﾌﾟ５　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入居中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734666" y="2059728"/>
            <a:ext cx="7848873" cy="122525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kumimoji="1" lang="ja-JP" altLang="en-US" sz="2400" dirty="0"/>
              <a:t>善管注意義務とは、借主は物件を貸主に明け渡すまでの間は、その物件を一般人を基準とし社会通念上要求される</a:t>
            </a:r>
            <a:r>
              <a:rPr lang="ja-JP" altLang="en-US" sz="2400" dirty="0"/>
              <a:t>程度</a:t>
            </a:r>
            <a:r>
              <a:rPr kumimoji="1" lang="ja-JP" altLang="en-US" sz="2400" dirty="0"/>
              <a:t>の注意をして使用しなければならない</a:t>
            </a:r>
            <a:r>
              <a:rPr kumimoji="1" lang="ja-JP" altLang="en-US" sz="2400" dirty="0">
                <a:solidFill>
                  <a:srgbClr val="FF0000"/>
                </a:solidFill>
              </a:rPr>
              <a:t>義務</a:t>
            </a:r>
            <a:r>
              <a:rPr kumimoji="1" lang="ja-JP" altLang="en-US" sz="2400" dirty="0"/>
              <a:t>のこと</a:t>
            </a:r>
            <a:r>
              <a:rPr lang="ja-JP" altLang="en-US" sz="2400" dirty="0"/>
              <a:t>　</a:t>
            </a:r>
            <a:r>
              <a:rPr lang="ja-JP" altLang="en-US" dirty="0"/>
              <a:t>　　　</a:t>
            </a:r>
            <a:endParaRPr lang="en-US" altLang="ja-JP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具体的には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rgbClr val="00B050"/>
                </a:solidFill>
              </a:rPr>
              <a:t>こまめな掃除　大切に使用</a:t>
            </a:r>
            <a:endParaRPr lang="en-US" altLang="ja-JP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　修繕必要箇所の早期連絡</a:t>
            </a:r>
            <a:endParaRPr lang="en-US" altLang="ja-JP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kumimoji="1" lang="ja-JP" altLang="en-US" sz="4800" dirty="0">
              <a:solidFill>
                <a:schemeClr val="accent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80702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268427" y="5520540"/>
            <a:ext cx="5040560" cy="1030287"/>
          </a:xfrm>
          <a:prstGeom prst="wedgeRoundRectCallout">
            <a:avLst>
              <a:gd name="adj1" fmla="val 47474"/>
              <a:gd name="adj2" fmla="val -720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部屋はきれいに大切に使わないといけないね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734666" y="1180454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善管注意義務</a:t>
            </a:r>
            <a:r>
              <a:rPr lang="ja-JP" altLang="en-US" sz="36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がある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動作設定ボタン : 戻る/前へ 2">
            <a:hlinkClick r:id="rId4" action="ppaction://hlinksldjump" highlightClick="1"/>
          </p:cNvPr>
          <p:cNvSpPr/>
          <p:nvPr/>
        </p:nvSpPr>
        <p:spPr>
          <a:xfrm>
            <a:off x="611560" y="5710989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5" y="1351842"/>
            <a:ext cx="3312367" cy="400110"/>
          </a:xfrm>
          <a:prstGeom prst="rect">
            <a:avLst/>
          </a:prstGeom>
          <a:noFill/>
          <a:ln w="190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善良なる管理者の注意義務</a:t>
            </a:r>
          </a:p>
        </p:txBody>
      </p:sp>
    </p:spTree>
    <p:extLst>
      <p:ext uri="{BB962C8B-B14F-4D97-AF65-F5344CB8AC3E}">
        <p14:creationId xmlns:p14="http://schemas.microsoft.com/office/powerpoint/2010/main" val="36434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2" animBg="1"/>
      <p:bldP spid="7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75756" y="334938"/>
            <a:ext cx="4392488" cy="1003548"/>
          </a:xfrm>
        </p:spPr>
        <p:txBody>
          <a:bodyPr/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ｽﾃｯﾌﾟ６　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退　　去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917848" y="2272308"/>
            <a:ext cx="7308304" cy="4032448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000" dirty="0"/>
              <a:t>　①　退去の予告（</a:t>
            </a:r>
            <a:r>
              <a:rPr lang="en-US" altLang="ja-JP" sz="4000" dirty="0">
                <a:solidFill>
                  <a:srgbClr val="00B050"/>
                </a:solidFill>
              </a:rPr>
              <a:t>1</a:t>
            </a:r>
            <a:r>
              <a:rPr lang="ja-JP" altLang="en-US" sz="4000" dirty="0"/>
              <a:t>カ月前</a:t>
            </a:r>
            <a:r>
              <a:rPr lang="ja-JP" altLang="en-US" sz="2800" dirty="0"/>
              <a:t>＊</a:t>
            </a:r>
            <a:r>
              <a:rPr lang="ja-JP" altLang="en-US" sz="4000" dirty="0"/>
              <a:t>）</a:t>
            </a:r>
            <a:endParaRPr lang="en-US" altLang="ja-JP" sz="4000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4000" dirty="0"/>
              <a:t>　　　　　　　　　　</a:t>
            </a:r>
            <a:endParaRPr lang="en-US" altLang="ja-JP" sz="4000" dirty="0"/>
          </a:p>
          <a:p>
            <a:pPr marL="0" indent="0">
              <a:lnSpc>
                <a:spcPts val="100"/>
              </a:lnSpc>
              <a:spcBef>
                <a:spcPts val="0"/>
              </a:spcBef>
              <a:buNone/>
            </a:pPr>
            <a:r>
              <a:rPr lang="ja-JP" altLang="en-US" sz="4000" dirty="0"/>
              <a:t>　　　　　　　　　</a:t>
            </a:r>
            <a:r>
              <a:rPr lang="ja-JP" altLang="en-US" sz="2800" dirty="0"/>
              <a:t>＊契約によって異なる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4000" dirty="0"/>
              <a:t>　②　物件状況の確認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③　</a:t>
            </a:r>
            <a:r>
              <a:rPr lang="ja-JP" altLang="en-US" sz="4000" dirty="0">
                <a:solidFill>
                  <a:srgbClr val="00B050"/>
                </a:solidFill>
              </a:rPr>
              <a:t>原状回復</a:t>
            </a:r>
            <a:r>
              <a:rPr lang="ja-JP" altLang="en-US" sz="4000" dirty="0"/>
              <a:t>費用の確認・決定</a:t>
            </a:r>
            <a:endParaRPr lang="en-US" altLang="ja-JP" sz="4000" dirty="0"/>
          </a:p>
          <a:p>
            <a:pPr marL="0" indent="0">
              <a:buNone/>
            </a:pPr>
            <a:r>
              <a:rPr kumimoji="1" lang="ja-JP" altLang="en-US" sz="4000" dirty="0"/>
              <a:t>　④　敷金精算・返還の確認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⑤　部屋の明け渡し</a:t>
            </a:r>
            <a:endParaRPr kumimoji="1"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1531464"/>
            <a:ext cx="46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退去に向けての手順</a:t>
            </a:r>
          </a:p>
        </p:txBody>
      </p:sp>
    </p:spTree>
    <p:extLst>
      <p:ext uri="{BB962C8B-B14F-4D97-AF65-F5344CB8AC3E}">
        <p14:creationId xmlns:p14="http://schemas.microsoft.com/office/powerpoint/2010/main" val="4189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836712"/>
            <a:ext cx="2320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937939" y="607621"/>
            <a:ext cx="5832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賃貸住宅を退去する時には</a:t>
            </a:r>
            <a:r>
              <a:rPr lang="ja-JP" altLang="en-US" sz="3600" dirty="0">
                <a:solidFill>
                  <a:srgbClr val="00B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原状回復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についての</a:t>
            </a:r>
            <a:r>
              <a:rPr lang="ja-JP" altLang="en-US" sz="3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トラブル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がとても多いのよ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21" y="5163769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358369" y="5292764"/>
            <a:ext cx="4733911" cy="936104"/>
          </a:xfrm>
          <a:prstGeom prst="wedgeRoundRectCallout">
            <a:avLst>
              <a:gd name="adj1" fmla="val 60097"/>
              <a:gd name="adj2" fmla="val 86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原状回復の基本的な考え方を理解しておこう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05143" y="3284984"/>
            <a:ext cx="4733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床の傷・へこみ　壁の穴　</a:t>
            </a:r>
            <a:endParaRPr kumimoji="1" lang="en-US" altLang="ja-JP" sz="3200" dirty="0"/>
          </a:p>
          <a:p>
            <a:r>
              <a:rPr lang="ja-JP" altLang="en-US" sz="3200" dirty="0"/>
              <a:t>油汚れ　</a:t>
            </a:r>
            <a:r>
              <a:rPr kumimoji="1" lang="ja-JP" altLang="en-US" sz="3200" dirty="0"/>
              <a:t>クロスの汚れ　</a:t>
            </a:r>
            <a:endParaRPr kumimoji="1" lang="en-US" altLang="ja-JP" sz="3200" dirty="0"/>
          </a:p>
          <a:p>
            <a:r>
              <a:rPr kumimoji="1" lang="ja-JP" altLang="en-US" sz="3200" dirty="0"/>
              <a:t>カビやシミ　水垢　鍵  </a:t>
            </a:r>
            <a:r>
              <a:rPr lang="ja-JP" altLang="en-US" sz="3200" dirty="0"/>
              <a:t>等</a:t>
            </a:r>
            <a:endParaRPr kumimoji="1" lang="ja-JP" altLang="en-US" sz="32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2699792" y="404664"/>
            <a:ext cx="6070794" cy="2664296"/>
          </a:xfrm>
          <a:prstGeom prst="wedgeRoundRectCallout">
            <a:avLst>
              <a:gd name="adj1" fmla="val -54310"/>
              <a:gd name="adj2" fmla="val -93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5143" y="241394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通常消耗</a:t>
            </a:r>
            <a:r>
              <a:rPr kumimoji="1" lang="ja-JP" altLang="en-US" b="1" dirty="0"/>
              <a:t>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4803" y="2413946"/>
            <a:ext cx="141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経年変化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40069" y="2433955"/>
            <a:ext cx="217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放置によるもの</a:t>
            </a:r>
          </a:p>
        </p:txBody>
      </p:sp>
    </p:spTree>
    <p:extLst>
      <p:ext uri="{BB962C8B-B14F-4D97-AF65-F5344CB8AC3E}">
        <p14:creationId xmlns:p14="http://schemas.microsoft.com/office/powerpoint/2010/main" val="17611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B3C151-5F65-416E-9E47-6D4A388DB127}"/>
              </a:ext>
            </a:extLst>
          </p:cNvPr>
          <p:cNvSpPr txBox="1"/>
          <p:nvPr/>
        </p:nvSpPr>
        <p:spPr>
          <a:xfrm>
            <a:off x="1253591" y="339167"/>
            <a:ext cx="717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prstClr val="black"/>
                </a:solidFill>
              </a:rPr>
              <a:t>負担割合の考え方（クロス　一面分）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CA22385-9A16-4D07-84F9-9A825648AE01}"/>
              </a:ext>
            </a:extLst>
          </p:cNvPr>
          <p:cNvGrpSpPr/>
          <p:nvPr/>
        </p:nvGrpSpPr>
        <p:grpSpPr>
          <a:xfrm>
            <a:off x="255715" y="1920017"/>
            <a:ext cx="2160240" cy="1522686"/>
            <a:chOff x="395536" y="1618282"/>
            <a:chExt cx="2160240" cy="1010318"/>
          </a:xfrm>
          <a:solidFill>
            <a:schemeClr val="bg2">
              <a:lumMod val="90000"/>
            </a:schemeClr>
          </a:solidFill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C73CD3A-F1D5-48BB-A43B-2EAEC6C04DDB}"/>
                </a:ext>
              </a:extLst>
            </p:cNvPr>
            <p:cNvSpPr/>
            <p:nvPr/>
          </p:nvSpPr>
          <p:spPr>
            <a:xfrm>
              <a:off x="395536" y="1618282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8D4684C-6C37-4D28-A8D9-064DD828CCA4}"/>
                </a:ext>
              </a:extLst>
            </p:cNvPr>
            <p:cNvSpPr/>
            <p:nvPr/>
          </p:nvSpPr>
          <p:spPr>
            <a:xfrm>
              <a:off x="1115616" y="1618282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602D413-4333-4744-845F-1976FA2806A0}"/>
                </a:ext>
              </a:extLst>
            </p:cNvPr>
            <p:cNvSpPr/>
            <p:nvPr/>
          </p:nvSpPr>
          <p:spPr>
            <a:xfrm>
              <a:off x="1835696" y="1620488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6AEE4C1-BE54-4E90-AE8A-80C5C4176B07}"/>
              </a:ext>
            </a:extLst>
          </p:cNvPr>
          <p:cNvGrpSpPr/>
          <p:nvPr/>
        </p:nvGrpSpPr>
        <p:grpSpPr>
          <a:xfrm>
            <a:off x="3234530" y="1887827"/>
            <a:ext cx="2160240" cy="1523773"/>
            <a:chOff x="395536" y="1618282"/>
            <a:chExt cx="2160240" cy="1010318"/>
          </a:xfrm>
          <a:solidFill>
            <a:schemeClr val="bg2">
              <a:lumMod val="90000"/>
            </a:schemeClr>
          </a:solidFill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AFAB03A-2D48-4750-8B67-A1F9F9FBEB0B}"/>
                </a:ext>
              </a:extLst>
            </p:cNvPr>
            <p:cNvSpPr/>
            <p:nvPr/>
          </p:nvSpPr>
          <p:spPr>
            <a:xfrm>
              <a:off x="395536" y="1618282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2FD6FB9-80A3-4537-96B3-6D0B1214EC0F}"/>
                </a:ext>
              </a:extLst>
            </p:cNvPr>
            <p:cNvSpPr/>
            <p:nvPr/>
          </p:nvSpPr>
          <p:spPr>
            <a:xfrm>
              <a:off x="1115616" y="1618282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8B5C2FA-3BBC-4790-8712-29AF2B8F9777}"/>
                </a:ext>
              </a:extLst>
            </p:cNvPr>
            <p:cNvSpPr/>
            <p:nvPr/>
          </p:nvSpPr>
          <p:spPr>
            <a:xfrm>
              <a:off x="1835696" y="1620488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7CD7CA2-3EB0-4108-9BBC-A99E3FB59702}"/>
              </a:ext>
            </a:extLst>
          </p:cNvPr>
          <p:cNvGrpSpPr/>
          <p:nvPr/>
        </p:nvGrpSpPr>
        <p:grpSpPr>
          <a:xfrm>
            <a:off x="6199373" y="1911087"/>
            <a:ext cx="2160240" cy="1524892"/>
            <a:chOff x="395536" y="1618282"/>
            <a:chExt cx="2160240" cy="101031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79366FF-44B7-4E8D-9A08-305F54A1F26C}"/>
                </a:ext>
              </a:extLst>
            </p:cNvPr>
            <p:cNvSpPr/>
            <p:nvPr/>
          </p:nvSpPr>
          <p:spPr>
            <a:xfrm>
              <a:off x="395536" y="1618282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DF07FF2-5CED-4911-9B08-5F65AA256D33}"/>
                </a:ext>
              </a:extLst>
            </p:cNvPr>
            <p:cNvSpPr/>
            <p:nvPr/>
          </p:nvSpPr>
          <p:spPr>
            <a:xfrm>
              <a:off x="1115616" y="1618282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085554D-B10D-449A-B528-E410747B6A34}"/>
                </a:ext>
              </a:extLst>
            </p:cNvPr>
            <p:cNvSpPr/>
            <p:nvPr/>
          </p:nvSpPr>
          <p:spPr>
            <a:xfrm>
              <a:off x="1835696" y="1620488"/>
              <a:ext cx="720080" cy="10081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A690B53-28BF-478E-ADC6-1F01A373B388}"/>
              </a:ext>
            </a:extLst>
          </p:cNvPr>
          <p:cNvSpPr/>
          <p:nvPr/>
        </p:nvSpPr>
        <p:spPr>
          <a:xfrm>
            <a:off x="443138" y="2445364"/>
            <a:ext cx="276705" cy="557054"/>
          </a:xfrm>
          <a:custGeom>
            <a:avLst/>
            <a:gdLst>
              <a:gd name="connsiteX0" fmla="*/ 33250 w 190812"/>
              <a:gd name="connsiteY0" fmla="*/ 89778 h 396832"/>
              <a:gd name="connsiteX1" fmla="*/ 116378 w 190812"/>
              <a:gd name="connsiteY1" fmla="*/ 98091 h 396832"/>
              <a:gd name="connsiteX2" fmla="*/ 149629 w 190812"/>
              <a:gd name="connsiteY2" fmla="*/ 131342 h 396832"/>
              <a:gd name="connsiteX3" fmla="*/ 141316 w 190812"/>
              <a:gd name="connsiteY3" fmla="*/ 106404 h 396832"/>
              <a:gd name="connsiteX4" fmla="*/ 74814 w 190812"/>
              <a:gd name="connsiteY4" fmla="*/ 123029 h 396832"/>
              <a:gd name="connsiteX5" fmla="*/ 49876 w 190812"/>
              <a:gd name="connsiteY5" fmla="*/ 131342 h 396832"/>
              <a:gd name="connsiteX6" fmla="*/ 0 w 190812"/>
              <a:gd name="connsiteY6" fmla="*/ 139655 h 396832"/>
              <a:gd name="connsiteX7" fmla="*/ 8312 w 190812"/>
              <a:gd name="connsiteY7" fmla="*/ 164593 h 396832"/>
              <a:gd name="connsiteX8" fmla="*/ 108065 w 190812"/>
              <a:gd name="connsiteY8" fmla="*/ 181218 h 396832"/>
              <a:gd name="connsiteX9" fmla="*/ 58189 w 190812"/>
              <a:gd name="connsiteY9" fmla="*/ 172906 h 396832"/>
              <a:gd name="connsiteX10" fmla="*/ 108065 w 190812"/>
              <a:gd name="connsiteY10" fmla="*/ 189531 h 396832"/>
              <a:gd name="connsiteX11" fmla="*/ 116378 w 190812"/>
              <a:gd name="connsiteY11" fmla="*/ 214469 h 396832"/>
              <a:gd name="connsiteX12" fmla="*/ 0 w 190812"/>
              <a:gd name="connsiteY12" fmla="*/ 247720 h 396832"/>
              <a:gd name="connsiteX13" fmla="*/ 49876 w 190812"/>
              <a:gd name="connsiteY13" fmla="*/ 231095 h 396832"/>
              <a:gd name="connsiteX14" fmla="*/ 74814 w 190812"/>
              <a:gd name="connsiteY14" fmla="*/ 222782 h 396832"/>
              <a:gd name="connsiteX15" fmla="*/ 116378 w 190812"/>
              <a:gd name="connsiteY15" fmla="*/ 231095 h 396832"/>
              <a:gd name="connsiteX16" fmla="*/ 124690 w 190812"/>
              <a:gd name="connsiteY16" fmla="*/ 256033 h 396832"/>
              <a:gd name="connsiteX17" fmla="*/ 141316 w 190812"/>
              <a:gd name="connsiteY17" fmla="*/ 289284 h 396832"/>
              <a:gd name="connsiteX18" fmla="*/ 33250 w 190812"/>
              <a:gd name="connsiteY18" fmla="*/ 314222 h 396832"/>
              <a:gd name="connsiteX19" fmla="*/ 83127 w 190812"/>
              <a:gd name="connsiteY19" fmla="*/ 297597 h 396832"/>
              <a:gd name="connsiteX20" fmla="*/ 124690 w 190812"/>
              <a:gd name="connsiteY20" fmla="*/ 289284 h 396832"/>
              <a:gd name="connsiteX21" fmla="*/ 174567 w 190812"/>
              <a:gd name="connsiteY21" fmla="*/ 330848 h 396832"/>
              <a:gd name="connsiteX22" fmla="*/ 141316 w 190812"/>
              <a:gd name="connsiteY22" fmla="*/ 339160 h 396832"/>
              <a:gd name="connsiteX23" fmla="*/ 124690 w 190812"/>
              <a:gd name="connsiteY23" fmla="*/ 322535 h 396832"/>
              <a:gd name="connsiteX24" fmla="*/ 157941 w 190812"/>
              <a:gd name="connsiteY24" fmla="*/ 214469 h 396832"/>
              <a:gd name="connsiteX25" fmla="*/ 166254 w 190812"/>
              <a:gd name="connsiteY25" fmla="*/ 297597 h 396832"/>
              <a:gd name="connsiteX26" fmla="*/ 83127 w 190812"/>
              <a:gd name="connsiteY26" fmla="*/ 289284 h 396832"/>
              <a:gd name="connsiteX27" fmla="*/ 91440 w 190812"/>
              <a:gd name="connsiteY27" fmla="*/ 172906 h 396832"/>
              <a:gd name="connsiteX28" fmla="*/ 108065 w 190812"/>
              <a:gd name="connsiteY28" fmla="*/ 147968 h 396832"/>
              <a:gd name="connsiteX29" fmla="*/ 133003 w 190812"/>
              <a:gd name="connsiteY29" fmla="*/ 139655 h 396832"/>
              <a:gd name="connsiteX30" fmla="*/ 149629 w 190812"/>
              <a:gd name="connsiteY30" fmla="*/ 114717 h 396832"/>
              <a:gd name="connsiteX31" fmla="*/ 166254 w 190812"/>
              <a:gd name="connsiteY31" fmla="*/ 98091 h 396832"/>
              <a:gd name="connsiteX32" fmla="*/ 174567 w 190812"/>
              <a:gd name="connsiteY32" fmla="*/ 73153 h 396832"/>
              <a:gd name="connsiteX33" fmla="*/ 141316 w 190812"/>
              <a:gd name="connsiteY33" fmla="*/ 6651 h 396832"/>
              <a:gd name="connsiteX34" fmla="*/ 24938 w 190812"/>
              <a:gd name="connsiteY34" fmla="*/ 14964 h 396832"/>
              <a:gd name="connsiteX35" fmla="*/ 33250 w 190812"/>
              <a:gd name="connsiteY35" fmla="*/ 39902 h 396832"/>
              <a:gd name="connsiteX36" fmla="*/ 74814 w 190812"/>
              <a:gd name="connsiteY36" fmla="*/ 48215 h 396832"/>
              <a:gd name="connsiteX37" fmla="*/ 99752 w 190812"/>
              <a:gd name="connsiteY37" fmla="*/ 56528 h 396832"/>
              <a:gd name="connsiteX38" fmla="*/ 133003 w 190812"/>
              <a:gd name="connsiteY38" fmla="*/ 64840 h 396832"/>
              <a:gd name="connsiteX39" fmla="*/ 166254 w 190812"/>
              <a:gd name="connsiteY39" fmla="*/ 114717 h 396832"/>
              <a:gd name="connsiteX40" fmla="*/ 133003 w 190812"/>
              <a:gd name="connsiteY40" fmla="*/ 123029 h 396832"/>
              <a:gd name="connsiteX41" fmla="*/ 116378 w 190812"/>
              <a:gd name="connsiteY41" fmla="*/ 139655 h 396832"/>
              <a:gd name="connsiteX42" fmla="*/ 41563 w 190812"/>
              <a:gd name="connsiteY42" fmla="*/ 147968 h 396832"/>
              <a:gd name="connsiteX43" fmla="*/ 74814 w 190812"/>
              <a:gd name="connsiteY43" fmla="*/ 197844 h 396832"/>
              <a:gd name="connsiteX44" fmla="*/ 157941 w 190812"/>
              <a:gd name="connsiteY44" fmla="*/ 206157 h 396832"/>
              <a:gd name="connsiteX45" fmla="*/ 149629 w 190812"/>
              <a:gd name="connsiteY45" fmla="*/ 239408 h 396832"/>
              <a:gd name="connsiteX46" fmla="*/ 41563 w 190812"/>
              <a:gd name="connsiteY46" fmla="*/ 256033 h 396832"/>
              <a:gd name="connsiteX47" fmla="*/ 0 w 190812"/>
              <a:gd name="connsiteY47" fmla="*/ 272658 h 396832"/>
              <a:gd name="connsiteX48" fmla="*/ 49876 w 190812"/>
              <a:gd name="connsiteY48" fmla="*/ 280971 h 396832"/>
              <a:gd name="connsiteX49" fmla="*/ 166254 w 190812"/>
              <a:gd name="connsiteY49" fmla="*/ 289284 h 396832"/>
              <a:gd name="connsiteX50" fmla="*/ 182880 w 190812"/>
              <a:gd name="connsiteY50" fmla="*/ 314222 h 396832"/>
              <a:gd name="connsiteX51" fmla="*/ 66501 w 190812"/>
              <a:gd name="connsiteY51" fmla="*/ 364098 h 396832"/>
              <a:gd name="connsiteX52" fmla="*/ 74814 w 190812"/>
              <a:gd name="connsiteY52" fmla="*/ 322535 h 396832"/>
              <a:gd name="connsiteX53" fmla="*/ 91440 w 190812"/>
              <a:gd name="connsiteY53" fmla="*/ 305909 h 396832"/>
              <a:gd name="connsiteX54" fmla="*/ 133003 w 190812"/>
              <a:gd name="connsiteY54" fmla="*/ 256033 h 396832"/>
              <a:gd name="connsiteX55" fmla="*/ 124690 w 190812"/>
              <a:gd name="connsiteY55" fmla="*/ 181218 h 396832"/>
              <a:gd name="connsiteX56" fmla="*/ 99752 w 190812"/>
              <a:gd name="connsiteY56" fmla="*/ 147968 h 396832"/>
              <a:gd name="connsiteX57" fmla="*/ 58189 w 190812"/>
              <a:gd name="connsiteY57" fmla="*/ 106404 h 396832"/>
              <a:gd name="connsiteX58" fmla="*/ 83127 w 190812"/>
              <a:gd name="connsiteY58" fmla="*/ 164593 h 396832"/>
              <a:gd name="connsiteX59" fmla="*/ 99752 w 190812"/>
              <a:gd name="connsiteY59" fmla="*/ 139655 h 396832"/>
              <a:gd name="connsiteX60" fmla="*/ 116378 w 190812"/>
              <a:gd name="connsiteY60" fmla="*/ 81466 h 396832"/>
              <a:gd name="connsiteX61" fmla="*/ 141316 w 190812"/>
              <a:gd name="connsiteY61" fmla="*/ 73153 h 396832"/>
              <a:gd name="connsiteX62" fmla="*/ 83127 w 190812"/>
              <a:gd name="connsiteY62" fmla="*/ 56528 h 396832"/>
              <a:gd name="connsiteX63" fmla="*/ 33250 w 190812"/>
              <a:gd name="connsiteY63" fmla="*/ 89778 h 39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0812" h="396832">
                <a:moveTo>
                  <a:pt x="33250" y="89778"/>
                </a:moveTo>
                <a:cubicBezTo>
                  <a:pt x="38792" y="96705"/>
                  <a:pt x="90153" y="88725"/>
                  <a:pt x="116378" y="98091"/>
                </a:cubicBezTo>
                <a:cubicBezTo>
                  <a:pt x="131139" y="103363"/>
                  <a:pt x="134759" y="126385"/>
                  <a:pt x="149629" y="131342"/>
                </a:cubicBezTo>
                <a:cubicBezTo>
                  <a:pt x="157942" y="134113"/>
                  <a:pt x="144087" y="114717"/>
                  <a:pt x="141316" y="106404"/>
                </a:cubicBezTo>
                <a:cubicBezTo>
                  <a:pt x="119149" y="111946"/>
                  <a:pt x="96858" y="117017"/>
                  <a:pt x="74814" y="123029"/>
                </a:cubicBezTo>
                <a:cubicBezTo>
                  <a:pt x="66360" y="125335"/>
                  <a:pt x="58430" y="129441"/>
                  <a:pt x="49876" y="131342"/>
                </a:cubicBezTo>
                <a:cubicBezTo>
                  <a:pt x="33423" y="134998"/>
                  <a:pt x="16625" y="136884"/>
                  <a:pt x="0" y="139655"/>
                </a:cubicBezTo>
                <a:cubicBezTo>
                  <a:pt x="2771" y="147968"/>
                  <a:pt x="134" y="161448"/>
                  <a:pt x="8312" y="164593"/>
                </a:cubicBezTo>
                <a:cubicBezTo>
                  <a:pt x="39775" y="176694"/>
                  <a:pt x="108065" y="181218"/>
                  <a:pt x="108065" y="181218"/>
                </a:cubicBezTo>
                <a:cubicBezTo>
                  <a:pt x="91440" y="178447"/>
                  <a:pt x="58189" y="156051"/>
                  <a:pt x="58189" y="172906"/>
                </a:cubicBezTo>
                <a:cubicBezTo>
                  <a:pt x="58189" y="190431"/>
                  <a:pt x="108065" y="189531"/>
                  <a:pt x="108065" y="189531"/>
                </a:cubicBezTo>
                <a:cubicBezTo>
                  <a:pt x="110836" y="197844"/>
                  <a:pt x="116378" y="205707"/>
                  <a:pt x="116378" y="214469"/>
                </a:cubicBezTo>
                <a:cubicBezTo>
                  <a:pt x="116378" y="272164"/>
                  <a:pt x="35424" y="244995"/>
                  <a:pt x="0" y="247720"/>
                </a:cubicBezTo>
                <a:lnTo>
                  <a:pt x="49876" y="231095"/>
                </a:lnTo>
                <a:lnTo>
                  <a:pt x="74814" y="222782"/>
                </a:lnTo>
                <a:cubicBezTo>
                  <a:pt x="88669" y="225553"/>
                  <a:pt x="104622" y="223258"/>
                  <a:pt x="116378" y="231095"/>
                </a:cubicBezTo>
                <a:cubicBezTo>
                  <a:pt x="123669" y="235955"/>
                  <a:pt x="121238" y="247979"/>
                  <a:pt x="124690" y="256033"/>
                </a:cubicBezTo>
                <a:cubicBezTo>
                  <a:pt x="129571" y="267423"/>
                  <a:pt x="135774" y="278200"/>
                  <a:pt x="141316" y="289284"/>
                </a:cubicBezTo>
                <a:cubicBezTo>
                  <a:pt x="130597" y="342880"/>
                  <a:pt x="136908" y="383328"/>
                  <a:pt x="33250" y="314222"/>
                </a:cubicBezTo>
                <a:cubicBezTo>
                  <a:pt x="18668" y="304501"/>
                  <a:pt x="65942" y="301034"/>
                  <a:pt x="83127" y="297597"/>
                </a:cubicBezTo>
                <a:lnTo>
                  <a:pt x="124690" y="289284"/>
                </a:lnTo>
                <a:cubicBezTo>
                  <a:pt x="133383" y="291023"/>
                  <a:pt x="198465" y="291018"/>
                  <a:pt x="174567" y="330848"/>
                </a:cubicBezTo>
                <a:cubicBezTo>
                  <a:pt x="168689" y="340645"/>
                  <a:pt x="152400" y="336389"/>
                  <a:pt x="141316" y="339160"/>
                </a:cubicBezTo>
                <a:cubicBezTo>
                  <a:pt x="135774" y="333618"/>
                  <a:pt x="125470" y="330333"/>
                  <a:pt x="124690" y="322535"/>
                </a:cubicBezTo>
                <a:cubicBezTo>
                  <a:pt x="119089" y="266531"/>
                  <a:pt x="133022" y="256002"/>
                  <a:pt x="157941" y="214469"/>
                </a:cubicBezTo>
                <a:cubicBezTo>
                  <a:pt x="175705" y="232233"/>
                  <a:pt x="217321" y="265100"/>
                  <a:pt x="166254" y="297597"/>
                </a:cubicBezTo>
                <a:cubicBezTo>
                  <a:pt x="142760" y="312547"/>
                  <a:pt x="110836" y="292055"/>
                  <a:pt x="83127" y="289284"/>
                </a:cubicBezTo>
                <a:cubicBezTo>
                  <a:pt x="69801" y="235983"/>
                  <a:pt x="68020" y="249022"/>
                  <a:pt x="91440" y="172906"/>
                </a:cubicBezTo>
                <a:cubicBezTo>
                  <a:pt x="94378" y="163357"/>
                  <a:pt x="100264" y="154209"/>
                  <a:pt x="108065" y="147968"/>
                </a:cubicBezTo>
                <a:cubicBezTo>
                  <a:pt x="114907" y="142494"/>
                  <a:pt x="124690" y="142426"/>
                  <a:pt x="133003" y="139655"/>
                </a:cubicBezTo>
                <a:cubicBezTo>
                  <a:pt x="138545" y="131342"/>
                  <a:pt x="143388" y="122518"/>
                  <a:pt x="149629" y="114717"/>
                </a:cubicBezTo>
                <a:cubicBezTo>
                  <a:pt x="154525" y="108597"/>
                  <a:pt x="162222" y="104811"/>
                  <a:pt x="166254" y="98091"/>
                </a:cubicBezTo>
                <a:cubicBezTo>
                  <a:pt x="170762" y="90577"/>
                  <a:pt x="171796" y="81466"/>
                  <a:pt x="174567" y="73153"/>
                </a:cubicBezTo>
                <a:cubicBezTo>
                  <a:pt x="163483" y="50986"/>
                  <a:pt x="164415" y="15634"/>
                  <a:pt x="141316" y="6651"/>
                </a:cubicBezTo>
                <a:cubicBezTo>
                  <a:pt x="105069" y="-7445"/>
                  <a:pt x="62110" y="3527"/>
                  <a:pt x="24938" y="14964"/>
                </a:cubicBezTo>
                <a:cubicBezTo>
                  <a:pt x="16563" y="17541"/>
                  <a:pt x="25959" y="35042"/>
                  <a:pt x="33250" y="39902"/>
                </a:cubicBezTo>
                <a:cubicBezTo>
                  <a:pt x="45006" y="47739"/>
                  <a:pt x="61107" y="44788"/>
                  <a:pt x="74814" y="48215"/>
                </a:cubicBezTo>
                <a:cubicBezTo>
                  <a:pt x="83315" y="50340"/>
                  <a:pt x="91327" y="54121"/>
                  <a:pt x="99752" y="56528"/>
                </a:cubicBezTo>
                <a:cubicBezTo>
                  <a:pt x="110737" y="59667"/>
                  <a:pt x="121919" y="62069"/>
                  <a:pt x="133003" y="64840"/>
                </a:cubicBezTo>
                <a:cubicBezTo>
                  <a:pt x="134163" y="66000"/>
                  <a:pt x="176566" y="100968"/>
                  <a:pt x="166254" y="114717"/>
                </a:cubicBezTo>
                <a:cubicBezTo>
                  <a:pt x="159399" y="123857"/>
                  <a:pt x="144087" y="120258"/>
                  <a:pt x="133003" y="123029"/>
                </a:cubicBezTo>
                <a:cubicBezTo>
                  <a:pt x="127461" y="128571"/>
                  <a:pt x="123939" y="137593"/>
                  <a:pt x="116378" y="139655"/>
                </a:cubicBezTo>
                <a:cubicBezTo>
                  <a:pt x="92170" y="146257"/>
                  <a:pt x="62841" y="134670"/>
                  <a:pt x="41563" y="147968"/>
                </a:cubicBezTo>
                <a:cubicBezTo>
                  <a:pt x="14341" y="164981"/>
                  <a:pt x="73565" y="197556"/>
                  <a:pt x="74814" y="197844"/>
                </a:cubicBezTo>
                <a:cubicBezTo>
                  <a:pt x="101948" y="204106"/>
                  <a:pt x="130232" y="203386"/>
                  <a:pt x="157941" y="206157"/>
                </a:cubicBezTo>
                <a:cubicBezTo>
                  <a:pt x="155170" y="217241"/>
                  <a:pt x="160130" y="234908"/>
                  <a:pt x="149629" y="239408"/>
                </a:cubicBezTo>
                <a:cubicBezTo>
                  <a:pt x="116130" y="253765"/>
                  <a:pt x="77141" y="248127"/>
                  <a:pt x="41563" y="256033"/>
                </a:cubicBezTo>
                <a:cubicBezTo>
                  <a:pt x="26997" y="259270"/>
                  <a:pt x="13854" y="267116"/>
                  <a:pt x="0" y="272658"/>
                </a:cubicBezTo>
                <a:cubicBezTo>
                  <a:pt x="16625" y="275429"/>
                  <a:pt x="33105" y="279294"/>
                  <a:pt x="49876" y="280971"/>
                </a:cubicBezTo>
                <a:cubicBezTo>
                  <a:pt x="88574" y="284841"/>
                  <a:pt x="128524" y="279851"/>
                  <a:pt x="166254" y="289284"/>
                </a:cubicBezTo>
                <a:cubicBezTo>
                  <a:pt x="175946" y="291707"/>
                  <a:pt x="177338" y="305909"/>
                  <a:pt x="182880" y="314222"/>
                </a:cubicBezTo>
                <a:cubicBezTo>
                  <a:pt x="166476" y="379837"/>
                  <a:pt x="176403" y="434036"/>
                  <a:pt x="66501" y="364098"/>
                </a:cubicBezTo>
                <a:cubicBezTo>
                  <a:pt x="54581" y="356513"/>
                  <a:pt x="69248" y="335521"/>
                  <a:pt x="74814" y="322535"/>
                </a:cubicBezTo>
                <a:cubicBezTo>
                  <a:pt x="77901" y="315331"/>
                  <a:pt x="86279" y="311807"/>
                  <a:pt x="91440" y="305909"/>
                </a:cubicBezTo>
                <a:cubicBezTo>
                  <a:pt x="105691" y="289622"/>
                  <a:pt x="119149" y="272658"/>
                  <a:pt x="133003" y="256033"/>
                </a:cubicBezTo>
                <a:cubicBezTo>
                  <a:pt x="130232" y="231095"/>
                  <a:pt x="132069" y="205200"/>
                  <a:pt x="124690" y="181218"/>
                </a:cubicBezTo>
                <a:cubicBezTo>
                  <a:pt x="120616" y="167976"/>
                  <a:pt x="107805" y="159242"/>
                  <a:pt x="99752" y="147968"/>
                </a:cubicBezTo>
                <a:cubicBezTo>
                  <a:pt x="74561" y="112700"/>
                  <a:pt x="94465" y="130587"/>
                  <a:pt x="58189" y="106404"/>
                </a:cubicBezTo>
                <a:cubicBezTo>
                  <a:pt x="59078" y="109960"/>
                  <a:pt x="68774" y="164593"/>
                  <a:pt x="83127" y="164593"/>
                </a:cubicBezTo>
                <a:cubicBezTo>
                  <a:pt x="93118" y="164593"/>
                  <a:pt x="94210" y="147968"/>
                  <a:pt x="99752" y="139655"/>
                </a:cubicBezTo>
                <a:cubicBezTo>
                  <a:pt x="99824" y="139367"/>
                  <a:pt x="112403" y="85441"/>
                  <a:pt x="116378" y="81466"/>
                </a:cubicBezTo>
                <a:cubicBezTo>
                  <a:pt x="122574" y="75270"/>
                  <a:pt x="133003" y="75924"/>
                  <a:pt x="141316" y="73153"/>
                </a:cubicBezTo>
                <a:cubicBezTo>
                  <a:pt x="157233" y="25403"/>
                  <a:pt x="156948" y="51255"/>
                  <a:pt x="83127" y="56528"/>
                </a:cubicBezTo>
                <a:cubicBezTo>
                  <a:pt x="66544" y="57713"/>
                  <a:pt x="27708" y="82851"/>
                  <a:pt x="33250" y="89778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矢印: ストライプ 17">
            <a:extLst>
              <a:ext uri="{FF2B5EF4-FFF2-40B4-BE49-F238E27FC236}">
                <a16:creationId xmlns:a16="http://schemas.microsoft.com/office/drawing/2014/main" id="{EC5B146A-B9C5-4E8C-9766-23BB37002129}"/>
              </a:ext>
            </a:extLst>
          </p:cNvPr>
          <p:cNvSpPr/>
          <p:nvPr/>
        </p:nvSpPr>
        <p:spPr>
          <a:xfrm>
            <a:off x="2479435" y="2426354"/>
            <a:ext cx="713294" cy="576064"/>
          </a:xfrm>
          <a:prstGeom prst="stripedRightArrow">
            <a:avLst>
              <a:gd name="adj1" fmla="val 67234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66733B31-17B4-4B0E-ABAA-6DE2EE708ED5}"/>
              </a:ext>
            </a:extLst>
          </p:cNvPr>
          <p:cNvSpPr/>
          <p:nvPr/>
        </p:nvSpPr>
        <p:spPr>
          <a:xfrm>
            <a:off x="5457780" y="2421825"/>
            <a:ext cx="713294" cy="576064"/>
          </a:xfrm>
          <a:prstGeom prst="stripedRightArrow">
            <a:avLst>
              <a:gd name="adj1" fmla="val 67234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01DAFA59-606B-4B39-9A5B-BBFF81D71DC4}"/>
              </a:ext>
            </a:extLst>
          </p:cNvPr>
          <p:cNvSpPr/>
          <p:nvPr/>
        </p:nvSpPr>
        <p:spPr>
          <a:xfrm>
            <a:off x="6425332" y="1282496"/>
            <a:ext cx="2520280" cy="360040"/>
          </a:xfrm>
          <a:prstGeom prst="wedgeRoundRectCallout">
            <a:avLst>
              <a:gd name="adj1" fmla="val 5884"/>
              <a:gd name="adj2" fmla="val 9713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FF0066"/>
                </a:solidFill>
              </a:rPr>
              <a:t>色合わせのため、全体を補修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B238D0E-D7F6-4A4C-8026-0ABE490F037D}"/>
              </a:ext>
            </a:extLst>
          </p:cNvPr>
          <p:cNvCxnSpPr>
            <a:cxnSpLocks/>
          </p:cNvCxnSpPr>
          <p:nvPr/>
        </p:nvCxnSpPr>
        <p:spPr>
          <a:xfrm>
            <a:off x="5960942" y="2184876"/>
            <a:ext cx="263374" cy="2963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2D1F578-C03D-495F-B674-181227742457}"/>
              </a:ext>
            </a:extLst>
          </p:cNvPr>
          <p:cNvCxnSpPr>
            <a:cxnSpLocks/>
          </p:cNvCxnSpPr>
          <p:nvPr/>
        </p:nvCxnSpPr>
        <p:spPr>
          <a:xfrm flipV="1">
            <a:off x="5951805" y="2351963"/>
            <a:ext cx="233845" cy="7054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075DBD8-5445-4DC0-9509-C5E3A4AA9DA0}"/>
              </a:ext>
            </a:extLst>
          </p:cNvPr>
          <p:cNvCxnSpPr>
            <a:cxnSpLocks/>
          </p:cNvCxnSpPr>
          <p:nvPr/>
        </p:nvCxnSpPr>
        <p:spPr>
          <a:xfrm>
            <a:off x="8401414" y="2344639"/>
            <a:ext cx="299448" cy="119678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6597F70-818C-43F8-92FE-6A358C88B1ED}"/>
              </a:ext>
            </a:extLst>
          </p:cNvPr>
          <p:cNvCxnSpPr>
            <a:cxnSpLocks/>
          </p:cNvCxnSpPr>
          <p:nvPr/>
        </p:nvCxnSpPr>
        <p:spPr>
          <a:xfrm flipH="1">
            <a:off x="8401414" y="2174505"/>
            <a:ext cx="154622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EAC6DB0-9CB5-4098-BC2C-CAE8F2079BA8}"/>
              </a:ext>
            </a:extLst>
          </p:cNvPr>
          <p:cNvCxnSpPr>
            <a:cxnSpLocks/>
          </p:cNvCxnSpPr>
          <p:nvPr/>
        </p:nvCxnSpPr>
        <p:spPr>
          <a:xfrm flipH="1">
            <a:off x="8401414" y="1932347"/>
            <a:ext cx="112820" cy="14371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8289BDC-5743-4976-9C8A-AD923C945D15}"/>
              </a:ext>
            </a:extLst>
          </p:cNvPr>
          <p:cNvCxnSpPr>
            <a:cxnSpLocks/>
          </p:cNvCxnSpPr>
          <p:nvPr/>
        </p:nvCxnSpPr>
        <p:spPr>
          <a:xfrm>
            <a:off x="5977431" y="1859202"/>
            <a:ext cx="221942" cy="19663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吹き出し: 上矢印 46">
            <a:extLst>
              <a:ext uri="{FF2B5EF4-FFF2-40B4-BE49-F238E27FC236}">
                <a16:creationId xmlns:a16="http://schemas.microsoft.com/office/drawing/2014/main" id="{4D56F2E0-80D8-4949-BEE6-967B3AA21093}"/>
              </a:ext>
            </a:extLst>
          </p:cNvPr>
          <p:cNvSpPr/>
          <p:nvPr/>
        </p:nvSpPr>
        <p:spPr>
          <a:xfrm>
            <a:off x="71648" y="3443522"/>
            <a:ext cx="1264188" cy="1332848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借主が破損</a:t>
            </a:r>
            <a:endParaRPr lang="en-US" altLang="ja-JP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したクロス</a:t>
            </a:r>
          </a:p>
        </p:txBody>
      </p:sp>
      <p:sp>
        <p:nvSpPr>
          <p:cNvPr id="48" name="吹き出し: 上矢印 47">
            <a:extLst>
              <a:ext uri="{FF2B5EF4-FFF2-40B4-BE49-F238E27FC236}">
                <a16:creationId xmlns:a16="http://schemas.microsoft.com/office/drawing/2014/main" id="{53DF763A-BBCD-4474-876D-EB6AE410C154}"/>
              </a:ext>
            </a:extLst>
          </p:cNvPr>
          <p:cNvSpPr/>
          <p:nvPr/>
        </p:nvSpPr>
        <p:spPr>
          <a:xfrm>
            <a:off x="2893418" y="3401400"/>
            <a:ext cx="1226910" cy="1386135"/>
          </a:xfrm>
          <a:prstGeom prst="upArrowCallout">
            <a:avLst>
              <a:gd name="adj1" fmla="val 25000"/>
              <a:gd name="adj2" fmla="val 25000"/>
              <a:gd name="adj3" fmla="val 22259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破損部分</a:t>
            </a:r>
            <a:endParaRPr lang="en-US" altLang="ja-JP" sz="16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  <a:p>
            <a:r>
              <a:rPr lang="ja-JP" altLang="en-US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だけを</a:t>
            </a:r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修理</a:t>
            </a:r>
            <a:endParaRPr lang="en-US" altLang="ja-JP" sz="16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  <a:p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すると・・・</a:t>
            </a:r>
          </a:p>
        </p:txBody>
      </p:sp>
      <p:sp>
        <p:nvSpPr>
          <p:cNvPr id="49" name="吹き出し: 上矢印 48">
            <a:extLst>
              <a:ext uri="{FF2B5EF4-FFF2-40B4-BE49-F238E27FC236}">
                <a16:creationId xmlns:a16="http://schemas.microsoft.com/office/drawing/2014/main" id="{D860B9E5-6484-4F9E-8199-DF4017570BB9}"/>
              </a:ext>
            </a:extLst>
          </p:cNvPr>
          <p:cNvSpPr/>
          <p:nvPr/>
        </p:nvSpPr>
        <p:spPr>
          <a:xfrm>
            <a:off x="4205311" y="3407548"/>
            <a:ext cx="1556418" cy="1564189"/>
          </a:xfrm>
          <a:prstGeom prst="upArrowCallout">
            <a:avLst>
              <a:gd name="adj1" fmla="val 25000"/>
              <a:gd name="adj2" fmla="val 21118"/>
              <a:gd name="adj3" fmla="val 25000"/>
              <a:gd name="adj4" fmla="val 69246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他の古い部分とクロスの色が異なってしまう</a:t>
            </a:r>
          </a:p>
        </p:txBody>
      </p:sp>
      <p:sp>
        <p:nvSpPr>
          <p:cNvPr id="50" name="吹き出し: 上矢印 49">
            <a:extLst>
              <a:ext uri="{FF2B5EF4-FFF2-40B4-BE49-F238E27FC236}">
                <a16:creationId xmlns:a16="http://schemas.microsoft.com/office/drawing/2014/main" id="{C780E36C-1733-4AA3-BD29-C39422B181AD}"/>
              </a:ext>
            </a:extLst>
          </p:cNvPr>
          <p:cNvSpPr/>
          <p:nvPr/>
        </p:nvSpPr>
        <p:spPr>
          <a:xfrm>
            <a:off x="5927180" y="3460855"/>
            <a:ext cx="1201302" cy="136593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90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借主の</a:t>
            </a:r>
            <a:endParaRPr lang="en-US" altLang="ja-JP" sz="16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負担</a:t>
            </a:r>
            <a:endParaRPr lang="en-US" altLang="ja-JP" sz="16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（一面分）</a:t>
            </a:r>
          </a:p>
        </p:txBody>
      </p:sp>
      <p:sp>
        <p:nvSpPr>
          <p:cNvPr id="51" name="吹き出し: 上矢印 50">
            <a:extLst>
              <a:ext uri="{FF2B5EF4-FFF2-40B4-BE49-F238E27FC236}">
                <a16:creationId xmlns:a16="http://schemas.microsoft.com/office/drawing/2014/main" id="{319A0A3E-4C58-465A-849F-D57DCDE735B2}"/>
              </a:ext>
            </a:extLst>
          </p:cNvPr>
          <p:cNvSpPr/>
          <p:nvPr/>
        </p:nvSpPr>
        <p:spPr>
          <a:xfrm>
            <a:off x="7219876" y="3429714"/>
            <a:ext cx="1556418" cy="1503912"/>
          </a:xfrm>
          <a:prstGeom prst="upArrowCallout">
            <a:avLst>
              <a:gd name="adj1" fmla="val 25000"/>
              <a:gd name="adj2" fmla="val 21118"/>
              <a:gd name="adj3" fmla="val 25000"/>
              <a:gd name="adj4" fmla="val 6709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貸主の負担</a:t>
            </a:r>
            <a:endParaRPr lang="en-US" altLang="ja-JP" sz="16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</a:endParaRPr>
          </a:p>
          <a:p>
            <a:r>
              <a:rPr lang="ja-JP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（色を合わせるための補修）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F2230F4F-1DF9-48F3-ACFE-D2AC4FC7FC9D}"/>
              </a:ext>
            </a:extLst>
          </p:cNvPr>
          <p:cNvSpPr/>
          <p:nvPr/>
        </p:nvSpPr>
        <p:spPr>
          <a:xfrm>
            <a:off x="3445936" y="2289637"/>
            <a:ext cx="401201" cy="8104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D2F4204-3536-47F2-90F9-DE61B178D614}"/>
              </a:ext>
            </a:extLst>
          </p:cNvPr>
          <p:cNvSpPr txBox="1"/>
          <p:nvPr/>
        </p:nvSpPr>
        <p:spPr>
          <a:xfrm>
            <a:off x="4040406" y="6476755"/>
            <a:ext cx="4788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</a:rPr>
              <a:t>東京都都市整備局「賃貸住宅トラブル防止ガイドライン改訂版」より作成</a:t>
            </a:r>
          </a:p>
        </p:txBody>
      </p:sp>
      <p:pic>
        <p:nvPicPr>
          <p:cNvPr id="54" name="Picture 3">
            <a:extLst>
              <a:ext uri="{FF2B5EF4-FFF2-40B4-BE49-F238E27FC236}">
                <a16:creationId xmlns:a16="http://schemas.microsoft.com/office/drawing/2014/main" id="{4520C4F2-B1CD-4EF0-856E-AB712AA0A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6" y="5412792"/>
            <a:ext cx="1296919" cy="8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EE21168C-DAC2-493B-B698-47E32424F791}"/>
              </a:ext>
            </a:extLst>
          </p:cNvPr>
          <p:cNvSpPr/>
          <p:nvPr/>
        </p:nvSpPr>
        <p:spPr>
          <a:xfrm>
            <a:off x="2401613" y="5223437"/>
            <a:ext cx="6566669" cy="963507"/>
          </a:xfrm>
          <a:prstGeom prst="wedgeRoundRectCallout">
            <a:avLst>
              <a:gd name="adj1" fmla="val -57145"/>
              <a:gd name="adj2" fmla="val 362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prstClr val="black"/>
                </a:solidFill>
              </a:rPr>
              <a:t>クロス 一面分から、さらに通常損耗・経年変化分を除いたもの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が</a:t>
            </a:r>
            <a:r>
              <a:rPr lang="ja-JP" altLang="en-US" sz="2400" b="1" dirty="0">
                <a:solidFill>
                  <a:prstClr val="black"/>
                </a:solidFill>
              </a:rPr>
              <a:t>、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借主</a:t>
            </a:r>
            <a:r>
              <a:rPr lang="ja-JP" altLang="en-US" sz="2400" b="1" dirty="0">
                <a:solidFill>
                  <a:prstClr val="black"/>
                </a:solidFill>
              </a:rPr>
              <a:t>の負担になります</a:t>
            </a:r>
          </a:p>
        </p:txBody>
      </p:sp>
    </p:spTree>
    <p:extLst>
      <p:ext uri="{BB962C8B-B14F-4D97-AF65-F5344CB8AC3E}">
        <p14:creationId xmlns:p14="http://schemas.microsoft.com/office/powerpoint/2010/main" val="31936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47" grpId="0" animBg="1"/>
      <p:bldP spid="48" grpId="0" animBg="1"/>
      <p:bldP spid="49" grpId="0" animBg="1"/>
      <p:bldP spid="50" grpId="0" animBg="1"/>
      <p:bldP spid="51" grpId="1" animBg="1"/>
      <p:bldP spid="52" grpId="0" animBg="1"/>
      <p:bldP spid="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79712" y="471596"/>
            <a:ext cx="8163536" cy="605882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000" dirty="0"/>
              <a:t>あこがれの「ひとり暮らし」は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>
                <a:solidFill>
                  <a:srgbClr val="00B050"/>
                </a:solidFill>
              </a:rPr>
              <a:t>部屋探し</a:t>
            </a:r>
            <a:r>
              <a:rPr lang="ja-JP" altLang="en-US" sz="4000" dirty="0"/>
              <a:t>からです</a:t>
            </a:r>
            <a:endParaRPr lang="en-US" altLang="ja-JP" sz="40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sz="1000" dirty="0"/>
          </a:p>
          <a:p>
            <a:pPr marL="0" indent="0">
              <a:buNone/>
            </a:pPr>
            <a:r>
              <a:rPr lang="ja-JP" altLang="en-US" dirty="0"/>
              <a:t>　物件情報をしっかり読みとり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物件の特徴や経費を比較検討して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</a:rPr>
              <a:t>　賢い契約の第一歩</a:t>
            </a:r>
            <a:r>
              <a:rPr lang="ja-JP" altLang="en-US" dirty="0"/>
              <a:t>を踏みだしましょう</a:t>
            </a:r>
          </a:p>
          <a:p>
            <a:endParaRPr kumimoji="1" lang="ja-JP" altLang="en-US" dirty="0"/>
          </a:p>
        </p:txBody>
      </p:sp>
      <p:pic>
        <p:nvPicPr>
          <p:cNvPr id="2050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764703"/>
            <a:ext cx="22322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2267744" y="5162341"/>
            <a:ext cx="4349808" cy="792088"/>
          </a:xfrm>
          <a:prstGeom prst="wedgeRoundRectCallout">
            <a:avLst>
              <a:gd name="adj1" fmla="val 63232"/>
              <a:gd name="adj2" fmla="val 181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不安と期待でいっぱいだね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EE8684C-570E-45F1-AB8D-A0AEDCC125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63130" y="1600200"/>
          <a:ext cx="3617739" cy="4525963"/>
        </p:xfrm>
        <a:graphic>
          <a:graphicData uri="http://schemas.openxmlformats.org/drawingml/2006/table">
            <a:tbl>
              <a:tblPr/>
              <a:tblGrid>
                <a:gridCol w="141279">
                  <a:extLst>
                    <a:ext uri="{9D8B030D-6E8A-4147-A177-3AD203B41FA5}">
                      <a16:colId xmlns:a16="http://schemas.microsoft.com/office/drawing/2014/main" val="241550180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3026610662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222737818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2973010314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1842689170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2372626138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3013601766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1070387637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3849359514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903535674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1323576723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1701839534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2536643546"/>
                    </a:ext>
                  </a:extLst>
                </a:gridCol>
                <a:gridCol w="267420">
                  <a:extLst>
                    <a:ext uri="{9D8B030D-6E8A-4147-A177-3AD203B41FA5}">
                      <a16:colId xmlns:a16="http://schemas.microsoft.com/office/drawing/2014/main" val="516545015"/>
                    </a:ext>
                  </a:extLst>
                </a:gridCol>
              </a:tblGrid>
              <a:tr h="357233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5628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476384"/>
                  </a:ext>
                </a:extLst>
              </a:tr>
              <a:tr h="99904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ja-JP" alt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原状回復のトラブルを避けるためには、契約時と退去時の確認が大切です！！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613299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ja-JP" alt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契約時と退去時には、貸主や管理業者に必ず立ち会ってもらい、物件の状況を確認しましょう。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5666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ja-JP" alt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退去後、原状回復費用の請求書が来たら、立ち合い時に確認した内容と合っているか、よく確認しましょう。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371263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ja-JP" alt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内容に納得できない場合は、貸主や管理業者に説明を求めましょう。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5110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ja-JP" alt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それでも納得いかない場合は消費生活センターに相談を。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81019"/>
                  </a:ext>
                </a:extLst>
              </a:tr>
              <a:tr h="345124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06898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328342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750228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328314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991770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720549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511176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363053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65109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131605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342535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900005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87887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559947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284053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713279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1326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764192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042880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707814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08160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223538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487874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338564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957994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084649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6892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997170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77605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791237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643356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923466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284899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62662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476511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461420"/>
                  </a:ext>
                </a:extLst>
              </a:tr>
              <a:tr h="90822"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96822"/>
                  </a:ext>
                </a:extLst>
              </a:tr>
            </a:tbl>
          </a:graphicData>
        </a:graphic>
      </p:graphicFrame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74E7196-36BF-40A3-BA9E-81AEF52CBA58}"/>
              </a:ext>
            </a:extLst>
          </p:cNvPr>
          <p:cNvGrpSpPr/>
          <p:nvPr/>
        </p:nvGrpSpPr>
        <p:grpSpPr>
          <a:xfrm>
            <a:off x="2564260" y="1393090"/>
            <a:ext cx="3202129" cy="4536254"/>
            <a:chOff x="0" y="0"/>
            <a:chExt cx="3802380" cy="493776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015EEC1-CE04-44ED-8FC8-2F7013D53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39" t="17234" r="-1391" b="22269"/>
            <a:stretch/>
          </p:blipFill>
          <p:spPr>
            <a:xfrm>
              <a:off x="22860" y="0"/>
              <a:ext cx="1844325" cy="256794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D4D8BAE-7A14-4005-9C42-BC7151814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7" r="38557" b="21754"/>
            <a:stretch/>
          </p:blipFill>
          <p:spPr>
            <a:xfrm>
              <a:off x="1798321" y="53341"/>
              <a:ext cx="2004059" cy="257556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91FE2D1-84F7-4FD0-8C41-9EF8F16D5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6" t="20497" r="1" b="21932"/>
            <a:stretch/>
          </p:blipFill>
          <p:spPr>
            <a:xfrm>
              <a:off x="0" y="2468880"/>
              <a:ext cx="1844311" cy="246126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232DF51-C7E7-4041-9454-7883A2BEA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7189" r="35997" b="22557"/>
            <a:stretch/>
          </p:blipFill>
          <p:spPr>
            <a:xfrm>
              <a:off x="1783080" y="2453639"/>
              <a:ext cx="2019299" cy="2484121"/>
            </a:xfrm>
            <a:prstGeom prst="rect">
              <a:avLst/>
            </a:prstGeom>
          </p:spPr>
        </p:pic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AAB62C1-4EBC-44B5-BE49-51F4B584601A}"/>
              </a:ext>
            </a:extLst>
          </p:cNvPr>
          <p:cNvSpPr/>
          <p:nvPr/>
        </p:nvSpPr>
        <p:spPr>
          <a:xfrm>
            <a:off x="4533986" y="32816"/>
            <a:ext cx="4206409" cy="479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貸主と借主どっちが負担するの？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BC057D4-EAB2-42E8-8E26-1788605B67FD}"/>
              </a:ext>
            </a:extLst>
          </p:cNvPr>
          <p:cNvSpPr/>
          <p:nvPr/>
        </p:nvSpPr>
        <p:spPr>
          <a:xfrm>
            <a:off x="3725741" y="518311"/>
            <a:ext cx="1958974" cy="785019"/>
          </a:xfrm>
          <a:prstGeom prst="roundRect">
            <a:avLst/>
          </a:prstGeom>
          <a:ln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（クロス）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冷蔵庫後部壁の黒ずみ＝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冷蔵庫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下の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放置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されたサビ跡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4EC6534-8C6E-4A9F-A609-BDF75E9B7231}"/>
              </a:ext>
            </a:extLst>
          </p:cNvPr>
          <p:cNvSpPr/>
          <p:nvPr/>
        </p:nvSpPr>
        <p:spPr>
          <a:xfrm>
            <a:off x="6083770" y="860754"/>
            <a:ext cx="1858963" cy="723900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水周り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（ｼﾝｸ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､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換気扇）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油汚れを放置した場合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31ED33-16BF-4D5C-ACC4-24E82740804C}"/>
              </a:ext>
            </a:extLst>
          </p:cNvPr>
          <p:cNvSpPr/>
          <p:nvPr/>
        </p:nvSpPr>
        <p:spPr>
          <a:xfrm>
            <a:off x="5969495" y="1852502"/>
            <a:ext cx="2438400" cy="1179510"/>
          </a:xfrm>
          <a:prstGeom prst="roundRect">
            <a:avLst/>
          </a:prstGeom>
          <a:effectLst>
            <a:outerShdw blurRad="63500" sx="102000" sy="102000" algn="ctr" rotWithShape="0">
              <a:schemeClr val="accent6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（クロス）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エアコン設置による跡、ビス穴＝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壁に貼ったポスターや絵画の跡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ja-JP" altLang="ja-JP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壁テレビの後部壁面の黒ずみ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0" lang="ja-JP" altLang="ja-JP" sz="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クーラーから水漏れし、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放置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したため腐食したもの</a:t>
            </a:r>
            <a:r>
              <a:rPr kumimoji="1" lang="ja-JP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907FB43-51D3-468B-8533-39489C0DD3CC}"/>
              </a:ext>
            </a:extLst>
          </p:cNvPr>
          <p:cNvSpPr/>
          <p:nvPr/>
        </p:nvSpPr>
        <p:spPr>
          <a:xfrm>
            <a:off x="1076462" y="414040"/>
            <a:ext cx="2125662" cy="778217"/>
          </a:xfrm>
          <a:prstGeom prst="roundRect">
            <a:avLst/>
          </a:prstGeom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鍵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鍵の取り換え＝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紛失・破損した場合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CBE65AE-1EEC-432A-A1A6-176656AC4CFA}"/>
              </a:ext>
            </a:extLst>
          </p:cNvPr>
          <p:cNvSpPr/>
          <p:nvPr/>
        </p:nvSpPr>
        <p:spPr>
          <a:xfrm>
            <a:off x="378286" y="1522094"/>
            <a:ext cx="2073275" cy="1108290"/>
          </a:xfrm>
          <a:prstGeom prst="roundRect">
            <a:avLst/>
          </a:prstGeom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設備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浴槽、風呂釜の取り替え・年数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経過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により傷んだ場合＝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日常の不適切な手入れにより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傷んだ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もの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6BFC68-8D58-40B6-87A3-88F667636C29}"/>
              </a:ext>
            </a:extLst>
          </p:cNvPr>
          <p:cNvSpPr/>
          <p:nvPr/>
        </p:nvSpPr>
        <p:spPr>
          <a:xfrm>
            <a:off x="498744" y="4600684"/>
            <a:ext cx="1736725" cy="1799412"/>
          </a:xfrm>
          <a:prstGeom prst="roundRect">
            <a:avLst/>
          </a:prstGeom>
          <a:effectLst>
            <a:outerShdw blurRad="63500" sx="102000" sy="102000" algn="ctr" rotWithShape="0">
              <a:schemeClr val="accent6">
                <a:lumMod val="40000"/>
                <a:lumOff val="6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壁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（クロス）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日照による変色＝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画鋲・ピンの穴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ja-JP" altLang="ja-JP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タバコのヤニによる</a:t>
            </a: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ひどい汚れ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0" lang="ja-JP" altLang="ja-JP" sz="9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くぎ穴・ねじ穴（下地　　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ボードの張り替えが必要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場合）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結露放置によりできた　</a:t>
            </a: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カビ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0" lang="ja-JP" altLang="ja-JP" sz="9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334CEE1-F102-4430-8B3E-1B76E29AE9AB}"/>
              </a:ext>
            </a:extLst>
          </p:cNvPr>
          <p:cNvSpPr/>
          <p:nvPr/>
        </p:nvSpPr>
        <p:spPr>
          <a:xfrm>
            <a:off x="2792062" y="6046470"/>
            <a:ext cx="1662112" cy="8211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63500" sx="102000" sy="102000" algn="ctr" rotWithShape="0">
              <a:srgbClr val="70AD47">
                <a:lumMod val="60000"/>
                <a:lumOff val="40000"/>
                <a:alpha val="40000"/>
              </a:srgbClr>
            </a:outerShdw>
          </a:effectLst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床</a:t>
            </a:r>
            <a:endParaRPr kumimoji="1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日照による変色＝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貸主</a:t>
            </a: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畳の表替え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＝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貸主</a:t>
            </a:r>
            <a:endParaRPr kumimoji="0" lang="ja-JP" altLang="ja-JP" sz="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タバコの焼け焦げ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借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主</a:t>
            </a:r>
            <a:endParaRPr kumimoji="0" lang="ja-JP" altLang="ja-JP" sz="9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450008A4-6B8A-4870-BDC3-EE183D97220B}"/>
              </a:ext>
            </a:extLst>
          </p:cNvPr>
          <p:cNvSpPr/>
          <p:nvPr/>
        </p:nvSpPr>
        <p:spPr>
          <a:xfrm>
            <a:off x="6266446" y="5146891"/>
            <a:ext cx="1965325" cy="100975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63500" sx="102000" sy="102000" algn="ctr" rotWithShape="0">
              <a:srgbClr val="70AD47">
                <a:lumMod val="60000"/>
                <a:lumOff val="40000"/>
                <a:alpha val="40000"/>
              </a:srgbClr>
            </a:outerShdw>
          </a:effectLst>
        </p:spPr>
        <p:txBody>
          <a:bodyPr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全体の</a:t>
            </a:r>
            <a:endParaRPr kumimoji="1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ハウスクリーニング</a:t>
            </a:r>
            <a:endParaRPr kumimoji="1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借主が通常の清掃を実施して</a:t>
            </a: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 いる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場合＝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游ゴシック" panose="020B0400000000000000" pitchFamily="50" charset="-128"/>
                <a:cs typeface="+mn-cs"/>
              </a:rPr>
              <a:t>貸主</a:t>
            </a: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3035000-44B4-4E67-9813-7EDB13656374}"/>
              </a:ext>
            </a:extLst>
          </p:cNvPr>
          <p:cNvCxnSpPr>
            <a:cxnSpLocks/>
          </p:cNvCxnSpPr>
          <p:nvPr/>
        </p:nvCxnSpPr>
        <p:spPr>
          <a:xfrm flipH="1">
            <a:off x="2462656" y="2276872"/>
            <a:ext cx="451365" cy="103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8CFDA10-6C6E-4AF9-80B4-E8267D1F1EFD}"/>
              </a:ext>
            </a:extLst>
          </p:cNvPr>
          <p:cNvCxnSpPr>
            <a:cxnSpLocks/>
          </p:cNvCxnSpPr>
          <p:nvPr/>
        </p:nvCxnSpPr>
        <p:spPr>
          <a:xfrm>
            <a:off x="3198982" y="849183"/>
            <a:ext cx="791110" cy="908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71A92AE-1899-4FB7-8E9A-453D1328BEAC}"/>
              </a:ext>
            </a:extLst>
          </p:cNvPr>
          <p:cNvCxnSpPr>
            <a:cxnSpLocks/>
          </p:cNvCxnSpPr>
          <p:nvPr/>
        </p:nvCxnSpPr>
        <p:spPr>
          <a:xfrm flipV="1">
            <a:off x="4238577" y="1305711"/>
            <a:ext cx="30060" cy="2699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1D647C0-3A08-4988-8420-9526CA9B0EC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490210" y="1222704"/>
            <a:ext cx="593560" cy="796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FC4B719-ACA6-49AC-AB5D-05D02168E3C0}"/>
              </a:ext>
            </a:extLst>
          </p:cNvPr>
          <p:cNvCxnSpPr>
            <a:cxnSpLocks/>
          </p:cNvCxnSpPr>
          <p:nvPr/>
        </p:nvCxnSpPr>
        <p:spPr>
          <a:xfrm flipV="1">
            <a:off x="5452252" y="2164044"/>
            <a:ext cx="528038" cy="48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7297D98-6542-4B5D-A643-077F53251BCE}"/>
              </a:ext>
            </a:extLst>
          </p:cNvPr>
          <p:cNvCxnSpPr>
            <a:cxnSpLocks/>
          </p:cNvCxnSpPr>
          <p:nvPr/>
        </p:nvCxnSpPr>
        <p:spPr>
          <a:xfrm flipV="1">
            <a:off x="5196135" y="3942198"/>
            <a:ext cx="977611" cy="12902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E639AA7-65B2-430C-A7A1-724499BCDC64}"/>
              </a:ext>
            </a:extLst>
          </p:cNvPr>
          <p:cNvCxnSpPr>
            <a:cxnSpLocks/>
          </p:cNvCxnSpPr>
          <p:nvPr/>
        </p:nvCxnSpPr>
        <p:spPr>
          <a:xfrm flipH="1">
            <a:off x="4377690" y="5650230"/>
            <a:ext cx="266701" cy="396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303FB96-58E9-4503-A687-1DC7DB7020F5}"/>
              </a:ext>
            </a:extLst>
          </p:cNvPr>
          <p:cNvCxnSpPr>
            <a:cxnSpLocks/>
          </p:cNvCxnSpPr>
          <p:nvPr/>
        </p:nvCxnSpPr>
        <p:spPr>
          <a:xfrm flipH="1">
            <a:off x="2319611" y="2630384"/>
            <a:ext cx="272440" cy="571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FB35CD7-F80B-4444-8282-E37E34B5A85B}"/>
              </a:ext>
            </a:extLst>
          </p:cNvPr>
          <p:cNvCxnSpPr>
            <a:cxnSpLocks/>
          </p:cNvCxnSpPr>
          <p:nvPr/>
        </p:nvCxnSpPr>
        <p:spPr>
          <a:xfrm flipH="1">
            <a:off x="2274056" y="3413752"/>
            <a:ext cx="1227671" cy="37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89AC4F3E-EC6E-40CE-86E6-B4298A66C9D5}"/>
              </a:ext>
            </a:extLst>
          </p:cNvPr>
          <p:cNvCxnSpPr>
            <a:cxnSpLocks/>
          </p:cNvCxnSpPr>
          <p:nvPr/>
        </p:nvCxnSpPr>
        <p:spPr>
          <a:xfrm flipH="1">
            <a:off x="2464955" y="1797933"/>
            <a:ext cx="449066" cy="21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1303544-1E89-470C-B69D-1185A9568173}"/>
              </a:ext>
            </a:extLst>
          </p:cNvPr>
          <p:cNvCxnSpPr>
            <a:cxnSpLocks/>
          </p:cNvCxnSpPr>
          <p:nvPr/>
        </p:nvCxnSpPr>
        <p:spPr>
          <a:xfrm flipH="1">
            <a:off x="2235469" y="5838348"/>
            <a:ext cx="329169" cy="15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12679D56-407E-4118-90F8-BD617836D89F}"/>
              </a:ext>
            </a:extLst>
          </p:cNvPr>
          <p:cNvCxnSpPr>
            <a:cxnSpLocks/>
          </p:cNvCxnSpPr>
          <p:nvPr/>
        </p:nvCxnSpPr>
        <p:spPr>
          <a:xfrm>
            <a:off x="3840480" y="5642610"/>
            <a:ext cx="7148" cy="397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B9012-BED8-46D5-911F-9BD74714EDB9}"/>
              </a:ext>
            </a:extLst>
          </p:cNvPr>
          <p:cNvSpPr/>
          <p:nvPr/>
        </p:nvSpPr>
        <p:spPr>
          <a:xfrm>
            <a:off x="6126140" y="3357604"/>
            <a:ext cx="2355850" cy="1273996"/>
          </a:xfrm>
          <a:prstGeom prst="roundRect">
            <a:avLst/>
          </a:prstGeom>
          <a:ln>
            <a:solidFill>
              <a:schemeClr val="accent6"/>
            </a:solidFill>
          </a:ln>
          <a:effectLst>
            <a:outerShdw blurRad="63500" sx="102000" sy="102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床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フローリングのワックスがけ＝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家具の設置によるへこみ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貸主</a:t>
            </a:r>
            <a:endParaRPr kumimoji="1" lang="ja-JP" altLang="ja-JP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キャスター付きのイスなどによる</a:t>
            </a:r>
            <a:endParaRPr kumimoji="1" lang="en-US" altLang="ja-JP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キズ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・へこみ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</a:t>
            </a:r>
            <a:r>
              <a:rPr kumimoji="1" lang="ja-JP" altLang="ja-JP" sz="9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主</a:t>
            </a:r>
            <a:endParaRPr kumimoji="0" lang="ja-JP" altLang="ja-JP" sz="9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不注意による雨の吹込みによる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色落ち</a:t>
            </a:r>
            <a:r>
              <a:rPr kumimoji="1" lang="ja-JP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58F1720-80CB-443F-95C1-690ABA12BA68}"/>
              </a:ext>
            </a:extLst>
          </p:cNvPr>
          <p:cNvSpPr/>
          <p:nvPr/>
        </p:nvSpPr>
        <p:spPr>
          <a:xfrm>
            <a:off x="445032" y="2943059"/>
            <a:ext cx="1858963" cy="971881"/>
          </a:xfrm>
          <a:prstGeom prst="roundRect">
            <a:avLst/>
          </a:prstGeom>
          <a:effectLst>
            <a:outerShdw blurRad="50800" dist="38100" dir="10800000" algn="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水周り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（風呂･ﾄｲﾚ･洗面台）</a:t>
            </a:r>
            <a:endParaRPr kumimoji="1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水垢・カビなどの掃除を</a:t>
            </a: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怠った</a:t>
            </a:r>
            <a:endParaRPr kumimoji="1" lang="en-US" altLang="ja-JP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　汚れ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の場合</a:t>
            </a:r>
            <a:r>
              <a:rPr kumimoji="1" lang="ja-JP" altLang="ja-JP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＝</a:t>
            </a: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借主</a:t>
            </a:r>
            <a:endParaRPr kumimoji="1" lang="ja-JP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67EAC65-2130-4792-B587-A36FEF2BB595}"/>
              </a:ext>
            </a:extLst>
          </p:cNvPr>
          <p:cNvCxnSpPr>
            <a:cxnSpLocks/>
          </p:cNvCxnSpPr>
          <p:nvPr/>
        </p:nvCxnSpPr>
        <p:spPr>
          <a:xfrm flipH="1">
            <a:off x="5490210" y="3654410"/>
            <a:ext cx="102870" cy="206638"/>
          </a:xfrm>
          <a:prstGeom prst="line">
            <a:avLst/>
          </a:prstGeom>
          <a:ln w="28575">
            <a:solidFill>
              <a:srgbClr val="F9F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D216EC2-58C6-467D-82ED-201B6B4ACB0B}"/>
              </a:ext>
            </a:extLst>
          </p:cNvPr>
          <p:cNvCxnSpPr>
            <a:cxnSpLocks/>
          </p:cNvCxnSpPr>
          <p:nvPr/>
        </p:nvCxnSpPr>
        <p:spPr>
          <a:xfrm>
            <a:off x="5652120" y="3573016"/>
            <a:ext cx="112410" cy="312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C2A176D-8D03-4EA4-8EA3-4D7372805D22}"/>
              </a:ext>
            </a:extLst>
          </p:cNvPr>
          <p:cNvCxnSpPr>
            <a:cxnSpLocks/>
          </p:cNvCxnSpPr>
          <p:nvPr/>
        </p:nvCxnSpPr>
        <p:spPr>
          <a:xfrm flipH="1">
            <a:off x="5684940" y="4044838"/>
            <a:ext cx="72788" cy="1553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B8AF893C-5285-4692-8964-2C7EE53AC866}"/>
              </a:ext>
            </a:extLst>
          </p:cNvPr>
          <p:cNvCxnSpPr>
            <a:cxnSpLocks/>
          </p:cNvCxnSpPr>
          <p:nvPr/>
        </p:nvCxnSpPr>
        <p:spPr>
          <a:xfrm flipH="1">
            <a:off x="5631180" y="4200154"/>
            <a:ext cx="35540" cy="112766"/>
          </a:xfrm>
          <a:prstGeom prst="line">
            <a:avLst/>
          </a:prstGeom>
          <a:ln w="19050">
            <a:solidFill>
              <a:srgbClr val="C5924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90C3CE70-B9E4-4F36-83FB-CF7781E70AEB}"/>
              </a:ext>
            </a:extLst>
          </p:cNvPr>
          <p:cNvCxnSpPr/>
          <p:nvPr/>
        </p:nvCxnSpPr>
        <p:spPr>
          <a:xfrm flipH="1">
            <a:off x="5556686" y="4303671"/>
            <a:ext cx="72787" cy="1440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C8E72F2-6027-4A70-BF77-AA2B4211C510}"/>
              </a:ext>
            </a:extLst>
          </p:cNvPr>
          <p:cNvCxnSpPr/>
          <p:nvPr/>
        </p:nvCxnSpPr>
        <p:spPr>
          <a:xfrm>
            <a:off x="5648725" y="3573016"/>
            <a:ext cx="35990" cy="0"/>
          </a:xfrm>
          <a:prstGeom prst="line">
            <a:avLst/>
          </a:prstGeom>
          <a:ln w="28575">
            <a:solidFill>
              <a:srgbClr val="F6E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786CA6EE-CB54-4486-8EF2-9B3839E2EC51}"/>
              </a:ext>
            </a:extLst>
          </p:cNvPr>
          <p:cNvCxnSpPr/>
          <p:nvPr/>
        </p:nvCxnSpPr>
        <p:spPr>
          <a:xfrm>
            <a:off x="5734398" y="3519287"/>
            <a:ext cx="0" cy="683521"/>
          </a:xfrm>
          <a:prstGeom prst="line">
            <a:avLst/>
          </a:prstGeom>
          <a:ln w="12700">
            <a:solidFill>
              <a:srgbClr val="BE8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9249AF9-E0C3-42AB-9A6A-884BBFC1B401}"/>
              </a:ext>
            </a:extLst>
          </p:cNvPr>
          <p:cNvCxnSpPr>
            <a:cxnSpLocks/>
          </p:cNvCxnSpPr>
          <p:nvPr/>
        </p:nvCxnSpPr>
        <p:spPr>
          <a:xfrm>
            <a:off x="5645061" y="4248055"/>
            <a:ext cx="0" cy="155054"/>
          </a:xfrm>
          <a:prstGeom prst="line">
            <a:avLst/>
          </a:prstGeom>
          <a:ln w="12700">
            <a:solidFill>
              <a:srgbClr val="BE8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5806656-40E5-47A0-A312-C14A623E7D16}"/>
              </a:ext>
            </a:extLst>
          </p:cNvPr>
          <p:cNvCxnSpPr>
            <a:cxnSpLocks/>
          </p:cNvCxnSpPr>
          <p:nvPr/>
        </p:nvCxnSpPr>
        <p:spPr>
          <a:xfrm>
            <a:off x="5473611" y="3680365"/>
            <a:ext cx="192563" cy="2654"/>
          </a:xfrm>
          <a:prstGeom prst="line">
            <a:avLst/>
          </a:prstGeom>
          <a:ln w="12700">
            <a:solidFill>
              <a:srgbClr val="BE8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0151B97D-514E-4D20-A2C4-537B5D6FFA82}"/>
              </a:ext>
            </a:extLst>
          </p:cNvPr>
          <p:cNvCxnSpPr>
            <a:cxnSpLocks/>
          </p:cNvCxnSpPr>
          <p:nvPr/>
        </p:nvCxnSpPr>
        <p:spPr>
          <a:xfrm>
            <a:off x="5671731" y="3459385"/>
            <a:ext cx="0" cy="155054"/>
          </a:xfrm>
          <a:prstGeom prst="line">
            <a:avLst/>
          </a:prstGeom>
          <a:ln w="12700">
            <a:solidFill>
              <a:srgbClr val="BE8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0F5A3B85-3CEB-4FDC-B44E-C0288D88E706}"/>
              </a:ext>
            </a:extLst>
          </p:cNvPr>
          <p:cNvCxnSpPr>
            <a:cxnSpLocks/>
          </p:cNvCxnSpPr>
          <p:nvPr/>
        </p:nvCxnSpPr>
        <p:spPr>
          <a:xfrm>
            <a:off x="2564638" y="3967232"/>
            <a:ext cx="80764" cy="2770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F92BC0F0-5284-4E4E-8ECB-68063D6FCBF7}"/>
              </a:ext>
            </a:extLst>
          </p:cNvPr>
          <p:cNvCxnSpPr/>
          <p:nvPr/>
        </p:nvCxnSpPr>
        <p:spPr>
          <a:xfrm>
            <a:off x="2650465" y="4248055"/>
            <a:ext cx="63173" cy="199632"/>
          </a:xfrm>
          <a:prstGeom prst="line">
            <a:avLst/>
          </a:prstGeom>
          <a:ln w="19050">
            <a:solidFill>
              <a:srgbClr val="F6E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7F82F95-46F1-48E8-B04B-C8B1D8DC874F}"/>
              </a:ext>
            </a:extLst>
          </p:cNvPr>
          <p:cNvCxnSpPr>
            <a:cxnSpLocks/>
          </p:cNvCxnSpPr>
          <p:nvPr/>
        </p:nvCxnSpPr>
        <p:spPr>
          <a:xfrm>
            <a:off x="2589441" y="3992785"/>
            <a:ext cx="0" cy="155054"/>
          </a:xfrm>
          <a:prstGeom prst="line">
            <a:avLst/>
          </a:prstGeom>
          <a:ln w="19050">
            <a:solidFill>
              <a:srgbClr val="BE8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FA3B9654-F494-4D22-ACE1-1D9B004502D7}"/>
              </a:ext>
            </a:extLst>
          </p:cNvPr>
          <p:cNvCxnSpPr>
            <a:cxnSpLocks/>
          </p:cNvCxnSpPr>
          <p:nvPr/>
        </p:nvCxnSpPr>
        <p:spPr>
          <a:xfrm>
            <a:off x="2638971" y="4137565"/>
            <a:ext cx="0" cy="155054"/>
          </a:xfrm>
          <a:prstGeom prst="line">
            <a:avLst/>
          </a:prstGeom>
          <a:ln w="19050">
            <a:solidFill>
              <a:srgbClr val="BE8B5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624779" y="6280804"/>
            <a:ext cx="426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東京都都市整備局「賃貸住宅トラブル防止ガイドライン改訂版」および東京都消費生活総合センター</a:t>
            </a:r>
            <a:r>
              <a:rPr kumimoji="1" lang="en-US" altLang="ja-JP" sz="1000" dirty="0" smtClean="0"/>
              <a:t>DVD</a:t>
            </a:r>
            <a:r>
              <a:rPr kumimoji="1" lang="ja-JP" altLang="en-US" sz="1000" dirty="0" smtClean="0"/>
              <a:t>「ちょっと待った！その契約」を参考として作成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869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4" y="1700808"/>
            <a:ext cx="2047750" cy="50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428628" y="267161"/>
            <a:ext cx="631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借主、</a:t>
            </a:r>
            <a:r>
              <a:rPr kumimoji="1" lang="ja-JP" altLang="en-US" sz="3600" dirty="0">
                <a:solidFill>
                  <a:srgbClr val="BC874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貸主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どちらの負担か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65672" y="121598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Ｑ１．たばこの焼け焦げは</a:t>
            </a:r>
            <a:r>
              <a:rPr kumimoji="1" lang="ja-JP" altLang="en-US" sz="2800" b="1" dirty="0"/>
              <a:t>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5672" y="2346176"/>
            <a:ext cx="526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Ｑ２．部屋の鍵の取り換え</a:t>
            </a:r>
            <a:r>
              <a:rPr lang="ja-JP" altLang="en-US" sz="2800" b="1" dirty="0"/>
              <a:t>　　　　　　　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2085" y="3509148"/>
            <a:ext cx="540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</a:rPr>
              <a:t>Ｑ３．クロスの画鋲やピンの跡</a:t>
            </a:r>
            <a:r>
              <a:rPr kumimoji="1" lang="ja-JP" altLang="en-US" sz="2800" b="1" dirty="0">
                <a:solidFill>
                  <a:prstClr val="black"/>
                </a:solidFill>
                <a:latin typeface="G創英角ﾎﾟｯﾌﾟ体"/>
                <a:ea typeface="HG創英角ﾎﾟｯﾌﾟ体" panose="040B0A09000000000000" pitchFamily="49" charset="-128"/>
              </a:rPr>
              <a:t>　　　　　　</a:t>
            </a:r>
            <a:endParaRPr kumimoji="1" lang="ja-JP" altLang="en-US" sz="2800" dirty="0">
              <a:latin typeface="G創英角ﾎﾟｯﾌﾟ体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01654" y="4568639"/>
            <a:ext cx="50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</a:rPr>
              <a:t>Ｑ４．風呂やトイレのカビ</a:t>
            </a:r>
            <a:endParaRPr kumimoji="1" lang="ja-JP" altLang="en-US" sz="3200" dirty="0">
              <a:latin typeface="G創英角ﾎﾟｯﾌﾟ体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9952" y="184367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B0F0"/>
                </a:solidFill>
              </a:rPr>
              <a:t>借　主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8678" y="4057806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C1905B"/>
                </a:solidFill>
                <a:latin typeface="+mj-ea"/>
              </a:rPr>
              <a:t>貸　主</a:t>
            </a:r>
            <a:endParaRPr kumimoji="1" lang="ja-JP" altLang="en-US" sz="2800" dirty="0">
              <a:solidFill>
                <a:srgbClr val="C1905B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0106" y="3012611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C1905B"/>
                </a:solidFill>
                <a:latin typeface="+mj-ea"/>
              </a:rPr>
              <a:t>貸　主</a:t>
            </a:r>
            <a:endParaRPr kumimoji="1" lang="ja-JP" altLang="en-US" sz="2800" dirty="0">
              <a:solidFill>
                <a:srgbClr val="C1905B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9952" y="51187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B0F0"/>
                </a:solidFill>
              </a:rPr>
              <a:t>借　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2" y="5148540"/>
            <a:ext cx="1512388" cy="93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2627784" y="5742894"/>
            <a:ext cx="4320480" cy="922146"/>
          </a:xfrm>
          <a:prstGeom prst="wedgeRoundRectCallout">
            <a:avLst>
              <a:gd name="adj1" fmla="val 57591"/>
              <a:gd name="adj2" fmla="val -438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善管注意義務とはどういうものか思い出そう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A288B93-AB81-4011-ACDC-14B9ACFA37E0}"/>
              </a:ext>
            </a:extLst>
          </p:cNvPr>
          <p:cNvSpPr/>
          <p:nvPr/>
        </p:nvSpPr>
        <p:spPr>
          <a:xfrm>
            <a:off x="395536" y="764704"/>
            <a:ext cx="1800200" cy="646331"/>
          </a:xfrm>
          <a:prstGeom prst="wedgeRoundRectCallout">
            <a:avLst>
              <a:gd name="adj1" fmla="val -17010"/>
              <a:gd name="adj2" fmla="val 883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666FF1E-B0E8-4DDD-AF5F-647B64F534A4}"/>
              </a:ext>
            </a:extLst>
          </p:cNvPr>
          <p:cNvSpPr/>
          <p:nvPr/>
        </p:nvSpPr>
        <p:spPr>
          <a:xfrm>
            <a:off x="539552" y="830985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さて問題</a:t>
            </a:r>
            <a:endParaRPr lang="en-US" altLang="ja-JP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0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8" grpId="0"/>
      <p:bldP spid="9" grpId="0"/>
      <p:bldP spid="10" grpId="0"/>
      <p:bldP spid="12" grpId="0"/>
      <p:bldP spid="13" grpId="0"/>
      <p:bldP spid="15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260648"/>
            <a:ext cx="792078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トラブルから身を守るための７つのポイント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338" y="964598"/>
            <a:ext cx="85329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１．</a:t>
            </a:r>
            <a:r>
              <a:rPr kumimoji="1" lang="ja-JP" altLang="en-US" sz="2800" dirty="0">
                <a:solidFill>
                  <a:srgbClr val="FF0000"/>
                </a:solidFill>
              </a:rPr>
              <a:t>肝心なのは契約の前</a:t>
            </a:r>
            <a:r>
              <a:rPr kumimoji="1" lang="ja-JP" altLang="en-US" sz="2800" dirty="0"/>
              <a:t>！事前説明できちんと</a:t>
            </a:r>
            <a:r>
              <a:rPr kumimoji="1" lang="ja-JP" altLang="en-US" sz="2800" dirty="0">
                <a:solidFill>
                  <a:srgbClr val="00B050"/>
                </a:solidFill>
              </a:rPr>
              <a:t>確認</a:t>
            </a:r>
            <a:r>
              <a:rPr kumimoji="1" lang="ja-JP" altLang="en-US" sz="2800" dirty="0"/>
              <a:t>を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lang="ja-JP" altLang="en-US" sz="2400" dirty="0">
                <a:solidFill>
                  <a:srgbClr val="00B050"/>
                </a:solidFill>
              </a:rPr>
              <a:t>原状回復</a:t>
            </a:r>
            <a:r>
              <a:rPr lang="ja-JP" altLang="en-US" sz="2400" dirty="0"/>
              <a:t>等の原則を理解し、契約内容や</a:t>
            </a:r>
            <a:r>
              <a:rPr lang="ja-JP" altLang="en-US" sz="2400" dirty="0">
                <a:solidFill>
                  <a:srgbClr val="00B050"/>
                </a:solidFill>
              </a:rPr>
              <a:t>特約</a:t>
            </a:r>
            <a:r>
              <a:rPr lang="ja-JP" altLang="en-US" sz="2400" dirty="0"/>
              <a:t>を確認する</a:t>
            </a:r>
            <a:r>
              <a:rPr lang="ja-JP" altLang="en-US" sz="2800" dirty="0"/>
              <a:t>　</a:t>
            </a:r>
            <a:endParaRPr kumimoji="1" lang="en-US" altLang="ja-JP" sz="2800" dirty="0"/>
          </a:p>
          <a:p>
            <a:r>
              <a:rPr kumimoji="1" lang="ja-JP" altLang="en-US" sz="2800" dirty="0"/>
              <a:t>２．物件や設備の状況をしっかりチェック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lang="ja-JP" altLang="en-US" sz="2400" dirty="0"/>
              <a:t>退去の際に比較できるよう</a:t>
            </a:r>
            <a:r>
              <a:rPr lang="ja-JP" altLang="en-US" sz="2400" dirty="0">
                <a:solidFill>
                  <a:srgbClr val="00B050"/>
                </a:solidFill>
              </a:rPr>
              <a:t>日付入り写真</a:t>
            </a:r>
            <a:r>
              <a:rPr lang="ja-JP" altLang="en-US" sz="2400" dirty="0"/>
              <a:t>を撮っておく</a:t>
            </a:r>
            <a:endParaRPr kumimoji="1" lang="en-US" altLang="ja-JP" sz="2400" dirty="0"/>
          </a:p>
          <a:p>
            <a:r>
              <a:rPr kumimoji="1" lang="ja-JP" altLang="en-US" sz="2800" dirty="0"/>
              <a:t>３．住み始めたら契約内容やルールを守る</a:t>
            </a:r>
            <a:endParaRPr kumimoji="1" lang="en-US" altLang="ja-JP" sz="2800" dirty="0"/>
          </a:p>
          <a:p>
            <a:r>
              <a:rPr kumimoji="1" lang="ja-JP" altLang="en-US" sz="2800" dirty="0"/>
              <a:t>４．部屋はきれいに大切に！</a:t>
            </a:r>
            <a:endParaRPr kumimoji="1" lang="en-US" altLang="ja-JP" sz="2800" dirty="0"/>
          </a:p>
          <a:p>
            <a:r>
              <a:rPr lang="ja-JP" altLang="en-US" sz="2800" dirty="0"/>
              <a:t>　　　　</a:t>
            </a:r>
            <a:r>
              <a:rPr lang="ja-JP" altLang="en-US" sz="2400" dirty="0"/>
              <a:t>借主には「</a:t>
            </a:r>
            <a:r>
              <a:rPr lang="ja-JP" altLang="en-US" sz="2400" dirty="0">
                <a:solidFill>
                  <a:srgbClr val="00B050"/>
                </a:solidFill>
              </a:rPr>
              <a:t>善</a:t>
            </a:r>
            <a:r>
              <a:rPr lang="ja-JP" altLang="en-US" sz="2400" dirty="0"/>
              <a:t>良なる</a:t>
            </a:r>
            <a:r>
              <a:rPr lang="ja-JP" altLang="en-US" sz="2400" dirty="0">
                <a:solidFill>
                  <a:srgbClr val="00B050"/>
                </a:solidFill>
              </a:rPr>
              <a:t>管</a:t>
            </a:r>
            <a:r>
              <a:rPr lang="ja-JP" altLang="en-US" sz="2400" dirty="0"/>
              <a:t>理者の</a:t>
            </a:r>
            <a:r>
              <a:rPr lang="ja-JP" altLang="en-US" sz="2400" dirty="0">
                <a:solidFill>
                  <a:srgbClr val="00B050"/>
                </a:solidFill>
              </a:rPr>
              <a:t>注意義務</a:t>
            </a:r>
            <a:r>
              <a:rPr lang="ja-JP" altLang="en-US" sz="2400" dirty="0"/>
              <a:t>」がある</a:t>
            </a:r>
            <a:endParaRPr lang="en-US" altLang="ja-JP" sz="2400" dirty="0"/>
          </a:p>
          <a:p>
            <a:r>
              <a:rPr lang="ja-JP" altLang="en-US" sz="2800" dirty="0"/>
              <a:t>５．入居中の修繕等は、こまめに速やかに</a:t>
            </a:r>
            <a:r>
              <a:rPr lang="ja-JP" altLang="en-US" sz="2800" dirty="0">
                <a:solidFill>
                  <a:srgbClr val="00B050"/>
                </a:solidFill>
              </a:rPr>
              <a:t>連絡</a:t>
            </a:r>
            <a:endParaRPr lang="en-US" altLang="ja-JP" sz="2800" dirty="0">
              <a:solidFill>
                <a:srgbClr val="00B050"/>
              </a:solidFill>
            </a:endParaRPr>
          </a:p>
          <a:p>
            <a:r>
              <a:rPr lang="ja-JP" altLang="en-US" sz="2800" dirty="0"/>
              <a:t>６．設備の取り付けや改装は貸主の</a:t>
            </a:r>
            <a:r>
              <a:rPr lang="ja-JP" altLang="en-US" sz="2800" dirty="0">
                <a:solidFill>
                  <a:srgbClr val="00B050"/>
                </a:solidFill>
              </a:rPr>
              <a:t>承諾</a:t>
            </a:r>
            <a:r>
              <a:rPr lang="ja-JP" altLang="en-US" sz="2800" dirty="0"/>
              <a:t>を得てから</a:t>
            </a:r>
            <a:endParaRPr lang="en-US" altLang="ja-JP" sz="2800" dirty="0"/>
          </a:p>
          <a:p>
            <a:r>
              <a:rPr lang="ja-JP" altLang="en-US" sz="2800" dirty="0"/>
              <a:t>７．「立つ鳥跡を濁さず」　粗大ごみの放置は厳禁</a:t>
            </a:r>
            <a:endParaRPr lang="en-US" altLang="ja-JP" sz="2800" dirty="0"/>
          </a:p>
          <a:p>
            <a:r>
              <a:rPr kumimoji="1" lang="ja-JP" altLang="en-US" sz="2800" dirty="0"/>
              <a:t>　　　　</a:t>
            </a:r>
            <a:r>
              <a:rPr kumimoji="1" lang="ja-JP" altLang="en-US" sz="2400" dirty="0"/>
              <a:t>管理業者の立ち会いのもと入居時の写真や確認書と比較</a:t>
            </a:r>
            <a:endParaRPr kumimoji="1" lang="en-US" altLang="ja-JP" sz="2400" dirty="0"/>
          </a:p>
          <a:p>
            <a:r>
              <a:rPr lang="ja-JP" altLang="en-US" sz="2400" dirty="0"/>
              <a:t>　　　</a:t>
            </a:r>
            <a:r>
              <a:rPr kumimoji="1" lang="ja-JP" altLang="en-US" sz="2400" dirty="0"/>
              <a:t>　　しながら状況確認</a:t>
            </a:r>
            <a:r>
              <a:rPr kumimoji="1" lang="ja-JP" altLang="en-US" sz="2800" dirty="0"/>
              <a:t>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1720" y="6241667"/>
            <a:ext cx="70977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accent5"/>
                </a:solidFill>
              </a:rPr>
              <a:t>東</a:t>
            </a:r>
            <a:r>
              <a:rPr kumimoji="1" lang="ja-JP" altLang="en-US" sz="1600" dirty="0">
                <a:solidFill>
                  <a:schemeClr val="accent5"/>
                </a:solidFill>
              </a:rPr>
              <a:t>京都都市整備局</a:t>
            </a:r>
            <a:endParaRPr kumimoji="1" lang="en-US" altLang="ja-JP" sz="1600" dirty="0">
              <a:solidFill>
                <a:schemeClr val="accent5"/>
              </a:solidFill>
            </a:endParaRPr>
          </a:p>
          <a:p>
            <a:r>
              <a:rPr kumimoji="1" lang="ja-JP" altLang="en-US" sz="1600" dirty="0">
                <a:solidFill>
                  <a:schemeClr val="accent5"/>
                </a:solidFill>
              </a:rPr>
              <a:t>「賃貸住宅紛争防止条例＆賃貸住宅トラブル防止ガイドライン」より</a:t>
            </a:r>
            <a:r>
              <a:rPr lang="ja-JP" altLang="en-US" sz="1600" dirty="0">
                <a:solidFill>
                  <a:schemeClr val="accent5"/>
                </a:solidFill>
              </a:rPr>
              <a:t>作成</a:t>
            </a:r>
            <a:endParaRPr kumimoji="1" lang="ja-JP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051720" y="1992231"/>
            <a:ext cx="6889077" cy="4529721"/>
            <a:chOff x="2051720" y="1992231"/>
            <a:chExt cx="6889077" cy="452972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569BE32-13D4-4CAF-9259-DCA097501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1720" y="1992231"/>
              <a:ext cx="6889077" cy="4529721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 rot="873891">
              <a:off x="7523003" y="2961888"/>
              <a:ext cx="3671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N</a:t>
              </a:r>
              <a:endParaRPr kumimoji="1" lang="ja-JP" altLang="en-US" sz="16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339752" y="30831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物件Ｃ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の４年間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の経費を計算してみよう</a:t>
            </a:r>
          </a:p>
        </p:txBody>
      </p:sp>
      <p:pic>
        <p:nvPicPr>
          <p:cNvPr id="3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2971" y="1002216"/>
            <a:ext cx="2320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339752" y="3429000"/>
            <a:ext cx="1080120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586736" y="3481344"/>
            <a:ext cx="576064" cy="5760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483768" y="3962552"/>
            <a:ext cx="936104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355976" y="4047576"/>
            <a:ext cx="864096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259632" y="199128"/>
            <a:ext cx="551554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物件Ｃの４年間の住居費合計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948264" y="495707"/>
            <a:ext cx="1728192" cy="2857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２年契約の場合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195736" y="6025852"/>
            <a:ext cx="43924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合計　　３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０５９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６００円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3858480" y="5402053"/>
            <a:ext cx="1427039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44008" y="2420888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72000" y="3789040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E3F3D2-DCE7-4F26-A007-D4CF0C24E837}"/>
              </a:ext>
            </a:extLst>
          </p:cNvPr>
          <p:cNvSpPr txBox="1"/>
          <p:nvPr/>
        </p:nvSpPr>
        <p:spPr>
          <a:xfrm>
            <a:off x="2967383" y="4815824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更新料が家賃の１カ月分、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更新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手数料が家賃の０．５カ月分＋消費税の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場合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84976"/>
              </p:ext>
            </p:extLst>
          </p:nvPr>
        </p:nvGraphicFramePr>
        <p:xfrm>
          <a:off x="251518" y="1052736"/>
          <a:ext cx="8640964" cy="370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635955797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3282423902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4290877013"/>
                    </a:ext>
                  </a:extLst>
                </a:gridCol>
                <a:gridCol w="2160241">
                  <a:extLst>
                    <a:ext uri="{9D8B030D-6E8A-4147-A177-3AD203B41FA5}">
                      <a16:colId xmlns:a16="http://schemas.microsoft.com/office/drawing/2014/main" val="12775099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ja-JP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・２年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３・４年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161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（家賃＋管理費）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57,000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1,368,000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（家賃＋管理費）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57,000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1,368,000</a:t>
                      </a:r>
                      <a:r>
                        <a:rPr lang="ja-JP" sz="2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76091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礼</a:t>
                      </a:r>
                      <a:r>
                        <a:rPr lang="en-US" alt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金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56,000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更新料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56,000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37415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敷</a:t>
                      </a:r>
                      <a:r>
                        <a:rPr lang="en-US" alt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金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112,000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敷</a:t>
                      </a:r>
                      <a:r>
                        <a:rPr lang="en-US" alt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金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403005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仲介手数料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30,800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（消費税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時）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更新手数料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30,800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（消費税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時）</a:t>
                      </a:r>
                      <a:endParaRPr lang="ja-JP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208229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保</a:t>
                      </a:r>
                      <a:r>
                        <a:rPr lang="en-US" alt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険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保</a:t>
                      </a:r>
                      <a:r>
                        <a:rPr lang="en-US" alt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20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険</a:t>
                      </a:r>
                      <a:endParaRPr lang="ja-JP" sz="20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19,000</a:t>
                      </a: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32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吹き出し 3">
            <a:hlinkClick r:id="rId2" action="ppaction://hlinkfile"/>
          </p:cNvPr>
          <p:cNvSpPr/>
          <p:nvPr/>
        </p:nvSpPr>
        <p:spPr>
          <a:xfrm>
            <a:off x="1979712" y="3933056"/>
            <a:ext cx="2232248" cy="1152128"/>
          </a:xfrm>
          <a:prstGeom prst="wedgeRoundRectCallout">
            <a:avLst>
              <a:gd name="adj1" fmla="val 58937"/>
              <a:gd name="adj2" fmla="val 402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ＥｘｃｅｌへＧＯ</a:t>
            </a:r>
          </a:p>
        </p:txBody>
      </p:sp>
      <p:pic>
        <p:nvPicPr>
          <p:cNvPr id="3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55030"/>
            <a:ext cx="23042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43608" y="980728"/>
            <a:ext cx="4392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物件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あなたの選んだ物件の経費を計算してみましょう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57200" y="-69344"/>
            <a:ext cx="4168198" cy="2346216"/>
            <a:chOff x="403803" y="-69345"/>
            <a:chExt cx="4168197" cy="2506996"/>
          </a:xfrm>
        </p:grpSpPr>
        <p:pic>
          <p:nvPicPr>
            <p:cNvPr id="5" name="図 4" descr="補正資料_物件A0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03" y="-69345"/>
              <a:ext cx="4168197" cy="2506996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/>
            <a:srcRect l="9706" t="1189" r="1" b="-1189"/>
            <a:stretch/>
          </p:blipFill>
          <p:spPr>
            <a:xfrm>
              <a:off x="751530" y="1505277"/>
              <a:ext cx="1303892" cy="205317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B87C22-6CD2-44D7-A9B6-17398D3DB88C}"/>
              </a:ext>
            </a:extLst>
          </p:cNvPr>
          <p:cNvSpPr txBox="1"/>
          <p:nvPr/>
        </p:nvSpPr>
        <p:spPr>
          <a:xfrm>
            <a:off x="2411760" y="6556702"/>
            <a:ext cx="627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1200" b="1" dirty="0">
                <a:solidFill>
                  <a:prstClr val="black"/>
                </a:solidFill>
              </a:rPr>
              <a:t>※</a:t>
            </a:r>
            <a:r>
              <a:rPr lang="ja-JP" altLang="en-US" sz="1200" b="1" dirty="0">
                <a:solidFill>
                  <a:prstClr val="black"/>
                </a:solidFill>
              </a:rPr>
              <a:t>更新料が家賃の１カ月分、更新手数料が家賃の０．５カ月分＋消費税の場合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4787082" y="-86820"/>
            <a:ext cx="3899718" cy="2346216"/>
            <a:chOff x="4788024" y="-69343"/>
            <a:chExt cx="3899718" cy="2346216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1297944-6D6B-4A5E-8CB0-87F7F3E65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376"/>
            <a:stretch/>
          </p:blipFill>
          <p:spPr>
            <a:xfrm>
              <a:off x="4788024" y="-69343"/>
              <a:ext cx="3899718" cy="2346216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 rot="752575">
              <a:off x="7858080" y="442764"/>
              <a:ext cx="2474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 smtClean="0"/>
                <a:t>N</a:t>
              </a:r>
              <a:endParaRPr kumimoji="1" lang="ja-JP" altLang="en-US" sz="1100" dirty="0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97198"/>
            <a:ext cx="5472608" cy="42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3117245" y="5973724"/>
            <a:ext cx="3374430" cy="699455"/>
          </a:xfrm>
          <a:prstGeom prst="wedgeRoundRectCallout">
            <a:avLst>
              <a:gd name="adj1" fmla="val 68256"/>
              <a:gd name="adj2" fmla="val -152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dirty="0"/>
              <a:t>一旦決めたら簡単に引っ越し</a:t>
            </a:r>
            <a:endParaRPr lang="en-US" altLang="ja-JP" sz="2000" b="1" dirty="0"/>
          </a:p>
          <a:p>
            <a:r>
              <a:rPr lang="ja-JP" altLang="en-US" sz="2000" b="1" dirty="0"/>
              <a:t>なんて考えてはいけないね。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56124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875496" y="1305227"/>
            <a:ext cx="616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１．家賃</a:t>
            </a:r>
            <a:r>
              <a:rPr lang="ja-JP" altLang="en-US" sz="2800" dirty="0"/>
              <a:t>の</a:t>
            </a:r>
            <a:r>
              <a:rPr kumimoji="1" lang="ja-JP" altLang="en-US" sz="2800" dirty="0"/>
              <a:t>安さだけで決めてはいけない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244" y="110448"/>
            <a:ext cx="6160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ひとり暮らしの</a:t>
            </a:r>
            <a:endParaRPr kumimoji="1"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住居経費の考え方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1458" y="2292449"/>
            <a:ext cx="4097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dirty="0">
                <a:solidFill>
                  <a:prstClr val="black"/>
                </a:solidFill>
              </a:rPr>
              <a:t>・自分の住む年数分で比較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91458" y="1835948"/>
            <a:ext cx="604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・家賃以外の月々支払う費用もしっかり調べる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91680" y="3664315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２．</a:t>
            </a:r>
            <a:r>
              <a:rPr kumimoji="1" lang="ja-JP" altLang="en-US" sz="2800" dirty="0"/>
              <a:t>退去</a:t>
            </a:r>
            <a:r>
              <a:rPr lang="ja-JP" altLang="en-US" sz="2800" dirty="0"/>
              <a:t>時や引っ越しにかかる費用も考えておく　　　　　　　　</a:t>
            </a:r>
            <a:endParaRPr kumimoji="1" lang="ja-JP" altLang="en-US" sz="2800" dirty="0"/>
          </a:p>
        </p:txBody>
      </p:sp>
      <p:sp>
        <p:nvSpPr>
          <p:cNvPr id="18" name="角丸四角形 17"/>
          <p:cNvSpPr/>
          <p:nvPr/>
        </p:nvSpPr>
        <p:spPr>
          <a:xfrm>
            <a:off x="2557244" y="4818053"/>
            <a:ext cx="3312368" cy="979474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部屋探しは慎重に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285833" y="2741915"/>
            <a:ext cx="4482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/>
              <a:t> ・契約時・更新時の費用も考える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915816" y="3260972"/>
            <a:ext cx="5641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敷金、礼金、仲介手数料、更新料、更新手数料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93065" y="4294833"/>
            <a:ext cx="487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dirty="0"/>
              <a:t>３．新生活用品の準備を慎重に</a:t>
            </a:r>
          </a:p>
        </p:txBody>
      </p:sp>
      <p:pic>
        <p:nvPicPr>
          <p:cNvPr id="2" name="Picture 2" descr="C:\Users\Ikeyama\Desktop\金広\イラスト抜粋（生徒用）\P21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8119" y="584684"/>
            <a:ext cx="2320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  <p:bldP spid="15" grpId="0"/>
      <p:bldP spid="16" grpId="0"/>
      <p:bldP spid="18" grpId="0" animBg="1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75856" y="22048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</a:rPr>
              <a:t>お</a:t>
            </a:r>
            <a:r>
              <a:rPr kumimoji="1" lang="ja-JP" altLang="en-US" sz="5400" dirty="0"/>
              <a:t>し</a:t>
            </a:r>
            <a:r>
              <a:rPr kumimoji="1" lang="ja-JP" altLang="en-US" sz="5400" dirty="0">
                <a:solidFill>
                  <a:srgbClr val="00B050"/>
                </a:solidFill>
              </a:rPr>
              <a:t>ま</a:t>
            </a:r>
            <a:r>
              <a:rPr kumimoji="1" lang="ja-JP" altLang="en-US" sz="5400" dirty="0">
                <a:solidFill>
                  <a:srgbClr val="00B0F0"/>
                </a:solidFill>
              </a:rPr>
              <a:t>い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83794" y="6298287"/>
            <a:ext cx="362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©</a:t>
            </a:r>
            <a:r>
              <a:rPr kumimoji="1" lang="ja-JP" altLang="en-US" sz="1200" dirty="0" smtClean="0"/>
              <a:t>金融</a:t>
            </a:r>
            <a:r>
              <a:rPr lang="ja-JP" altLang="en-US" sz="1200" dirty="0"/>
              <a:t>経済教育推進機構</a:t>
            </a:r>
            <a:r>
              <a:rPr kumimoji="1" lang="en-US" altLang="ja-JP" sz="1200" dirty="0" smtClean="0"/>
              <a:t>2024</a:t>
            </a:r>
          </a:p>
          <a:p>
            <a:r>
              <a:rPr lang="ja-JP" altLang="en-US" sz="1200" dirty="0" smtClean="0"/>
              <a:t>授業での使用を除き、無断転載を禁じます。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42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吹き出し 6"/>
          <p:cNvSpPr/>
          <p:nvPr/>
        </p:nvSpPr>
        <p:spPr>
          <a:xfrm>
            <a:off x="5715529" y="5712493"/>
            <a:ext cx="2016223" cy="708759"/>
          </a:xfrm>
          <a:prstGeom prst="wedgeRoundRectCallout">
            <a:avLst>
              <a:gd name="adj1" fmla="val -29853"/>
              <a:gd name="adj2" fmla="val -350182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引っ越し</a:t>
            </a:r>
            <a:endParaRPr kumimoji="1" lang="en-US" altLang="ja-JP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+mj-ea"/>
                <a:ea typeface="+mj-ea"/>
              </a:rPr>
              <a:t>近隣への挨拶</a:t>
            </a:r>
            <a:endParaRPr kumimoji="1" lang="ja-JP" altLang="en-US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63286" y="368143"/>
            <a:ext cx="7417427" cy="880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prstClr val="black"/>
                </a:solidFill>
              </a:rPr>
              <a:t>　部屋探しから退去までのステップ</a:t>
            </a:r>
            <a:r>
              <a:rPr lang="ja-JP" altLang="en-US" dirty="0">
                <a:solidFill>
                  <a:prstClr val="white"/>
                </a:solidFill>
              </a:rPr>
              <a:t>探</a:t>
            </a:r>
          </a:p>
        </p:txBody>
      </p:sp>
      <p:sp>
        <p:nvSpPr>
          <p:cNvPr id="3" name="角丸四角形 2">
            <a:hlinkClick r:id="rId2" action="ppaction://hlinksldjump"/>
          </p:cNvPr>
          <p:cNvSpPr/>
          <p:nvPr/>
        </p:nvSpPr>
        <p:spPr>
          <a:xfrm>
            <a:off x="251520" y="1866296"/>
            <a:ext cx="1102196" cy="30699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ステップ１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希望条件列挙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7" name="角丸四角形 16">
            <a:hlinkClick r:id="rId3" action="ppaction://hlinksldjump"/>
          </p:cNvPr>
          <p:cNvSpPr/>
          <p:nvPr/>
        </p:nvSpPr>
        <p:spPr>
          <a:xfrm>
            <a:off x="1692051" y="1843690"/>
            <a:ext cx="1230120" cy="30646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ステップ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２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情報収集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9" name="角丸四角形 18">
            <a:hlinkClick r:id="rId4" action="ppaction://hlinksldjump"/>
          </p:cNvPr>
          <p:cNvSpPr/>
          <p:nvPr/>
        </p:nvSpPr>
        <p:spPr>
          <a:xfrm>
            <a:off x="4871826" y="1909800"/>
            <a:ext cx="1140334" cy="3033916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ステップ４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4000" dirty="0">
                <a:solidFill>
                  <a:prstClr val="black"/>
                </a:solidFill>
              </a:rPr>
              <a:t>契約</a:t>
            </a:r>
          </a:p>
        </p:txBody>
      </p:sp>
      <p:sp>
        <p:nvSpPr>
          <p:cNvPr id="20" name="角丸四角形 19">
            <a:hlinkClick r:id="rId5" action="ppaction://hlinksldjump"/>
          </p:cNvPr>
          <p:cNvSpPr/>
          <p:nvPr/>
        </p:nvSpPr>
        <p:spPr>
          <a:xfrm>
            <a:off x="6445330" y="1928996"/>
            <a:ext cx="1083171" cy="3030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ステップ５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入居中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1" name="角丸四角形 20">
            <a:hlinkClick r:id="rId6" action="ppaction://hlinksldjump"/>
          </p:cNvPr>
          <p:cNvSpPr/>
          <p:nvPr/>
        </p:nvSpPr>
        <p:spPr>
          <a:xfrm>
            <a:off x="7830475" y="1877158"/>
            <a:ext cx="1080120" cy="303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ステップ６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退去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endParaRPr lang="en-US" altLang="ja-JP" dirty="0">
              <a:solidFill>
                <a:prstClr val="black"/>
              </a:solidFill>
            </a:endParaRPr>
          </a:p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2" name="角丸四角形 21">
            <a:hlinkClick r:id="rId7" action="ppaction://hlinksldjump"/>
          </p:cNvPr>
          <p:cNvSpPr/>
          <p:nvPr/>
        </p:nvSpPr>
        <p:spPr>
          <a:xfrm>
            <a:off x="3270257" y="1898631"/>
            <a:ext cx="1197076" cy="30375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ステップ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  <a:latin typeface="+mj-ea"/>
                <a:ea typeface="+mj-ea"/>
              </a:rPr>
              <a:t>３</a:t>
            </a:r>
            <a:endParaRPr lang="en-US" altLang="ja-JP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algn="ctr"/>
            <a:endParaRPr lang="en-US" altLang="ja-JP" dirty="0">
              <a:solidFill>
                <a:prstClr val="black"/>
              </a:solidFill>
            </a:endParaRPr>
          </a:p>
          <a:p>
            <a:pPr algn="ctr"/>
            <a:r>
              <a:rPr lang="ja-JP" altLang="en-US" b="1" dirty="0">
                <a:solidFill>
                  <a:prstClr val="black"/>
                </a:solidFill>
              </a:rPr>
              <a:t>申し込み</a:t>
            </a:r>
            <a:endParaRPr lang="en-US" altLang="ja-JP" b="1" dirty="0">
              <a:solidFill>
                <a:prstClr val="black"/>
              </a:solidFill>
            </a:endParaRPr>
          </a:p>
          <a:p>
            <a:pPr algn="ctr"/>
            <a:r>
              <a:rPr lang="ja-JP" altLang="en-US" dirty="0">
                <a:solidFill>
                  <a:prstClr val="black"/>
                </a:solidFill>
              </a:rPr>
              <a:t>　　　</a:t>
            </a:r>
          </a:p>
        </p:txBody>
      </p:sp>
      <p:sp>
        <p:nvSpPr>
          <p:cNvPr id="6" name="右矢印 5"/>
          <p:cNvSpPr/>
          <p:nvPr/>
        </p:nvSpPr>
        <p:spPr>
          <a:xfrm>
            <a:off x="1394407" y="3157313"/>
            <a:ext cx="297644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978913" y="3157313"/>
            <a:ext cx="286324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467333" y="3157313"/>
            <a:ext cx="404493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6068902" y="3174730"/>
            <a:ext cx="334577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7570352" y="3157313"/>
            <a:ext cx="260122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 rot="10800000" flipV="1">
            <a:off x="2843808" y="5203026"/>
            <a:ext cx="2803979" cy="1218226"/>
          </a:xfrm>
          <a:prstGeom prst="wedgeRectCallout">
            <a:avLst>
              <a:gd name="adj1" fmla="val -13549"/>
              <a:gd name="adj2" fmla="val -1734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後日出直し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</a:rPr>
              <a:t>考える時間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5987008" cy="1143000"/>
          </a:xfrm>
        </p:spPr>
        <p:txBody>
          <a:bodyPr/>
          <a:lstStyle/>
          <a:p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ｽﾃｯﾌﾟ１</a:t>
            </a:r>
            <a: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部屋探しの３大条件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83568" y="2348879"/>
            <a:ext cx="8877672" cy="237626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000" dirty="0"/>
              <a:t>① 家賃　手取り収入の１／３　</a:t>
            </a:r>
            <a:endParaRPr kumimoji="1"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② 場所　交通の便　日当たり　安全性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③ 広さ　 間取り　　設備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50898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角丸四角形吹き出し 12"/>
          <p:cNvSpPr/>
          <p:nvPr/>
        </p:nvSpPr>
        <p:spPr>
          <a:xfrm>
            <a:off x="1187624" y="5328144"/>
            <a:ext cx="5040560" cy="936104"/>
          </a:xfrm>
          <a:prstGeom prst="wedgeRoundRectCallout">
            <a:avLst>
              <a:gd name="adj1" fmla="val 64549"/>
              <a:gd name="adj2" fmla="val 36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</a:rPr>
              <a:t>今からしっかり考えておこう</a:t>
            </a:r>
          </a:p>
        </p:txBody>
      </p:sp>
    </p:spTree>
    <p:extLst>
      <p:ext uri="{BB962C8B-B14F-4D97-AF65-F5344CB8AC3E}">
        <p14:creationId xmlns:p14="http://schemas.microsoft.com/office/powerpoint/2010/main" val="16375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26064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物件を選ぶには何が重要？</a:t>
            </a:r>
          </a:p>
        </p:txBody>
      </p:sp>
      <p:sp>
        <p:nvSpPr>
          <p:cNvPr id="4" name="円/楕円 3"/>
          <p:cNvSpPr/>
          <p:nvPr/>
        </p:nvSpPr>
        <p:spPr>
          <a:xfrm>
            <a:off x="346774" y="2348677"/>
            <a:ext cx="1656184" cy="12241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家　賃</a:t>
            </a:r>
          </a:p>
        </p:txBody>
      </p:sp>
      <p:sp>
        <p:nvSpPr>
          <p:cNvPr id="5" name="円/楕円 4"/>
          <p:cNvSpPr/>
          <p:nvPr/>
        </p:nvSpPr>
        <p:spPr>
          <a:xfrm>
            <a:off x="3292767" y="892757"/>
            <a:ext cx="1656184" cy="1224136"/>
          </a:xfrm>
          <a:prstGeom prst="ellipse">
            <a:avLst/>
          </a:prstGeom>
          <a:ln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日当たり</a:t>
            </a:r>
            <a:endParaRPr kumimoji="1" lang="ja-JP" altLang="en-US" sz="2000" b="1" dirty="0"/>
          </a:p>
        </p:txBody>
      </p:sp>
      <p:sp>
        <p:nvSpPr>
          <p:cNvPr id="6" name="円/楕円 5"/>
          <p:cNvSpPr/>
          <p:nvPr/>
        </p:nvSpPr>
        <p:spPr>
          <a:xfrm>
            <a:off x="4644008" y="4588975"/>
            <a:ext cx="2111507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広　</a:t>
            </a:r>
            <a:r>
              <a:rPr kumimoji="1" lang="ja-JP" altLang="en-US" sz="2000" dirty="0" err="1"/>
              <a:t>さ</a:t>
            </a:r>
            <a:endParaRPr kumimoji="1" lang="en-US" altLang="ja-JP" sz="2000" dirty="0"/>
          </a:p>
          <a:p>
            <a:pPr algn="ctr"/>
            <a:r>
              <a:rPr lang="ja-JP" altLang="en-US" sz="2000" dirty="0"/>
              <a:t>家具の配置</a:t>
            </a:r>
            <a:endParaRPr kumimoji="1" lang="ja-JP" altLang="en-US" sz="2000" dirty="0"/>
          </a:p>
        </p:txBody>
      </p:sp>
      <p:sp>
        <p:nvSpPr>
          <p:cNvPr id="7" name="円/楕円 6"/>
          <p:cNvSpPr/>
          <p:nvPr/>
        </p:nvSpPr>
        <p:spPr>
          <a:xfrm>
            <a:off x="2619422" y="4619460"/>
            <a:ext cx="1656184" cy="122413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駅　近</a:t>
            </a:r>
          </a:p>
        </p:txBody>
      </p:sp>
      <p:sp>
        <p:nvSpPr>
          <p:cNvPr id="8" name="円/楕円 7"/>
          <p:cNvSpPr/>
          <p:nvPr/>
        </p:nvSpPr>
        <p:spPr>
          <a:xfrm>
            <a:off x="755576" y="3860921"/>
            <a:ext cx="1656184" cy="122413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間取り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4543"/>
            <a:ext cx="1526034" cy="9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2115998" y="5938272"/>
            <a:ext cx="4703787" cy="753756"/>
          </a:xfrm>
          <a:prstGeom prst="wedgeRoundRectCallout">
            <a:avLst>
              <a:gd name="adj1" fmla="val 60097"/>
              <a:gd name="adj2" fmla="val -950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人によって優先順位が違うね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5364088" y="1031824"/>
            <a:ext cx="1564795" cy="11521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シャワートイレ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1207005" y="1163900"/>
            <a:ext cx="1564795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ベランダ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6588224" y="2066586"/>
            <a:ext cx="1656184" cy="12241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エアコン</a:t>
            </a:r>
            <a:endParaRPr kumimoji="1" lang="ja-JP" altLang="en-US" sz="2000" b="1" dirty="0"/>
          </a:p>
        </p:txBody>
      </p:sp>
      <p:sp>
        <p:nvSpPr>
          <p:cNvPr id="16" name="星 7 15"/>
          <p:cNvSpPr/>
          <p:nvPr/>
        </p:nvSpPr>
        <p:spPr>
          <a:xfrm>
            <a:off x="2799442" y="2325572"/>
            <a:ext cx="2952328" cy="2112913"/>
          </a:xfrm>
          <a:prstGeom prst="star7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意思決定</a:t>
            </a:r>
          </a:p>
        </p:txBody>
      </p:sp>
      <p:sp>
        <p:nvSpPr>
          <p:cNvPr id="3" name="動作設定ボタン : 戻る/前へ 2">
            <a:hlinkClick r:id="rId3" action="ppaction://hlinksldjump" highlightClick="1"/>
          </p:cNvPr>
          <p:cNvSpPr/>
          <p:nvPr/>
        </p:nvSpPr>
        <p:spPr>
          <a:xfrm>
            <a:off x="683568" y="6021288"/>
            <a:ext cx="576064" cy="364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5">
            <a:extLst>
              <a:ext uri="{FF2B5EF4-FFF2-40B4-BE49-F238E27FC236}">
                <a16:creationId xmlns:a16="http://schemas.microsoft.com/office/drawing/2014/main" id="{8DEF7B3E-AF09-4CEB-B287-3B22C8C3EE0C}"/>
              </a:ext>
            </a:extLst>
          </p:cNvPr>
          <p:cNvSpPr/>
          <p:nvPr/>
        </p:nvSpPr>
        <p:spPr>
          <a:xfrm>
            <a:off x="6492258" y="3486995"/>
            <a:ext cx="2056194" cy="122413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ja-JP" altLang="en-US" sz="2000" dirty="0"/>
              <a:t>地域の環境</a:t>
            </a:r>
            <a:endParaRPr lang="en-US" altLang="ja-JP" sz="2000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0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29143"/>
            <a:ext cx="4073624" cy="895601"/>
          </a:xfrm>
        </p:spPr>
        <p:txBody>
          <a:bodyPr/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ｽﾃｯﾌﾟ</a:t>
            </a:r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　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情報収集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43475" y="1211003"/>
            <a:ext cx="7344816" cy="443599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3600" dirty="0"/>
              <a:t>　　　　　　①　住宅情報誌　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②　不動産会社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　　　③　大学生協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　　　　　④　インターネット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　　　　　⑤　防犯・災害等の情報　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>
                <a:solidFill>
                  <a:schemeClr val="accent2"/>
                </a:solidFill>
              </a:rPr>
              <a:t>　　　条件に合う部屋を数件下見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6" y="5375521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979712" y="5516454"/>
            <a:ext cx="3810744" cy="936104"/>
          </a:xfrm>
          <a:prstGeom prst="wedgeRoundRectCallout">
            <a:avLst>
              <a:gd name="adj1" fmla="val 76139"/>
              <a:gd name="adj2" fmla="val 116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百聞は一見にしかず、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下見はとても大切だよ</a:t>
            </a:r>
          </a:p>
        </p:txBody>
      </p:sp>
    </p:spTree>
    <p:extLst>
      <p:ext uri="{BB962C8B-B14F-4D97-AF65-F5344CB8AC3E}">
        <p14:creationId xmlns:p14="http://schemas.microsoft.com/office/powerpoint/2010/main" val="25375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030"/>
            <a:ext cx="7257656" cy="482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動作設定ボタン: 戻る/前へ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E40430-1D83-4335-92F7-2BC24B3A6D2D}"/>
              </a:ext>
            </a:extLst>
          </p:cNvPr>
          <p:cNvSpPr/>
          <p:nvPr/>
        </p:nvSpPr>
        <p:spPr>
          <a:xfrm>
            <a:off x="251520" y="6021288"/>
            <a:ext cx="504056" cy="5142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15BF4D4-D240-47D0-A2D2-F9F06ABD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78" y="5198222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DC743C9C-6F8B-489A-9DE1-877D878D3DF2}"/>
              </a:ext>
            </a:extLst>
          </p:cNvPr>
          <p:cNvSpPr/>
          <p:nvPr/>
        </p:nvSpPr>
        <p:spPr>
          <a:xfrm>
            <a:off x="1530901" y="5394746"/>
            <a:ext cx="4386808" cy="936104"/>
          </a:xfrm>
          <a:prstGeom prst="wedgeRoundRectCallout">
            <a:avLst>
              <a:gd name="adj1" fmla="val 76587"/>
              <a:gd name="adj2" fmla="val 12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物件を見て自分の暮らしがイメージできるといいね</a:t>
            </a:r>
          </a:p>
        </p:txBody>
      </p:sp>
    </p:spTree>
    <p:extLst>
      <p:ext uri="{BB962C8B-B14F-4D97-AF65-F5344CB8AC3E}">
        <p14:creationId xmlns:p14="http://schemas.microsoft.com/office/powerpoint/2010/main" val="11580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781"/>
            <a:ext cx="3404226" cy="481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392488" cy="926976"/>
          </a:xfrm>
        </p:spPr>
        <p:txBody>
          <a:bodyPr/>
          <a:lstStyle/>
          <a:p>
            <a:r>
              <a:rPr lang="ja-JP" altLang="en-US" sz="28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ｽﾃｯﾌﾟ３　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申し込み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85192" y="1314345"/>
            <a:ext cx="8229600" cy="442108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4400" dirty="0">
                <a:solidFill>
                  <a:schemeClr val="accent2"/>
                </a:solidFill>
              </a:rPr>
              <a:t>重要事項説明書で確認</a:t>
            </a:r>
            <a:endParaRPr kumimoji="1" lang="en-US" altLang="ja-JP" sz="4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　　</a:t>
            </a:r>
            <a:r>
              <a:rPr lang="ja-JP" altLang="en-US" dirty="0">
                <a:solidFill>
                  <a:srgbClr val="00B050"/>
                </a:solidFill>
              </a:rPr>
              <a:t>必ず</a:t>
            </a:r>
            <a:r>
              <a:rPr lang="ja-JP" altLang="en-US" sz="3600" dirty="0">
                <a:solidFill>
                  <a:srgbClr val="00B050"/>
                </a:solidFill>
              </a:rPr>
              <a:t>コピーをもらう</a:t>
            </a:r>
            <a:endParaRPr lang="en-US" altLang="ja-JP" sz="3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①　契約時に必要な費用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　設備　（鍵　エアコン等）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　特約事項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　契約更新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　</a:t>
            </a:r>
            <a:r>
              <a:rPr lang="ja-JP" altLang="en-US" dirty="0" smtClean="0"/>
              <a:t>退去（解約条件）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sz="4800" dirty="0">
              <a:solidFill>
                <a:schemeClr val="accent2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923331" y="5654687"/>
            <a:ext cx="4752528" cy="681162"/>
          </a:xfrm>
          <a:prstGeom prst="wedgeRoundRectCallout">
            <a:avLst>
              <a:gd name="adj1" fmla="val 60760"/>
              <a:gd name="adj2" fmla="val -680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面倒がらずによく説明を聞こう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4822"/>
            <a:ext cx="1670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8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18864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不動産会社では</a:t>
            </a:r>
          </a:p>
        </p:txBody>
      </p:sp>
      <p:pic>
        <p:nvPicPr>
          <p:cNvPr id="1026" name="Picture 2" descr="C:\Users\Ikeyama\Desktop\金広\イラスト抜粋（生徒用）\P18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75" y="1124744"/>
            <a:ext cx="6943849" cy="5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1460115" y="1628800"/>
            <a:ext cx="1872208" cy="1008112"/>
          </a:xfrm>
          <a:prstGeom prst="wedgeRoundRectCallout">
            <a:avLst>
              <a:gd name="adj1" fmla="val 22581"/>
              <a:gd name="adj2" fmla="val 542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636579" y="1484784"/>
            <a:ext cx="2016224" cy="1008112"/>
          </a:xfrm>
          <a:prstGeom prst="wedgeRoundRectCallout">
            <a:avLst>
              <a:gd name="adj1" fmla="val 22581"/>
              <a:gd name="adj2" fmla="val 54278"/>
              <a:gd name="adj3" fmla="val 16667"/>
            </a:avLst>
          </a:prstGeom>
          <a:solidFill>
            <a:srgbClr val="EBF6F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 rot="21403494">
            <a:off x="1385981" y="2353058"/>
            <a:ext cx="2094636" cy="5775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 rot="21265966" flipV="1">
            <a:off x="1103662" y="2184382"/>
            <a:ext cx="2975744" cy="21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 rot="21389096">
            <a:off x="5587243" y="1969627"/>
            <a:ext cx="2285425" cy="809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32123" y="1844824"/>
            <a:ext cx="1944216" cy="864096"/>
          </a:xfrm>
          <a:prstGeom prst="wedgeRoundRectCallout">
            <a:avLst>
              <a:gd name="adj1" fmla="val 11346"/>
              <a:gd name="adj2" fmla="val 81066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敷金という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のはね・・・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788707" y="1196752"/>
            <a:ext cx="72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 rot="21331354">
            <a:off x="5556627" y="1857629"/>
            <a:ext cx="2308466" cy="1132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708587" y="1628800"/>
            <a:ext cx="1944216" cy="864096"/>
          </a:xfrm>
          <a:prstGeom prst="wedgeRoundRectCallout">
            <a:avLst>
              <a:gd name="adj1" fmla="val -46412"/>
              <a:gd name="adj2" fmla="val 81066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礼１、敷１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って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一体何ですか？</a:t>
            </a:r>
          </a:p>
        </p:txBody>
      </p:sp>
    </p:spTree>
    <p:extLst>
      <p:ext uri="{BB962C8B-B14F-4D97-AF65-F5344CB8AC3E}">
        <p14:creationId xmlns:p14="http://schemas.microsoft.com/office/powerpoint/2010/main" val="16473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16D366F717ABE4BB331B6E1BEAFF525" ma:contentTypeVersion="12" ma:contentTypeDescription="新しいドキュメントを作成します。" ma:contentTypeScope="" ma:versionID="2ffd8be8ed1ebbd66b54fed383370b4e">
  <xsd:schema xmlns:xsd="http://www.w3.org/2001/XMLSchema" xmlns:xs="http://www.w3.org/2001/XMLSchema" xmlns:p="http://schemas.microsoft.com/office/2006/metadata/properties" xmlns:ns2="3fae6192-6fa0-4129-ba0e-59a9d4621257" xmlns:ns3="14845a59-19c0-419e-937b-3e0304f241ff" targetNamespace="http://schemas.microsoft.com/office/2006/metadata/properties" ma:root="true" ma:fieldsID="2a7bdebdb69e6b1be9c83a931016e115" ns2:_="" ns3:_="">
    <xsd:import namespace="3fae6192-6fa0-4129-ba0e-59a9d4621257"/>
    <xsd:import namespace="14845a59-19c0-419e-937b-3e0304f24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6192-6fa0-4129-ba0e-59a9d4621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c00dd7a2-34d6-4a01-ba1d-b39347826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45a59-19c0-419e-937b-3e0304f241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6cf48f-3e9c-4c58-8f96-0aed38d0883c}" ma:internalName="TaxCatchAll" ma:showField="CatchAllData" ma:web="14845a59-19c0-419e-937b-3e0304f24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ae6192-6fa0-4129-ba0e-59a9d4621257">
      <Terms xmlns="http://schemas.microsoft.com/office/infopath/2007/PartnerControls"/>
    </lcf76f155ced4ddcb4097134ff3c332f>
    <TaxCatchAll xmlns="14845a59-19c0-419e-937b-3e0304f241ff" xsi:nil="true"/>
  </documentManagement>
</p:properties>
</file>

<file path=customXml/itemProps1.xml><?xml version="1.0" encoding="utf-8"?>
<ds:datastoreItem xmlns:ds="http://schemas.openxmlformats.org/officeDocument/2006/customXml" ds:itemID="{D79A0E51-52F5-4618-A601-71CF345067EF}"/>
</file>

<file path=customXml/itemProps2.xml><?xml version="1.0" encoding="utf-8"?>
<ds:datastoreItem xmlns:ds="http://schemas.openxmlformats.org/officeDocument/2006/customXml" ds:itemID="{66AE7604-FE2E-4076-9B77-C95DD6C88E81}"/>
</file>

<file path=customXml/itemProps3.xml><?xml version="1.0" encoding="utf-8"?>
<ds:datastoreItem xmlns:ds="http://schemas.openxmlformats.org/officeDocument/2006/customXml" ds:itemID="{A55A15D8-C283-4A9D-9B54-2BED338259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22308</TotalTime>
  <Words>2076</Words>
  <Application>Microsoft Office PowerPoint</Application>
  <PresentationFormat>画面に合わせる (4:3)</PresentationFormat>
  <Paragraphs>313</Paragraphs>
  <Slides>28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G創英角ﾎﾟｯﾌﾟ体</vt:lpstr>
      <vt:lpstr>HGPｺﾞｼｯｸE</vt:lpstr>
      <vt:lpstr>HGP創英角ﾎﾟｯﾌﾟ体</vt:lpstr>
      <vt:lpstr>HGS創英角ﾎﾟｯﾌﾟ体</vt:lpstr>
      <vt:lpstr>HG創英角ﾎﾟｯﾌﾟ体</vt:lpstr>
      <vt:lpstr>ＭＳ Ｐゴシック</vt:lpstr>
      <vt:lpstr>游ゴシック</vt:lpstr>
      <vt:lpstr>Arial</vt:lpstr>
      <vt:lpstr>Calibri</vt:lpstr>
      <vt:lpstr>Times New Roman</vt:lpstr>
      <vt:lpstr>2_Office テーマ</vt:lpstr>
      <vt:lpstr>ひとり暮らしの 　　　　部屋探し</vt:lpstr>
      <vt:lpstr>PowerPoint プレゼンテーション</vt:lpstr>
      <vt:lpstr>PowerPoint プレゼンテーション</vt:lpstr>
      <vt:lpstr>ｽﾃｯﾌﾟ１ 　　部屋探しの３大条件</vt:lpstr>
      <vt:lpstr>PowerPoint プレゼンテーション</vt:lpstr>
      <vt:lpstr>ｽﾃｯﾌﾟ２　情報収集</vt:lpstr>
      <vt:lpstr>PowerPoint プレゼンテーション</vt:lpstr>
      <vt:lpstr>ｽﾃｯﾌﾟ３　申し込み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ｽﾃｯﾌﾟ４　契　　約</vt:lpstr>
      <vt:lpstr>ｽﾃｯﾌﾟ５　入居中</vt:lpstr>
      <vt:lpstr>ｽﾃｯﾌﾟ６　退　　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ワーク６</dc:title>
  <dc:creator>金融広報中央委員会</dc:creator>
  <cp:lastModifiedBy>2016</cp:lastModifiedBy>
  <cp:revision>375</cp:revision>
  <cp:lastPrinted>2019-02-04T07:26:29Z</cp:lastPrinted>
  <dcterms:created xsi:type="dcterms:W3CDTF">2016-10-05T20:39:23Z</dcterms:created>
  <dcterms:modified xsi:type="dcterms:W3CDTF">2024-05-31T02:06:38Z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0x010100016D366F717ABE4BB331B6E1BEAFF525</vt:lpwstr>
  </property>
</Properties>
</file>